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 id="2147483687" r:id="rId4"/>
  </p:sldMasterIdLst>
  <p:notesMasterIdLst>
    <p:notesMasterId r:id="rId316"/>
  </p:notesMasterIdLst>
  <p:handoutMasterIdLst>
    <p:handoutMasterId r:id="rId317"/>
  </p:handoutMasterIdLst>
  <p:sldIdLst>
    <p:sldId id="327" r:id="rId5"/>
    <p:sldId id="584" r:id="rId6"/>
    <p:sldId id="331" r:id="rId7"/>
    <p:sldId id="332" r:id="rId8"/>
    <p:sldId id="333" r:id="rId9"/>
    <p:sldId id="334" r:id="rId10"/>
    <p:sldId id="335" r:id="rId11"/>
    <p:sldId id="336" r:id="rId12"/>
    <p:sldId id="337" r:id="rId13"/>
    <p:sldId id="338" r:id="rId14"/>
    <p:sldId id="650" r:id="rId15"/>
    <p:sldId id="651" r:id="rId16"/>
    <p:sldId id="822" r:id="rId17"/>
    <p:sldId id="823" r:id="rId18"/>
    <p:sldId id="339" r:id="rId19"/>
    <p:sldId id="585" r:id="rId20"/>
    <p:sldId id="569" r:id="rId21"/>
    <p:sldId id="570" r:id="rId22"/>
    <p:sldId id="571" r:id="rId23"/>
    <p:sldId id="572" r:id="rId24"/>
    <p:sldId id="573" r:id="rId25"/>
    <p:sldId id="574" r:id="rId26"/>
    <p:sldId id="575" r:id="rId27"/>
    <p:sldId id="576" r:id="rId28"/>
    <p:sldId id="577" r:id="rId29"/>
    <p:sldId id="578" r:id="rId30"/>
    <p:sldId id="579" r:id="rId31"/>
    <p:sldId id="580" r:id="rId32"/>
    <p:sldId id="581" r:id="rId33"/>
    <p:sldId id="582" r:id="rId34"/>
    <p:sldId id="583" r:id="rId35"/>
    <p:sldId id="568" r:id="rId36"/>
    <p:sldId id="341" r:id="rId37"/>
    <p:sldId id="342" r:id="rId38"/>
    <p:sldId id="343" r:id="rId39"/>
    <p:sldId id="344" r:id="rId40"/>
    <p:sldId id="345" r:id="rId41"/>
    <p:sldId id="346" r:id="rId42"/>
    <p:sldId id="347" r:id="rId43"/>
    <p:sldId id="363" r:id="rId44"/>
    <p:sldId id="364" r:id="rId45"/>
    <p:sldId id="365" r:id="rId46"/>
    <p:sldId id="366" r:id="rId47"/>
    <p:sldId id="367" r:id="rId48"/>
    <p:sldId id="586" r:id="rId49"/>
    <p:sldId id="587" r:id="rId50"/>
    <p:sldId id="588" r:id="rId51"/>
    <p:sldId id="368" r:id="rId52"/>
    <p:sldId id="589" r:id="rId53"/>
    <p:sldId id="590" r:id="rId54"/>
    <p:sldId id="591" r:id="rId55"/>
    <p:sldId id="369" r:id="rId56"/>
    <p:sldId id="370" r:id="rId57"/>
    <p:sldId id="371" r:id="rId58"/>
    <p:sldId id="372" r:id="rId59"/>
    <p:sldId id="373" r:id="rId60"/>
    <p:sldId id="374" r:id="rId61"/>
    <p:sldId id="375" r:id="rId62"/>
    <p:sldId id="376" r:id="rId63"/>
    <p:sldId id="377" r:id="rId64"/>
    <p:sldId id="378" r:id="rId65"/>
    <p:sldId id="379" r:id="rId66"/>
    <p:sldId id="380" r:id="rId67"/>
    <p:sldId id="381" r:id="rId68"/>
    <p:sldId id="382" r:id="rId69"/>
    <p:sldId id="383" r:id="rId70"/>
    <p:sldId id="384" r:id="rId71"/>
    <p:sldId id="385" r:id="rId72"/>
    <p:sldId id="410" r:id="rId73"/>
    <p:sldId id="388" r:id="rId74"/>
    <p:sldId id="389" r:id="rId75"/>
    <p:sldId id="390" r:id="rId76"/>
    <p:sldId id="391" r:id="rId77"/>
    <p:sldId id="392" r:id="rId78"/>
    <p:sldId id="393" r:id="rId79"/>
    <p:sldId id="394" r:id="rId80"/>
    <p:sldId id="395" r:id="rId81"/>
    <p:sldId id="824" r:id="rId82"/>
    <p:sldId id="825" r:id="rId83"/>
    <p:sldId id="826" r:id="rId84"/>
    <p:sldId id="827" r:id="rId85"/>
    <p:sldId id="829" r:id="rId86"/>
    <p:sldId id="830" r:id="rId87"/>
    <p:sldId id="828" r:id="rId88"/>
    <p:sldId id="399" r:id="rId89"/>
    <p:sldId id="400" r:id="rId90"/>
    <p:sldId id="401" r:id="rId91"/>
    <p:sldId id="402" r:id="rId92"/>
    <p:sldId id="832" r:id="rId93"/>
    <p:sldId id="834" r:id="rId94"/>
    <p:sldId id="403" r:id="rId95"/>
    <p:sldId id="833" r:id="rId96"/>
    <p:sldId id="404" r:id="rId97"/>
    <p:sldId id="405" r:id="rId98"/>
    <p:sldId id="406" r:id="rId99"/>
    <p:sldId id="407" r:id="rId100"/>
    <p:sldId id="408" r:id="rId101"/>
    <p:sldId id="409" r:id="rId102"/>
    <p:sldId id="426" r:id="rId103"/>
    <p:sldId id="412" r:id="rId104"/>
    <p:sldId id="413" r:id="rId105"/>
    <p:sldId id="414" r:id="rId106"/>
    <p:sldId id="415" r:id="rId107"/>
    <p:sldId id="416" r:id="rId108"/>
    <p:sldId id="417" r:id="rId109"/>
    <p:sldId id="418" r:id="rId110"/>
    <p:sldId id="419" r:id="rId111"/>
    <p:sldId id="420" r:id="rId112"/>
    <p:sldId id="421" r:id="rId113"/>
    <p:sldId id="422" r:id="rId114"/>
    <p:sldId id="423" r:id="rId115"/>
    <p:sldId id="424" r:id="rId116"/>
    <p:sldId id="316" r:id="rId117"/>
    <p:sldId id="318" r:id="rId118"/>
    <p:sldId id="328" r:id="rId119"/>
    <p:sldId id="319" r:id="rId120"/>
    <p:sldId id="320" r:id="rId121"/>
    <p:sldId id="321" r:id="rId122"/>
    <p:sldId id="322" r:id="rId123"/>
    <p:sldId id="323" r:id="rId124"/>
    <p:sldId id="296" r:id="rId125"/>
    <p:sldId id="297" r:id="rId126"/>
    <p:sldId id="298" r:id="rId127"/>
    <p:sldId id="299" r:id="rId128"/>
    <p:sldId id="300" r:id="rId129"/>
    <p:sldId id="301" r:id="rId130"/>
    <p:sldId id="302" r:id="rId131"/>
    <p:sldId id="303" r:id="rId132"/>
    <p:sldId id="305" r:id="rId133"/>
    <p:sldId id="326" r:id="rId134"/>
    <p:sldId id="306" r:id="rId135"/>
    <p:sldId id="309" r:id="rId136"/>
    <p:sldId id="313" r:id="rId137"/>
    <p:sldId id="315" r:id="rId138"/>
    <p:sldId id="314" r:id="rId139"/>
    <p:sldId id="307" r:id="rId140"/>
    <p:sldId id="308" r:id="rId141"/>
    <p:sldId id="310" r:id="rId142"/>
    <p:sldId id="311" r:id="rId143"/>
    <p:sldId id="312" r:id="rId144"/>
    <p:sldId id="324" r:id="rId145"/>
    <p:sldId id="325" r:id="rId146"/>
    <p:sldId id="452" r:id="rId147"/>
    <p:sldId id="429" r:id="rId148"/>
    <p:sldId id="430" r:id="rId149"/>
    <p:sldId id="431" r:id="rId150"/>
    <p:sldId id="836" r:id="rId151"/>
    <p:sldId id="432" r:id="rId152"/>
    <p:sldId id="433" r:id="rId153"/>
    <p:sldId id="835" r:id="rId154"/>
    <p:sldId id="434" r:id="rId155"/>
    <p:sldId id="436" r:id="rId156"/>
    <p:sldId id="437" r:id="rId157"/>
    <p:sldId id="438" r:id="rId158"/>
    <p:sldId id="439" r:id="rId159"/>
    <p:sldId id="440" r:id="rId160"/>
    <p:sldId id="441" r:id="rId161"/>
    <p:sldId id="442" r:id="rId162"/>
    <p:sldId id="443" r:id="rId163"/>
    <p:sldId id="444" r:id="rId164"/>
    <p:sldId id="445" r:id="rId165"/>
    <p:sldId id="446" r:id="rId166"/>
    <p:sldId id="447" r:id="rId167"/>
    <p:sldId id="451" r:id="rId168"/>
    <p:sldId id="448" r:id="rId169"/>
    <p:sldId id="449" r:id="rId170"/>
    <p:sldId id="837" r:id="rId171"/>
    <p:sldId id="838" r:id="rId172"/>
    <p:sldId id="839" r:id="rId173"/>
    <p:sldId id="840" r:id="rId174"/>
    <p:sldId id="842" r:id="rId175"/>
    <p:sldId id="843" r:id="rId176"/>
    <p:sldId id="844" r:id="rId177"/>
    <p:sldId id="841" r:id="rId178"/>
    <p:sldId id="450" r:id="rId179"/>
    <p:sldId id="479" r:id="rId180"/>
    <p:sldId id="456" r:id="rId181"/>
    <p:sldId id="457" r:id="rId182"/>
    <p:sldId id="458" r:id="rId183"/>
    <p:sldId id="459" r:id="rId184"/>
    <p:sldId id="460" r:id="rId185"/>
    <p:sldId id="461" r:id="rId186"/>
    <p:sldId id="462" r:id="rId187"/>
    <p:sldId id="463" r:id="rId188"/>
    <p:sldId id="464" r:id="rId189"/>
    <p:sldId id="465" r:id="rId190"/>
    <p:sldId id="466" r:id="rId191"/>
    <p:sldId id="467" r:id="rId192"/>
    <p:sldId id="468" r:id="rId193"/>
    <p:sldId id="469" r:id="rId194"/>
    <p:sldId id="470" r:id="rId195"/>
    <p:sldId id="471" r:id="rId196"/>
    <p:sldId id="472" r:id="rId197"/>
    <p:sldId id="473" r:id="rId198"/>
    <p:sldId id="474" r:id="rId199"/>
    <p:sldId id="475" r:id="rId200"/>
    <p:sldId id="476" r:id="rId201"/>
    <p:sldId id="477" r:id="rId202"/>
    <p:sldId id="478" r:id="rId203"/>
    <p:sldId id="480" r:id="rId204"/>
    <p:sldId id="483" r:id="rId205"/>
    <p:sldId id="484" r:id="rId206"/>
    <p:sldId id="485" r:id="rId207"/>
    <p:sldId id="486" r:id="rId208"/>
    <p:sldId id="487" r:id="rId209"/>
    <p:sldId id="488" r:id="rId210"/>
    <p:sldId id="489" r:id="rId211"/>
    <p:sldId id="490" r:id="rId212"/>
    <p:sldId id="491" r:id="rId213"/>
    <p:sldId id="492" r:id="rId214"/>
    <p:sldId id="493" r:id="rId215"/>
    <p:sldId id="494" r:id="rId216"/>
    <p:sldId id="495" r:id="rId217"/>
    <p:sldId id="496" r:id="rId218"/>
    <p:sldId id="497" r:id="rId219"/>
    <p:sldId id="498" r:id="rId220"/>
    <p:sldId id="481" r:id="rId221"/>
    <p:sldId id="510" r:id="rId222"/>
    <p:sldId id="511" r:id="rId223"/>
    <p:sldId id="512" r:id="rId224"/>
    <p:sldId id="513" r:id="rId225"/>
    <p:sldId id="514" r:id="rId226"/>
    <p:sldId id="515" r:id="rId227"/>
    <p:sldId id="516" r:id="rId228"/>
    <p:sldId id="517" r:id="rId229"/>
    <p:sldId id="518" r:id="rId230"/>
    <p:sldId id="519" r:id="rId231"/>
    <p:sldId id="520" r:id="rId232"/>
    <p:sldId id="521" r:id="rId233"/>
    <p:sldId id="522" r:id="rId234"/>
    <p:sldId id="523" r:id="rId235"/>
    <p:sldId id="524" r:id="rId236"/>
    <p:sldId id="525" r:id="rId237"/>
    <p:sldId id="526" r:id="rId238"/>
    <p:sldId id="527" r:id="rId239"/>
    <p:sldId id="528" r:id="rId240"/>
    <p:sldId id="529" r:id="rId241"/>
    <p:sldId id="530" r:id="rId242"/>
    <p:sldId id="531" r:id="rId243"/>
    <p:sldId id="532" r:id="rId244"/>
    <p:sldId id="533" r:id="rId245"/>
    <p:sldId id="534" r:id="rId246"/>
    <p:sldId id="535" r:id="rId247"/>
    <p:sldId id="536" r:id="rId248"/>
    <p:sldId id="537" r:id="rId249"/>
    <p:sldId id="538" r:id="rId250"/>
    <p:sldId id="649" r:id="rId251"/>
    <p:sldId id="540" r:id="rId252"/>
    <p:sldId id="541" r:id="rId253"/>
    <p:sldId id="542" r:id="rId254"/>
    <p:sldId id="543" r:id="rId255"/>
    <p:sldId id="544" r:id="rId256"/>
    <p:sldId id="545" r:id="rId257"/>
    <p:sldId id="546" r:id="rId258"/>
    <p:sldId id="547" r:id="rId259"/>
    <p:sldId id="548" r:id="rId260"/>
    <p:sldId id="549" r:id="rId261"/>
    <p:sldId id="550" r:id="rId262"/>
    <p:sldId id="551" r:id="rId263"/>
    <p:sldId id="552" r:id="rId264"/>
    <p:sldId id="553" r:id="rId265"/>
    <p:sldId id="554" r:id="rId266"/>
    <p:sldId id="637" r:id="rId267"/>
    <p:sldId id="638" r:id="rId268"/>
    <p:sldId id="639" r:id="rId269"/>
    <p:sldId id="640" r:id="rId270"/>
    <p:sldId id="641" r:id="rId271"/>
    <p:sldId id="642" r:id="rId272"/>
    <p:sldId id="643" r:id="rId273"/>
    <p:sldId id="644" r:id="rId274"/>
    <p:sldId id="645" r:id="rId275"/>
    <p:sldId id="646" r:id="rId276"/>
    <p:sldId id="647" r:id="rId277"/>
    <p:sldId id="648" r:id="rId278"/>
    <p:sldId id="567" r:id="rId279"/>
    <p:sldId id="597" r:id="rId280"/>
    <p:sldId id="598" r:id="rId281"/>
    <p:sldId id="599" r:id="rId282"/>
    <p:sldId id="600" r:id="rId283"/>
    <p:sldId id="635" r:id="rId284"/>
    <p:sldId id="601" r:id="rId285"/>
    <p:sldId id="633" r:id="rId286"/>
    <p:sldId id="634" r:id="rId287"/>
    <p:sldId id="602" r:id="rId288"/>
    <p:sldId id="604" r:id="rId289"/>
    <p:sldId id="605" r:id="rId290"/>
    <p:sldId id="606" r:id="rId291"/>
    <p:sldId id="607" r:id="rId292"/>
    <p:sldId id="608" r:id="rId293"/>
    <p:sldId id="609" r:id="rId294"/>
    <p:sldId id="610" r:id="rId295"/>
    <p:sldId id="611" r:id="rId296"/>
    <p:sldId id="612" r:id="rId297"/>
    <p:sldId id="613" r:id="rId298"/>
    <p:sldId id="636" r:id="rId299"/>
    <p:sldId id="614" r:id="rId300"/>
    <p:sldId id="615" r:id="rId301"/>
    <p:sldId id="616" r:id="rId302"/>
    <p:sldId id="617" r:id="rId303"/>
    <p:sldId id="618" r:id="rId304"/>
    <p:sldId id="619" r:id="rId305"/>
    <p:sldId id="620" r:id="rId306"/>
    <p:sldId id="621" r:id="rId307"/>
    <p:sldId id="622" r:id="rId308"/>
    <p:sldId id="623" r:id="rId309"/>
    <p:sldId id="624" r:id="rId310"/>
    <p:sldId id="625" r:id="rId311"/>
    <p:sldId id="626" r:id="rId312"/>
    <p:sldId id="594" r:id="rId313"/>
    <p:sldId id="595" r:id="rId314"/>
    <p:sldId id="596" r:id="rId31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yr Teixeira" initials="ET" lastIdx="1" clrIdx="0">
    <p:extLst>
      <p:ext uri="{19B8F6BF-5375-455C-9EA6-DF929625EA0E}">
        <p15:presenceInfo xmlns:p15="http://schemas.microsoft.com/office/powerpoint/2012/main" userId="S-1-5-21-1740373911-1313218286-2248464630-11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41" autoAdjust="0"/>
    <p:restoredTop sz="95394" autoAdjust="0"/>
  </p:normalViewPr>
  <p:slideViewPr>
    <p:cSldViewPr snapToGrid="0">
      <p:cViewPr>
        <p:scale>
          <a:sx n="66" d="100"/>
          <a:sy n="66" d="100"/>
        </p:scale>
        <p:origin x="700" y="260"/>
      </p:cViewPr>
      <p:guideLst/>
    </p:cSldViewPr>
  </p:slideViewPr>
  <p:outlineViewPr>
    <p:cViewPr>
      <p:scale>
        <a:sx n="33" d="100"/>
        <a:sy n="33" d="100"/>
      </p:scale>
      <p:origin x="0" y="-69774"/>
    </p:cViewPr>
  </p:outlineViewPr>
  <p:notesTextViewPr>
    <p:cViewPr>
      <p:scale>
        <a:sx n="1" d="1"/>
        <a:sy n="1" d="1"/>
      </p:scale>
      <p:origin x="0" y="0"/>
    </p:cViewPr>
  </p:notesTextViewPr>
  <p:sorterViewPr>
    <p:cViewPr varScale="1">
      <p:scale>
        <a:sx n="100" d="100"/>
        <a:sy n="100" d="100"/>
      </p:scale>
      <p:origin x="0" y="-76136"/>
    </p:cViewPr>
  </p:sorterViewPr>
  <p:notesViewPr>
    <p:cSldViewPr snapToGrid="0">
      <p:cViewPr varScale="1">
        <p:scale>
          <a:sx n="51" d="100"/>
          <a:sy n="51" d="100"/>
        </p:scale>
        <p:origin x="2624" y="2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303" Type="http://schemas.openxmlformats.org/officeDocument/2006/relationships/slide" Target="slides/slide299.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268" Type="http://schemas.openxmlformats.org/officeDocument/2006/relationships/slide" Target="slides/slide264.xml"/><Relationship Id="rId289" Type="http://schemas.openxmlformats.org/officeDocument/2006/relationships/slide" Target="slides/slide285.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314" Type="http://schemas.openxmlformats.org/officeDocument/2006/relationships/slide" Target="slides/slide310.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79" Type="http://schemas.openxmlformats.org/officeDocument/2006/relationships/slide" Target="slides/slide275.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slide" Target="slides/slide276.xml"/><Relationship Id="rId315" Type="http://schemas.openxmlformats.org/officeDocument/2006/relationships/slide" Target="slides/slide311.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305" Type="http://schemas.openxmlformats.org/officeDocument/2006/relationships/slide" Target="slides/slide301.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16" Type="http://schemas.openxmlformats.org/officeDocument/2006/relationships/notesMaster" Target="notesMasters/notesMaster1.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306" Type="http://schemas.openxmlformats.org/officeDocument/2006/relationships/slide" Target="slides/slide302.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slide" Target="slides/slide236.xml"/><Relationship Id="rId245" Type="http://schemas.openxmlformats.org/officeDocument/2006/relationships/slide" Target="slides/slide241.xml"/><Relationship Id="rId261" Type="http://schemas.openxmlformats.org/officeDocument/2006/relationships/slide" Target="slides/slide257.xml"/><Relationship Id="rId266" Type="http://schemas.openxmlformats.org/officeDocument/2006/relationships/slide" Target="slides/slide262.xml"/><Relationship Id="rId287" Type="http://schemas.openxmlformats.org/officeDocument/2006/relationships/slide" Target="slides/slide283.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282" Type="http://schemas.openxmlformats.org/officeDocument/2006/relationships/slide" Target="slides/slide278.xml"/><Relationship Id="rId312" Type="http://schemas.openxmlformats.org/officeDocument/2006/relationships/slide" Target="slides/slide308.xml"/><Relationship Id="rId31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slideMaster" Target="slideMasters/slideMaster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1" Type="http://schemas.openxmlformats.org/officeDocument/2006/relationships/slide" Target="slides/slide247.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72" Type="http://schemas.openxmlformats.org/officeDocument/2006/relationships/slide" Target="slides/slide268.xml"/><Relationship Id="rId293" Type="http://schemas.openxmlformats.org/officeDocument/2006/relationships/slide" Target="slides/slide289.xml"/><Relationship Id="rId302" Type="http://schemas.openxmlformats.org/officeDocument/2006/relationships/slide" Target="slides/slide298.xml"/><Relationship Id="rId307" Type="http://schemas.openxmlformats.org/officeDocument/2006/relationships/slide" Target="slides/slide30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slide" Target="slides/slide237.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262" Type="http://schemas.openxmlformats.org/officeDocument/2006/relationships/slide" Target="slides/slide258.xml"/><Relationship Id="rId283" Type="http://schemas.openxmlformats.org/officeDocument/2006/relationships/slide" Target="slides/slide279.xml"/><Relationship Id="rId313" Type="http://schemas.openxmlformats.org/officeDocument/2006/relationships/slide" Target="slides/slide309.xml"/><Relationship Id="rId318"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presProps" Target="presProp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viewProps" Target="viewProps.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theme" Target="theme/theme1.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C4AEE4-27A6-43A8-93EA-97FDFE1790FF}" type="datetimeFigureOut">
              <a:rPr lang="pt-BR" smtClean="0"/>
              <a:t>15/04/2019</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0D741C-ECE4-42A6-A318-15DEFE9C28DB}" type="slidenum">
              <a:rPr lang="pt-BR" smtClean="0"/>
              <a:t>‹nº›</a:t>
            </a:fld>
            <a:endParaRPr lang="pt-BR"/>
          </a:p>
        </p:txBody>
      </p:sp>
    </p:spTree>
    <p:extLst>
      <p:ext uri="{BB962C8B-B14F-4D97-AF65-F5344CB8AC3E}">
        <p14:creationId xmlns:p14="http://schemas.microsoft.com/office/powerpoint/2010/main" val="29933209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CCFED-2B61-46D1-A926-3F795F29CBB5}" type="datetimeFigureOut">
              <a:rPr lang="pt-BR" smtClean="0"/>
              <a:t>15/04/2019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576991-713B-4980-AF7E-91F65288DCBD}" type="slidenum">
              <a:rPr lang="pt-BR" smtClean="0"/>
              <a:t>‹nº›</a:t>
            </a:fld>
            <a:endParaRPr lang="pt-BR"/>
          </a:p>
        </p:txBody>
      </p:sp>
    </p:spTree>
    <p:extLst>
      <p:ext uri="{BB962C8B-B14F-4D97-AF65-F5344CB8AC3E}">
        <p14:creationId xmlns:p14="http://schemas.microsoft.com/office/powerpoint/2010/main" val="2940319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pt-BR" altLang="pt-BR"/>
              <a:t>Tópicos em Microprocessadores Digitais</a:t>
            </a:r>
          </a:p>
        </p:txBody>
      </p:sp>
      <p:sp>
        <p:nvSpPr>
          <p:cNvPr id="7" name="Rectangle 7"/>
          <p:cNvSpPr>
            <a:spLocks noGrp="1" noChangeArrowheads="1"/>
          </p:cNvSpPr>
          <p:nvPr>
            <p:ph type="sldNum" sz="quarter" idx="5"/>
          </p:nvPr>
        </p:nvSpPr>
        <p:spPr>
          <a:ln/>
        </p:spPr>
        <p:txBody>
          <a:bodyPr/>
          <a:lstStyle/>
          <a:p>
            <a:fld id="{5E74CD70-7BF3-4775-B876-20355E51DBA0}" type="slidenum">
              <a:rPr lang="pt-BR" altLang="pt-BR"/>
              <a:pPr/>
              <a:t>39</a:t>
            </a:fld>
            <a:endParaRPr lang="pt-BR" altLang="pt-BR"/>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pt-BR" altLang="pt-BR"/>
          </a:p>
        </p:txBody>
      </p:sp>
    </p:spTree>
    <p:extLst>
      <p:ext uri="{BB962C8B-B14F-4D97-AF65-F5344CB8AC3E}">
        <p14:creationId xmlns:p14="http://schemas.microsoft.com/office/powerpoint/2010/main" val="276313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ço Reservado para Imagem de Slide 1"/>
          <p:cNvSpPr>
            <a:spLocks noGrp="1" noRot="1" noChangeAspect="1" noTextEdit="1"/>
          </p:cNvSpPr>
          <p:nvPr>
            <p:ph type="sldImg"/>
          </p:nvPr>
        </p:nvSpPr>
        <p:spPr>
          <a:ln/>
        </p:spPr>
      </p:sp>
      <p:sp>
        <p:nvSpPr>
          <p:cNvPr id="12493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4932"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5B2A5F8-18C3-4834-B81F-2330C3585BE3}" type="slidenum">
              <a:rPr lang="pt-BR" altLang="pt-BR"/>
              <a:pPr eaLnBrk="1" hangingPunct="1"/>
              <a:t>155</a:t>
            </a:fld>
            <a:endParaRPr lang="pt-BR" altLang="pt-BR"/>
          </a:p>
        </p:txBody>
      </p:sp>
    </p:spTree>
    <p:extLst>
      <p:ext uri="{BB962C8B-B14F-4D97-AF65-F5344CB8AC3E}">
        <p14:creationId xmlns:p14="http://schemas.microsoft.com/office/powerpoint/2010/main" val="1468969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Imagem de Slide 1"/>
          <p:cNvSpPr>
            <a:spLocks noGrp="1" noRot="1" noChangeAspect="1" noTextEdit="1"/>
          </p:cNvSpPr>
          <p:nvPr>
            <p:ph type="sldImg"/>
          </p:nvPr>
        </p:nvSpPr>
        <p:spPr>
          <a:ln/>
        </p:spPr>
      </p:sp>
      <p:sp>
        <p:nvSpPr>
          <p:cNvPr id="12595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5956"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3847919-507A-4146-8FB8-90D04EF51D12}" type="slidenum">
              <a:rPr lang="pt-BR" altLang="pt-BR"/>
              <a:pPr eaLnBrk="1" hangingPunct="1"/>
              <a:t>156</a:t>
            </a:fld>
            <a:endParaRPr lang="pt-BR" altLang="pt-BR"/>
          </a:p>
        </p:txBody>
      </p:sp>
    </p:spTree>
    <p:extLst>
      <p:ext uri="{BB962C8B-B14F-4D97-AF65-F5344CB8AC3E}">
        <p14:creationId xmlns:p14="http://schemas.microsoft.com/office/powerpoint/2010/main" val="2035488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ço Reservado para Imagem de Slide 1"/>
          <p:cNvSpPr>
            <a:spLocks noGrp="1" noRot="1" noChangeAspect="1" noTextEdit="1"/>
          </p:cNvSpPr>
          <p:nvPr>
            <p:ph type="sldImg"/>
          </p:nvPr>
        </p:nvSpPr>
        <p:spPr>
          <a:ln/>
        </p:spPr>
      </p:sp>
      <p:sp>
        <p:nvSpPr>
          <p:cNvPr id="126979"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6980"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B3DBF21-1B15-493E-BBD3-AF3C569920D8}" type="slidenum">
              <a:rPr lang="pt-BR" altLang="pt-BR"/>
              <a:pPr eaLnBrk="1" hangingPunct="1"/>
              <a:t>157</a:t>
            </a:fld>
            <a:endParaRPr lang="pt-BR" altLang="pt-BR"/>
          </a:p>
        </p:txBody>
      </p:sp>
    </p:spTree>
    <p:extLst>
      <p:ext uri="{BB962C8B-B14F-4D97-AF65-F5344CB8AC3E}">
        <p14:creationId xmlns:p14="http://schemas.microsoft.com/office/powerpoint/2010/main" val="247579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Espaço Reservado para Imagem de Slide 1"/>
          <p:cNvSpPr>
            <a:spLocks noGrp="1" noRot="1" noChangeAspect="1" noTextEdit="1"/>
          </p:cNvSpPr>
          <p:nvPr>
            <p:ph type="sldImg"/>
          </p:nvPr>
        </p:nvSpPr>
        <p:spPr>
          <a:ln/>
        </p:spPr>
      </p:sp>
      <p:sp>
        <p:nvSpPr>
          <p:cNvPr id="12800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800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85143A4-7F3B-4BBE-9141-8B9F5D900356}" type="slidenum">
              <a:rPr lang="pt-BR" altLang="pt-BR"/>
              <a:pPr eaLnBrk="1" hangingPunct="1"/>
              <a:t>158</a:t>
            </a:fld>
            <a:endParaRPr lang="pt-BR" altLang="pt-BR"/>
          </a:p>
        </p:txBody>
      </p:sp>
    </p:spTree>
    <p:extLst>
      <p:ext uri="{BB962C8B-B14F-4D97-AF65-F5344CB8AC3E}">
        <p14:creationId xmlns:p14="http://schemas.microsoft.com/office/powerpoint/2010/main" val="4073267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Espaço Reservado para Imagem de Slide 1"/>
          <p:cNvSpPr>
            <a:spLocks noGrp="1" noRot="1" noChangeAspect="1" noTextEdit="1"/>
          </p:cNvSpPr>
          <p:nvPr>
            <p:ph type="sldImg"/>
          </p:nvPr>
        </p:nvSpPr>
        <p:spPr>
          <a:ln/>
        </p:spPr>
      </p:sp>
      <p:sp>
        <p:nvSpPr>
          <p:cNvPr id="12902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9028"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F46056C-B4C1-4817-9CA1-EC5DEFA0F0F2}" type="slidenum">
              <a:rPr lang="pt-BR" altLang="pt-BR"/>
              <a:pPr eaLnBrk="1" hangingPunct="1"/>
              <a:t>159</a:t>
            </a:fld>
            <a:endParaRPr lang="pt-BR" altLang="pt-BR"/>
          </a:p>
        </p:txBody>
      </p:sp>
    </p:spTree>
    <p:extLst>
      <p:ext uri="{BB962C8B-B14F-4D97-AF65-F5344CB8AC3E}">
        <p14:creationId xmlns:p14="http://schemas.microsoft.com/office/powerpoint/2010/main" val="3579530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Espaço Reservado para Imagem de Slide 1"/>
          <p:cNvSpPr>
            <a:spLocks noGrp="1" noRot="1" noChangeAspect="1" noTextEdit="1"/>
          </p:cNvSpPr>
          <p:nvPr>
            <p:ph type="sldImg"/>
          </p:nvPr>
        </p:nvSpPr>
        <p:spPr>
          <a:ln/>
        </p:spPr>
      </p:sp>
      <p:sp>
        <p:nvSpPr>
          <p:cNvPr id="13005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30052"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58EB039-887B-4146-828B-2D09CDFEB25C}" type="slidenum">
              <a:rPr lang="pt-BR" altLang="pt-BR"/>
              <a:pPr eaLnBrk="1" hangingPunct="1"/>
              <a:t>160</a:t>
            </a:fld>
            <a:endParaRPr lang="pt-BR" altLang="pt-BR"/>
          </a:p>
        </p:txBody>
      </p:sp>
    </p:spTree>
    <p:extLst>
      <p:ext uri="{BB962C8B-B14F-4D97-AF65-F5344CB8AC3E}">
        <p14:creationId xmlns:p14="http://schemas.microsoft.com/office/powerpoint/2010/main" val="184279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Espaço Reservado para Imagem de Slide 1"/>
          <p:cNvSpPr>
            <a:spLocks noGrp="1" noRot="1" noChangeAspect="1" noTextEdit="1"/>
          </p:cNvSpPr>
          <p:nvPr>
            <p:ph type="sldImg"/>
          </p:nvPr>
        </p:nvSpPr>
        <p:spPr>
          <a:ln/>
        </p:spPr>
      </p:sp>
      <p:sp>
        <p:nvSpPr>
          <p:cNvPr id="13312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3312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CB46CA3-793C-4477-8943-EFEEBD3579A9}" type="slidenum">
              <a:rPr lang="pt-BR" altLang="pt-BR"/>
              <a:pPr eaLnBrk="1" hangingPunct="1"/>
              <a:t>161</a:t>
            </a:fld>
            <a:endParaRPr lang="pt-BR" altLang="pt-BR"/>
          </a:p>
        </p:txBody>
      </p:sp>
    </p:spTree>
    <p:extLst>
      <p:ext uri="{BB962C8B-B14F-4D97-AF65-F5344CB8AC3E}">
        <p14:creationId xmlns:p14="http://schemas.microsoft.com/office/powerpoint/2010/main" val="3100422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Espaço Reservado para Imagem de Slide 1"/>
          <p:cNvSpPr>
            <a:spLocks noGrp="1" noRot="1" noChangeAspect="1" noTextEdit="1"/>
          </p:cNvSpPr>
          <p:nvPr>
            <p:ph type="sldImg"/>
          </p:nvPr>
        </p:nvSpPr>
        <p:spPr>
          <a:ln/>
        </p:spPr>
      </p:sp>
      <p:sp>
        <p:nvSpPr>
          <p:cNvPr id="13619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36196"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C78B3CC-1720-45DA-835E-46780441EFE0}" type="slidenum">
              <a:rPr lang="pt-BR" altLang="pt-BR"/>
              <a:pPr eaLnBrk="1" hangingPunct="1"/>
              <a:t>162</a:t>
            </a:fld>
            <a:endParaRPr lang="pt-BR" altLang="pt-BR"/>
          </a:p>
        </p:txBody>
      </p:sp>
    </p:spTree>
    <p:extLst>
      <p:ext uri="{BB962C8B-B14F-4D97-AF65-F5344CB8AC3E}">
        <p14:creationId xmlns:p14="http://schemas.microsoft.com/office/powerpoint/2010/main" val="3359068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pt-BR" altLang="pt-BR"/>
              <a:t>Tópicos em Microprocessadores Digitais</a:t>
            </a:r>
          </a:p>
        </p:txBody>
      </p:sp>
      <p:sp>
        <p:nvSpPr>
          <p:cNvPr id="7" name="Rectangle 7"/>
          <p:cNvSpPr>
            <a:spLocks noGrp="1" noChangeArrowheads="1"/>
          </p:cNvSpPr>
          <p:nvPr>
            <p:ph type="sldNum" sz="quarter" idx="5"/>
          </p:nvPr>
        </p:nvSpPr>
        <p:spPr>
          <a:ln/>
        </p:spPr>
        <p:txBody>
          <a:bodyPr/>
          <a:lstStyle/>
          <a:p>
            <a:fld id="{26551F25-3E62-4DF5-9103-E1F9C8660753}" type="slidenum">
              <a:rPr lang="pt-BR" altLang="pt-BR"/>
              <a:pPr/>
              <a:t>41</a:t>
            </a:fld>
            <a:endParaRPr lang="pt-BR" altLang="pt-BR"/>
          </a:p>
        </p:txBody>
      </p:sp>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p:txBody>
          <a:bodyPr/>
          <a:lstStyle/>
          <a:p>
            <a:endParaRPr lang="pt-BR" altLang="pt-BR"/>
          </a:p>
        </p:txBody>
      </p:sp>
    </p:spTree>
    <p:extLst>
      <p:ext uri="{BB962C8B-B14F-4D97-AF65-F5344CB8AC3E}">
        <p14:creationId xmlns:p14="http://schemas.microsoft.com/office/powerpoint/2010/main" val="3921266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pt-BR" altLang="pt-BR"/>
              <a:t>Tópicos em Microprocessadores Digitais</a:t>
            </a:r>
          </a:p>
        </p:txBody>
      </p:sp>
      <p:sp>
        <p:nvSpPr>
          <p:cNvPr id="7" name="Rectangle 7"/>
          <p:cNvSpPr>
            <a:spLocks noGrp="1" noChangeArrowheads="1"/>
          </p:cNvSpPr>
          <p:nvPr>
            <p:ph type="sldNum" sz="quarter" idx="5"/>
          </p:nvPr>
        </p:nvSpPr>
        <p:spPr>
          <a:ln/>
        </p:spPr>
        <p:txBody>
          <a:bodyPr/>
          <a:lstStyle/>
          <a:p>
            <a:fld id="{26551F25-3E62-4DF5-9103-E1F9C8660753}" type="slidenum">
              <a:rPr lang="pt-BR" altLang="pt-BR"/>
              <a:pPr/>
              <a:t>53</a:t>
            </a:fld>
            <a:endParaRPr lang="pt-BR" altLang="pt-BR"/>
          </a:p>
        </p:txBody>
      </p:sp>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p:txBody>
          <a:bodyPr/>
          <a:lstStyle/>
          <a:p>
            <a:endParaRPr lang="pt-BR" altLang="pt-BR"/>
          </a:p>
        </p:txBody>
      </p:sp>
    </p:spTree>
    <p:extLst>
      <p:ext uri="{BB962C8B-B14F-4D97-AF65-F5344CB8AC3E}">
        <p14:creationId xmlns:p14="http://schemas.microsoft.com/office/powerpoint/2010/main" val="2933467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Espaço Reservado para Imagem de Slide 1"/>
          <p:cNvSpPr>
            <a:spLocks noGrp="1" noRot="1" noChangeAspect="1" noTextEdit="1"/>
          </p:cNvSpPr>
          <p:nvPr>
            <p:ph type="sldImg"/>
          </p:nvPr>
        </p:nvSpPr>
        <p:spPr>
          <a:ln/>
        </p:spPr>
      </p:sp>
      <p:sp>
        <p:nvSpPr>
          <p:cNvPr id="116739"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16740"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604A143-EC30-4687-89F7-B6A957235162}" type="slidenum">
              <a:rPr lang="pt-BR" altLang="pt-BR"/>
              <a:pPr eaLnBrk="1" hangingPunct="1"/>
              <a:t>148</a:t>
            </a:fld>
            <a:endParaRPr lang="pt-BR" altLang="pt-BR"/>
          </a:p>
        </p:txBody>
      </p:sp>
    </p:spTree>
    <p:extLst>
      <p:ext uri="{BB962C8B-B14F-4D97-AF65-F5344CB8AC3E}">
        <p14:creationId xmlns:p14="http://schemas.microsoft.com/office/powerpoint/2010/main" val="4200053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ço Reservado para Imagem de Slide 1"/>
          <p:cNvSpPr>
            <a:spLocks noGrp="1" noRot="1" noChangeAspect="1" noTextEdit="1"/>
          </p:cNvSpPr>
          <p:nvPr>
            <p:ph type="sldImg"/>
          </p:nvPr>
        </p:nvSpPr>
        <p:spPr>
          <a:ln/>
        </p:spPr>
      </p:sp>
      <p:sp>
        <p:nvSpPr>
          <p:cNvPr id="11776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1776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E80542E-7C39-4757-B7F8-7CD5830D0E1C}" type="slidenum">
              <a:rPr lang="pt-BR" altLang="pt-BR"/>
              <a:pPr eaLnBrk="1" hangingPunct="1"/>
              <a:t>149</a:t>
            </a:fld>
            <a:endParaRPr lang="pt-BR" altLang="pt-BR"/>
          </a:p>
        </p:txBody>
      </p:sp>
    </p:spTree>
    <p:extLst>
      <p:ext uri="{BB962C8B-B14F-4D97-AF65-F5344CB8AC3E}">
        <p14:creationId xmlns:p14="http://schemas.microsoft.com/office/powerpoint/2010/main" val="168518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Espaço Reservado para Imagem de Slide 1"/>
          <p:cNvSpPr>
            <a:spLocks noGrp="1" noRot="1" noChangeAspect="1" noTextEdit="1"/>
          </p:cNvSpPr>
          <p:nvPr>
            <p:ph type="sldImg"/>
          </p:nvPr>
        </p:nvSpPr>
        <p:spPr>
          <a:ln/>
        </p:spPr>
      </p:sp>
      <p:sp>
        <p:nvSpPr>
          <p:cNvPr id="11878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18788"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C5DBA41-261A-4311-923D-172A0B2DD252}" type="slidenum">
              <a:rPr lang="pt-BR" altLang="pt-BR"/>
              <a:pPr eaLnBrk="1" hangingPunct="1"/>
              <a:t>151</a:t>
            </a:fld>
            <a:endParaRPr lang="pt-BR" altLang="pt-BR"/>
          </a:p>
        </p:txBody>
      </p:sp>
    </p:spTree>
    <p:extLst>
      <p:ext uri="{BB962C8B-B14F-4D97-AF65-F5344CB8AC3E}">
        <p14:creationId xmlns:p14="http://schemas.microsoft.com/office/powerpoint/2010/main" val="4044535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Espaço Reservado para Imagem de Slide 1"/>
          <p:cNvSpPr>
            <a:spLocks noGrp="1" noRot="1" noChangeAspect="1" noTextEdit="1"/>
          </p:cNvSpPr>
          <p:nvPr>
            <p:ph type="sldImg"/>
          </p:nvPr>
        </p:nvSpPr>
        <p:spPr>
          <a:ln/>
        </p:spPr>
      </p:sp>
      <p:sp>
        <p:nvSpPr>
          <p:cNvPr id="12083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0836"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23EF483-F9BD-4156-9728-533EB5C2D1C5}" type="slidenum">
              <a:rPr lang="pt-BR" altLang="pt-BR"/>
              <a:pPr eaLnBrk="1" hangingPunct="1"/>
              <a:t>152</a:t>
            </a:fld>
            <a:endParaRPr lang="pt-BR" altLang="pt-BR"/>
          </a:p>
        </p:txBody>
      </p:sp>
    </p:spTree>
    <p:extLst>
      <p:ext uri="{BB962C8B-B14F-4D97-AF65-F5344CB8AC3E}">
        <p14:creationId xmlns:p14="http://schemas.microsoft.com/office/powerpoint/2010/main" val="4195395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Espaço Reservado para Imagem de Slide 1"/>
          <p:cNvSpPr>
            <a:spLocks noGrp="1" noRot="1" noChangeAspect="1" noTextEdit="1"/>
          </p:cNvSpPr>
          <p:nvPr>
            <p:ph type="sldImg"/>
          </p:nvPr>
        </p:nvSpPr>
        <p:spPr>
          <a:ln/>
        </p:spPr>
      </p:sp>
      <p:sp>
        <p:nvSpPr>
          <p:cNvPr id="12288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288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257CDE3-96DC-4363-8A8D-D5D951B242C6}" type="slidenum">
              <a:rPr lang="pt-BR" altLang="pt-BR"/>
              <a:pPr eaLnBrk="1" hangingPunct="1"/>
              <a:t>153</a:t>
            </a:fld>
            <a:endParaRPr lang="pt-BR" altLang="pt-BR"/>
          </a:p>
        </p:txBody>
      </p:sp>
    </p:spTree>
    <p:extLst>
      <p:ext uri="{BB962C8B-B14F-4D97-AF65-F5344CB8AC3E}">
        <p14:creationId xmlns:p14="http://schemas.microsoft.com/office/powerpoint/2010/main" val="1219400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Espaço Reservado para Imagem de Slide 1"/>
          <p:cNvSpPr>
            <a:spLocks noGrp="1" noRot="1" noChangeAspect="1" noTextEdit="1"/>
          </p:cNvSpPr>
          <p:nvPr>
            <p:ph type="sldImg"/>
          </p:nvPr>
        </p:nvSpPr>
        <p:spPr>
          <a:ln/>
        </p:spPr>
      </p:sp>
      <p:sp>
        <p:nvSpPr>
          <p:cNvPr id="12390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3908"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86E310F-9852-4053-9B23-A87AFB0A33EC}" type="slidenum">
              <a:rPr lang="pt-BR" altLang="pt-BR"/>
              <a:pPr eaLnBrk="1" hangingPunct="1"/>
              <a:t>154</a:t>
            </a:fld>
            <a:endParaRPr lang="pt-BR" altLang="pt-BR"/>
          </a:p>
        </p:txBody>
      </p:sp>
    </p:spTree>
    <p:extLst>
      <p:ext uri="{BB962C8B-B14F-4D97-AF65-F5344CB8AC3E}">
        <p14:creationId xmlns:p14="http://schemas.microsoft.com/office/powerpoint/2010/main" val="4082336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15/04/2019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dirty="0"/>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88318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15/04/2019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596237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15/04/2019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304115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102785" y="476251"/>
            <a:ext cx="11061700" cy="576263"/>
          </a:xfrm>
        </p:spPr>
        <p:txBody>
          <a:bodyPr/>
          <a:lstStyle/>
          <a:p>
            <a:r>
              <a:rPr lang="pt-BR"/>
              <a:t>Clique para editar o título mestre</a:t>
            </a:r>
          </a:p>
        </p:txBody>
      </p:sp>
      <p:sp>
        <p:nvSpPr>
          <p:cNvPr id="3" name="Espaço Reservado para Texto 2"/>
          <p:cNvSpPr>
            <a:spLocks noGrp="1"/>
          </p:cNvSpPr>
          <p:nvPr>
            <p:ph type="body" sz="half" idx="1"/>
          </p:nvPr>
        </p:nvSpPr>
        <p:spPr>
          <a:xfrm>
            <a:off x="143934" y="1341439"/>
            <a:ext cx="5897033"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244167" y="1341439"/>
            <a:ext cx="5899151"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Número de Slide 4"/>
          <p:cNvSpPr>
            <a:spLocks noGrp="1"/>
          </p:cNvSpPr>
          <p:nvPr>
            <p:ph type="sldNum" sz="quarter" idx="10"/>
          </p:nvPr>
        </p:nvSpPr>
        <p:spPr>
          <a:xfrm>
            <a:off x="9108017" y="6489701"/>
            <a:ext cx="2844800" cy="252413"/>
          </a:xfrm>
        </p:spPr>
        <p:txBody>
          <a:bodyPr/>
          <a:lstStyle>
            <a:lvl1pPr>
              <a:defRPr/>
            </a:lvl1pPr>
          </a:lstStyle>
          <a:p>
            <a:fld id="{7C3CDA36-1C6A-4F31-84C6-0423AD4051A4}" type="slidenum">
              <a:rPr lang="pt-BR" altLang="pt-BR"/>
              <a:pPr/>
              <a:t>‹nº›</a:t>
            </a:fld>
            <a:endParaRPr lang="pt-BR" altLang="pt-BR"/>
          </a:p>
        </p:txBody>
      </p:sp>
    </p:spTree>
    <p:extLst>
      <p:ext uri="{BB962C8B-B14F-4D97-AF65-F5344CB8AC3E}">
        <p14:creationId xmlns:p14="http://schemas.microsoft.com/office/powerpoint/2010/main" val="1217803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15/04/2019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dirty="0"/>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558763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10515600" cy="1149631"/>
          </a:xfrm>
        </p:spPr>
        <p:txBody>
          <a:bodyPr>
            <a:normAutofit/>
          </a:bodyPr>
          <a:lstStyle>
            <a:lvl1pPr>
              <a:defRPr sz="4000" b="1" cap="all" baseline="0">
                <a:ln>
                  <a:noFill/>
                </a:ln>
                <a:solidFill>
                  <a:schemeClr val="accent6">
                    <a:lumMod val="50000"/>
                  </a:schemeClr>
                </a:solidFill>
                <a:effectLst>
                  <a:outerShdw blurRad="38100" dist="38100" dir="2700000" algn="tl">
                    <a:srgbClr val="000000">
                      <a:alpha val="43137"/>
                    </a:srgbClr>
                  </a:outerShdw>
                </a:effectLst>
              </a:defRPr>
            </a:lvl1pPr>
          </a:lstStyle>
          <a:p>
            <a:r>
              <a:rPr lang="pt-BR" dirty="0"/>
              <a:t>Clique para editar o título mestre</a:t>
            </a:r>
          </a:p>
        </p:txBody>
      </p:sp>
      <p:sp>
        <p:nvSpPr>
          <p:cNvPr id="3" name="Espaço Reservado para Conteúdo 2"/>
          <p:cNvSpPr>
            <a:spLocks noGrp="1"/>
          </p:cNvSpPr>
          <p:nvPr>
            <p:ph idx="1"/>
          </p:nvPr>
        </p:nvSpPr>
        <p:spPr>
          <a:xfrm>
            <a:off x="838200" y="1355892"/>
            <a:ext cx="10515600" cy="482107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15/04/2019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lvl1pPr>
              <a:defRPr b="0">
                <a:solidFill>
                  <a:schemeClr val="tx1"/>
                </a:solidFill>
              </a:defRPr>
            </a:lvl1pPr>
          </a:lstStyle>
          <a:p>
            <a:r>
              <a:rPr lang="pt-BR" dirty="0"/>
              <a:t>Prof. Elyr Teixeira</a:t>
            </a: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665628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191864"/>
            <a:ext cx="10515600" cy="1155801"/>
          </a:xfrm>
        </p:spPr>
        <p:txBody>
          <a:bodyPr/>
          <a:lstStyle>
            <a:lvl1pPr>
              <a:defRPr b="1" cap="all" baseline="0">
                <a:solidFill>
                  <a:schemeClr val="accent6">
                    <a:lumMod val="50000"/>
                  </a:schemeClr>
                </a:solidFill>
              </a:defRPr>
            </a:lvl1pPr>
          </a:lstStyle>
          <a:p>
            <a:r>
              <a:rPr lang="pt-BR" dirty="0"/>
              <a:t>Clique para editar o título mestre</a:t>
            </a:r>
          </a:p>
        </p:txBody>
      </p:sp>
      <p:sp>
        <p:nvSpPr>
          <p:cNvPr id="3" name="Espaço Reservado para Conteúdo 2"/>
          <p:cNvSpPr>
            <a:spLocks noGrp="1"/>
          </p:cNvSpPr>
          <p:nvPr>
            <p:ph sz="half" idx="1"/>
          </p:nvPr>
        </p:nvSpPr>
        <p:spPr>
          <a:xfrm>
            <a:off x="838200" y="1347665"/>
            <a:ext cx="5181600" cy="4819673"/>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347666"/>
            <a:ext cx="5181600" cy="4829298"/>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Data 4"/>
          <p:cNvSpPr>
            <a:spLocks noGrp="1"/>
          </p:cNvSpPr>
          <p:nvPr>
            <p:ph type="dt" sz="half" idx="10"/>
          </p:nvPr>
        </p:nvSpPr>
        <p:spPr/>
        <p:txBody>
          <a:bodyPr/>
          <a:lstStyle/>
          <a:p>
            <a:fld id="{58802781-8F20-409C-B307-3A6A0139C9C4}" type="datetimeFigureOut">
              <a:rPr lang="pt-BR" smtClean="0"/>
              <a:t>15/04/2019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757258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15/04/2019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4119340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201487"/>
            <a:ext cx="10515600" cy="1325563"/>
          </a:xfrm>
        </p:spPr>
        <p:txBody>
          <a:bodyPr>
            <a:normAutofit/>
          </a:bodyPr>
          <a:lstStyle>
            <a:lvl1pPr>
              <a:defRPr sz="4000" b="1" cap="all" baseline="0">
                <a:solidFill>
                  <a:schemeClr val="accent6">
                    <a:lumMod val="50000"/>
                  </a:schemeClr>
                </a:solidFill>
              </a:defRPr>
            </a:lvl1pPr>
          </a:lstStyle>
          <a:p>
            <a:r>
              <a:rPr lang="pt-BR" dirty="0"/>
              <a:t>Clique para editar o título mestre</a:t>
            </a:r>
          </a:p>
        </p:txBody>
      </p:sp>
      <p:sp>
        <p:nvSpPr>
          <p:cNvPr id="3" name="Espaço Reservado para Texto 2"/>
          <p:cNvSpPr>
            <a:spLocks noGrp="1"/>
          </p:cNvSpPr>
          <p:nvPr>
            <p:ph type="body" idx="1"/>
          </p:nvPr>
        </p:nvSpPr>
        <p:spPr>
          <a:xfrm>
            <a:off x="839788" y="1536788"/>
            <a:ext cx="5157787"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4" name="Espaço Reservado para Conteúdo 3"/>
          <p:cNvSpPr>
            <a:spLocks noGrp="1"/>
          </p:cNvSpPr>
          <p:nvPr>
            <p:ph sz="half" idx="2"/>
          </p:nvPr>
        </p:nvSpPr>
        <p:spPr>
          <a:xfrm>
            <a:off x="839788" y="2370434"/>
            <a:ext cx="5157787" cy="3819229"/>
          </a:xfrm>
        </p:spPr>
        <p:txBody>
          <a:bodyPr/>
          <a:lstStyle>
            <a:lvl1pPr>
              <a:defRPr/>
            </a:lvl1p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Texto 4"/>
          <p:cNvSpPr>
            <a:spLocks noGrp="1"/>
          </p:cNvSpPr>
          <p:nvPr>
            <p:ph type="body" sz="quarter" idx="3"/>
          </p:nvPr>
        </p:nvSpPr>
        <p:spPr>
          <a:xfrm>
            <a:off x="6172200" y="1536786"/>
            <a:ext cx="5183188"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6" name="Espaço Reservado para Conteúdo 5"/>
          <p:cNvSpPr>
            <a:spLocks noGrp="1"/>
          </p:cNvSpPr>
          <p:nvPr>
            <p:ph sz="quarter" idx="4"/>
          </p:nvPr>
        </p:nvSpPr>
        <p:spPr>
          <a:xfrm>
            <a:off x="6172200" y="2370434"/>
            <a:ext cx="5183188" cy="3819229"/>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7" name="Espaço Reservado para Data 6"/>
          <p:cNvSpPr>
            <a:spLocks noGrp="1"/>
          </p:cNvSpPr>
          <p:nvPr>
            <p:ph type="dt" sz="half" idx="10"/>
          </p:nvPr>
        </p:nvSpPr>
        <p:spPr/>
        <p:txBody>
          <a:bodyPr/>
          <a:lstStyle/>
          <a:p>
            <a:fld id="{58802781-8F20-409C-B307-3A6A0139C9C4}" type="datetimeFigureOut">
              <a:rPr lang="pt-BR" smtClean="0"/>
              <a:t>15/04/2019</a:t>
            </a:fld>
            <a:endParaRPr lang="pt-BR"/>
          </a:p>
        </p:txBody>
      </p:sp>
      <p:sp>
        <p:nvSpPr>
          <p:cNvPr id="8" name="Espaço Reservado para Rodapé 7"/>
          <p:cNvSpPr>
            <a:spLocks noGrp="1"/>
          </p:cNvSpPr>
          <p:nvPr>
            <p:ph type="ftr" sz="quarter" idx="11"/>
          </p:nvPr>
        </p:nvSpPr>
        <p:spPr>
          <a:xfrm>
            <a:off x="4038600" y="6356350"/>
            <a:ext cx="4114800" cy="365125"/>
          </a:xfrm>
          <a:prstGeom prst="rect">
            <a:avLst/>
          </a:prstGeom>
        </p:spPr>
        <p:txBody>
          <a:bodyPr/>
          <a:lstStyle/>
          <a:p>
            <a:endParaRPr lang="pt-BR"/>
          </a:p>
        </p:txBody>
      </p:sp>
      <p:sp>
        <p:nvSpPr>
          <p:cNvPr id="9" name="Espaço Reservado para Número de Slide 8"/>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8905308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58802781-8F20-409C-B307-3A6A0139C9C4}" type="datetimeFigureOut">
              <a:rPr lang="pt-BR" smtClean="0"/>
              <a:t>15/04/2019</a:t>
            </a:fld>
            <a:endParaRPr lang="pt-BR"/>
          </a:p>
        </p:txBody>
      </p:sp>
      <p:sp>
        <p:nvSpPr>
          <p:cNvPr id="4" name="Espaço Reservado para Rodapé 3"/>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5" name="Espaço Reservado para Número de Slide 4"/>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846889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8802781-8F20-409C-B307-3A6A0139C9C4}" type="datetimeFigureOut">
              <a:rPr lang="pt-BR" smtClean="0"/>
              <a:t>15/04/2019</a:t>
            </a:fld>
            <a:endParaRPr lang="pt-BR"/>
          </a:p>
        </p:txBody>
      </p:sp>
      <p:sp>
        <p:nvSpPr>
          <p:cNvPr id="3" name="Espaço Reservado para Rodapé 2"/>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4" name="Espaço Reservado para Número de Slide 3"/>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124774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10515600" cy="1149631"/>
          </a:xfrm>
        </p:spPr>
        <p:txBody>
          <a:bodyPr>
            <a:normAutofit/>
          </a:bodyPr>
          <a:lstStyle>
            <a:lvl1pPr>
              <a:defRPr sz="4000" b="1" cap="all" baseline="0">
                <a:ln>
                  <a:noFill/>
                </a:ln>
                <a:solidFill>
                  <a:schemeClr val="accent6">
                    <a:lumMod val="50000"/>
                  </a:schemeClr>
                </a:solidFill>
                <a:effectLst>
                  <a:outerShdw blurRad="38100" dist="38100" dir="2700000" algn="tl">
                    <a:srgbClr val="000000">
                      <a:alpha val="43137"/>
                    </a:srgbClr>
                  </a:outerShdw>
                </a:effectLst>
              </a:defRPr>
            </a:lvl1pPr>
          </a:lstStyle>
          <a:p>
            <a:r>
              <a:rPr lang="pt-BR" dirty="0"/>
              <a:t>Clique para editar o título mestre</a:t>
            </a:r>
          </a:p>
        </p:txBody>
      </p:sp>
      <p:sp>
        <p:nvSpPr>
          <p:cNvPr id="3" name="Espaço Reservado para Conteúdo 2"/>
          <p:cNvSpPr>
            <a:spLocks noGrp="1"/>
          </p:cNvSpPr>
          <p:nvPr>
            <p:ph idx="1"/>
          </p:nvPr>
        </p:nvSpPr>
        <p:spPr>
          <a:xfrm>
            <a:off x="838200" y="1355892"/>
            <a:ext cx="10515600" cy="482107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15/04/2019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lvl1pPr>
              <a:defRPr b="0">
                <a:solidFill>
                  <a:schemeClr val="tx1"/>
                </a:solidFill>
              </a:defRPr>
            </a:lvl1pPr>
          </a:lstStyle>
          <a:p>
            <a:r>
              <a:rPr lang="pt-BR" dirty="0"/>
              <a:t>Prof. Elyr Teixeira</a:t>
            </a: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584022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15/04/2019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73089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15/04/2019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42669879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15/04/2019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296710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15/04/2019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862222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102785" y="476251"/>
            <a:ext cx="11061700" cy="576263"/>
          </a:xfrm>
        </p:spPr>
        <p:txBody>
          <a:bodyPr/>
          <a:lstStyle/>
          <a:p>
            <a:r>
              <a:rPr lang="pt-BR"/>
              <a:t>Clique para editar o título mestre</a:t>
            </a:r>
          </a:p>
        </p:txBody>
      </p:sp>
      <p:sp>
        <p:nvSpPr>
          <p:cNvPr id="3" name="Espaço Reservado para Texto 2"/>
          <p:cNvSpPr>
            <a:spLocks noGrp="1"/>
          </p:cNvSpPr>
          <p:nvPr>
            <p:ph type="body" sz="half" idx="1"/>
          </p:nvPr>
        </p:nvSpPr>
        <p:spPr>
          <a:xfrm>
            <a:off x="143934" y="1341439"/>
            <a:ext cx="5897033"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244167" y="1341439"/>
            <a:ext cx="5899151"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Número de Slide 4"/>
          <p:cNvSpPr>
            <a:spLocks noGrp="1"/>
          </p:cNvSpPr>
          <p:nvPr>
            <p:ph type="sldNum" sz="quarter" idx="10"/>
          </p:nvPr>
        </p:nvSpPr>
        <p:spPr>
          <a:xfrm>
            <a:off x="9108017" y="6489701"/>
            <a:ext cx="2844800" cy="252413"/>
          </a:xfrm>
        </p:spPr>
        <p:txBody>
          <a:bodyPr/>
          <a:lstStyle>
            <a:lvl1pPr>
              <a:defRPr/>
            </a:lvl1pPr>
          </a:lstStyle>
          <a:p>
            <a:fld id="{7C3CDA36-1C6A-4F31-84C6-0423AD4051A4}" type="slidenum">
              <a:rPr lang="pt-BR" altLang="pt-BR"/>
              <a:pPr/>
              <a:t>‹nº›</a:t>
            </a:fld>
            <a:endParaRPr lang="pt-BR" altLang="pt-BR"/>
          </a:p>
        </p:txBody>
      </p:sp>
    </p:spTree>
    <p:extLst>
      <p:ext uri="{BB962C8B-B14F-4D97-AF65-F5344CB8AC3E}">
        <p14:creationId xmlns:p14="http://schemas.microsoft.com/office/powerpoint/2010/main" val="16790639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15/04/2019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dirty="0"/>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6084378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11353800" cy="1149631"/>
          </a:xfrm>
        </p:spPr>
        <p:txBody>
          <a:bodyPr>
            <a:normAutofit/>
          </a:bodyPr>
          <a:lstStyle>
            <a:lvl1pPr>
              <a:defRPr sz="4000" b="1" cap="all" baseline="0">
                <a:ln>
                  <a:noFill/>
                </a:ln>
                <a:solidFill>
                  <a:schemeClr val="accent6">
                    <a:lumMod val="50000"/>
                  </a:schemeClr>
                </a:solidFill>
                <a:effectLst>
                  <a:outerShdw blurRad="38100" dist="38100" dir="2700000" algn="tl">
                    <a:srgbClr val="000000">
                      <a:alpha val="43137"/>
                    </a:srgbClr>
                  </a:outerShdw>
                </a:effectLst>
              </a:defRPr>
            </a:lvl1pPr>
          </a:lstStyle>
          <a:p>
            <a:r>
              <a:rPr lang="pt-BR" dirty="0"/>
              <a:t>Clique para editar o título mestre</a:t>
            </a:r>
          </a:p>
        </p:txBody>
      </p:sp>
      <p:sp>
        <p:nvSpPr>
          <p:cNvPr id="3" name="Espaço Reservado para Conteúdo 2"/>
          <p:cNvSpPr>
            <a:spLocks noGrp="1"/>
          </p:cNvSpPr>
          <p:nvPr>
            <p:ph idx="1"/>
          </p:nvPr>
        </p:nvSpPr>
        <p:spPr>
          <a:xfrm>
            <a:off x="838200" y="1355892"/>
            <a:ext cx="10515600" cy="4821070"/>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15/04/2019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lvl1pPr>
              <a:defRPr b="0">
                <a:solidFill>
                  <a:schemeClr val="tx1"/>
                </a:solidFill>
              </a:defRPr>
            </a:lvl1pPr>
          </a:lstStyle>
          <a:p>
            <a:r>
              <a:rPr lang="pt-BR" dirty="0"/>
              <a:t>Prof. Elyr Teixeira</a:t>
            </a: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5712130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2131"/>
            <a:ext cx="11353800" cy="1174282"/>
          </a:xfrm>
        </p:spPr>
        <p:txBody>
          <a:bodyPr/>
          <a:lstStyle>
            <a:lvl1pPr>
              <a:defRPr b="1" cap="all" baseline="0">
                <a:solidFill>
                  <a:schemeClr val="accent6">
                    <a:lumMod val="50000"/>
                  </a:schemeClr>
                </a:solidFill>
              </a:defRPr>
            </a:lvl1pPr>
          </a:lstStyle>
          <a:p>
            <a:r>
              <a:rPr lang="pt-BR" dirty="0"/>
              <a:t>Clique para editar o título mestre</a:t>
            </a:r>
          </a:p>
        </p:txBody>
      </p:sp>
      <p:sp>
        <p:nvSpPr>
          <p:cNvPr id="3" name="Espaço Reservado para Conteúdo 2"/>
          <p:cNvSpPr>
            <a:spLocks noGrp="1"/>
          </p:cNvSpPr>
          <p:nvPr>
            <p:ph sz="half" idx="1"/>
          </p:nvPr>
        </p:nvSpPr>
        <p:spPr>
          <a:xfrm>
            <a:off x="838200" y="1376413"/>
            <a:ext cx="5181600" cy="4790925"/>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376414"/>
            <a:ext cx="5181600" cy="4800550"/>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Data 4"/>
          <p:cNvSpPr>
            <a:spLocks noGrp="1"/>
          </p:cNvSpPr>
          <p:nvPr>
            <p:ph type="dt" sz="half" idx="10"/>
          </p:nvPr>
        </p:nvSpPr>
        <p:spPr/>
        <p:txBody>
          <a:bodyPr/>
          <a:lstStyle/>
          <a:p>
            <a:fld id="{58802781-8F20-409C-B307-3A6A0139C9C4}" type="datetimeFigureOut">
              <a:rPr lang="pt-BR" smtClean="0"/>
              <a:t>15/04/2019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6974026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15/04/2019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3244307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201487"/>
            <a:ext cx="11352212" cy="1325563"/>
          </a:xfrm>
        </p:spPr>
        <p:txBody>
          <a:bodyPr>
            <a:normAutofit/>
          </a:bodyPr>
          <a:lstStyle>
            <a:lvl1pPr>
              <a:defRPr sz="4000" b="1" cap="all" baseline="0">
                <a:solidFill>
                  <a:schemeClr val="accent6">
                    <a:lumMod val="50000"/>
                  </a:schemeClr>
                </a:solidFill>
              </a:defRPr>
            </a:lvl1pPr>
          </a:lstStyle>
          <a:p>
            <a:r>
              <a:rPr lang="pt-BR" dirty="0"/>
              <a:t>Clique para editar o título mestre</a:t>
            </a:r>
          </a:p>
        </p:txBody>
      </p:sp>
      <p:sp>
        <p:nvSpPr>
          <p:cNvPr id="3" name="Espaço Reservado para Texto 2"/>
          <p:cNvSpPr>
            <a:spLocks noGrp="1"/>
          </p:cNvSpPr>
          <p:nvPr>
            <p:ph type="body" idx="1"/>
          </p:nvPr>
        </p:nvSpPr>
        <p:spPr>
          <a:xfrm>
            <a:off x="839788" y="1536788"/>
            <a:ext cx="5157787"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4" name="Espaço Reservado para Conteúdo 3"/>
          <p:cNvSpPr>
            <a:spLocks noGrp="1"/>
          </p:cNvSpPr>
          <p:nvPr>
            <p:ph sz="half" idx="2"/>
          </p:nvPr>
        </p:nvSpPr>
        <p:spPr>
          <a:xfrm>
            <a:off x="839788" y="2370434"/>
            <a:ext cx="5157787" cy="3819229"/>
          </a:xfrm>
        </p:spPr>
        <p:txBody>
          <a:bodyPr/>
          <a:lstStyle>
            <a:lvl1pPr>
              <a:defRPr/>
            </a:lvl1p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Texto 4"/>
          <p:cNvSpPr>
            <a:spLocks noGrp="1"/>
          </p:cNvSpPr>
          <p:nvPr>
            <p:ph type="body" sz="quarter" idx="3"/>
          </p:nvPr>
        </p:nvSpPr>
        <p:spPr>
          <a:xfrm>
            <a:off x="6172200" y="1536786"/>
            <a:ext cx="5183188"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6" name="Espaço Reservado para Conteúdo 5"/>
          <p:cNvSpPr>
            <a:spLocks noGrp="1"/>
          </p:cNvSpPr>
          <p:nvPr>
            <p:ph sz="quarter" idx="4"/>
          </p:nvPr>
        </p:nvSpPr>
        <p:spPr>
          <a:xfrm>
            <a:off x="6172200" y="2370434"/>
            <a:ext cx="5183188" cy="3819229"/>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7" name="Espaço Reservado para Data 6"/>
          <p:cNvSpPr>
            <a:spLocks noGrp="1"/>
          </p:cNvSpPr>
          <p:nvPr>
            <p:ph type="dt" sz="half" idx="10"/>
          </p:nvPr>
        </p:nvSpPr>
        <p:spPr/>
        <p:txBody>
          <a:bodyPr/>
          <a:lstStyle/>
          <a:p>
            <a:fld id="{58802781-8F20-409C-B307-3A6A0139C9C4}" type="datetimeFigureOut">
              <a:rPr lang="pt-BR" smtClean="0"/>
              <a:t>15/04/2019</a:t>
            </a:fld>
            <a:endParaRPr lang="pt-BR"/>
          </a:p>
        </p:txBody>
      </p:sp>
      <p:sp>
        <p:nvSpPr>
          <p:cNvPr id="8" name="Espaço Reservado para Rodapé 7"/>
          <p:cNvSpPr>
            <a:spLocks noGrp="1"/>
          </p:cNvSpPr>
          <p:nvPr>
            <p:ph type="ftr" sz="quarter" idx="11"/>
          </p:nvPr>
        </p:nvSpPr>
        <p:spPr>
          <a:xfrm>
            <a:off x="4038600" y="6356350"/>
            <a:ext cx="4114800" cy="365125"/>
          </a:xfrm>
          <a:prstGeom prst="rect">
            <a:avLst/>
          </a:prstGeom>
        </p:spPr>
        <p:txBody>
          <a:bodyPr/>
          <a:lstStyle/>
          <a:p>
            <a:endParaRPr lang="pt-BR"/>
          </a:p>
        </p:txBody>
      </p:sp>
      <p:sp>
        <p:nvSpPr>
          <p:cNvPr id="9" name="Espaço Reservado para Número de Slide 8"/>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542478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15/04/2019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42411008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58802781-8F20-409C-B307-3A6A0139C9C4}" type="datetimeFigureOut">
              <a:rPr lang="pt-BR" smtClean="0"/>
              <a:t>15/04/2019</a:t>
            </a:fld>
            <a:endParaRPr lang="pt-BR"/>
          </a:p>
        </p:txBody>
      </p:sp>
      <p:sp>
        <p:nvSpPr>
          <p:cNvPr id="4" name="Espaço Reservado para Rodapé 3"/>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5" name="Espaço Reservado para Número de Slide 4"/>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592852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8802781-8F20-409C-B307-3A6A0139C9C4}" type="datetimeFigureOut">
              <a:rPr lang="pt-BR" smtClean="0"/>
              <a:t>15/04/2019</a:t>
            </a:fld>
            <a:endParaRPr lang="pt-BR"/>
          </a:p>
        </p:txBody>
      </p:sp>
      <p:sp>
        <p:nvSpPr>
          <p:cNvPr id="3" name="Espaço Reservado para Rodapé 2"/>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4" name="Espaço Reservado para Número de Slide 3"/>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9939450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15/04/2019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0060263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15/04/2019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3719294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15/04/2019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3952649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15/04/2019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40924936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102785" y="476251"/>
            <a:ext cx="11061700" cy="576263"/>
          </a:xfrm>
        </p:spPr>
        <p:txBody>
          <a:bodyPr/>
          <a:lstStyle/>
          <a:p>
            <a:r>
              <a:rPr lang="pt-BR"/>
              <a:t>Clique para editar o título mestre</a:t>
            </a:r>
          </a:p>
        </p:txBody>
      </p:sp>
      <p:sp>
        <p:nvSpPr>
          <p:cNvPr id="3" name="Espaço Reservado para Texto 2"/>
          <p:cNvSpPr>
            <a:spLocks noGrp="1"/>
          </p:cNvSpPr>
          <p:nvPr>
            <p:ph type="body" sz="half" idx="1"/>
          </p:nvPr>
        </p:nvSpPr>
        <p:spPr>
          <a:xfrm>
            <a:off x="143934" y="1341439"/>
            <a:ext cx="5897033"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244167" y="1341439"/>
            <a:ext cx="5899151"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Número de Slide 4"/>
          <p:cNvSpPr>
            <a:spLocks noGrp="1"/>
          </p:cNvSpPr>
          <p:nvPr>
            <p:ph type="sldNum" sz="quarter" idx="10"/>
          </p:nvPr>
        </p:nvSpPr>
        <p:spPr>
          <a:xfrm>
            <a:off x="9108017" y="6489701"/>
            <a:ext cx="2844800" cy="252413"/>
          </a:xfrm>
        </p:spPr>
        <p:txBody>
          <a:bodyPr/>
          <a:lstStyle>
            <a:lvl1pPr>
              <a:defRPr/>
            </a:lvl1pPr>
          </a:lstStyle>
          <a:p>
            <a:fld id="{7C3CDA36-1C6A-4F31-84C6-0423AD4051A4}" type="slidenum">
              <a:rPr lang="pt-BR" altLang="pt-BR"/>
              <a:pPr/>
              <a:t>‹nº›</a:t>
            </a:fld>
            <a:endParaRPr lang="pt-BR" altLang="pt-BR"/>
          </a:p>
        </p:txBody>
      </p:sp>
    </p:spTree>
    <p:extLst>
      <p:ext uri="{BB962C8B-B14F-4D97-AF65-F5344CB8AC3E}">
        <p14:creationId xmlns:p14="http://schemas.microsoft.com/office/powerpoint/2010/main" val="28811942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4/15/2019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1EB167AB-9905-4E15-9FCE-3B1958F111C1}" type="slidenum">
              <a:rPr lang="en-US" altLang="en-US" smtClean="0"/>
              <a:pPr/>
              <a:t>‹nº›</a:t>
            </a:fld>
            <a:endParaRPr lang="en-US" altLang="en-US"/>
          </a:p>
        </p:txBody>
      </p:sp>
    </p:spTree>
    <p:extLst>
      <p:ext uri="{BB962C8B-B14F-4D97-AF65-F5344CB8AC3E}">
        <p14:creationId xmlns:p14="http://schemas.microsoft.com/office/powerpoint/2010/main" val="28873768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228600" indent="-228600">
              <a:lnSpc>
                <a:spcPct val="114000"/>
              </a:lnSpc>
              <a:buFont typeface="Wingdings" panose="05000000000000000000" pitchFamily="2" charset="2"/>
              <a:buChar char="Ø"/>
              <a:defRPr sz="2600"/>
            </a:lvl1pPr>
            <a:lvl2pPr marL="685800" indent="-228600">
              <a:lnSpc>
                <a:spcPct val="114000"/>
              </a:lnSpc>
              <a:buFont typeface="Wingdings" panose="05000000000000000000" pitchFamily="2" charset="2"/>
              <a:buChar char="§"/>
              <a:defRPr/>
            </a:lvl2pPr>
            <a:lvl3pPr>
              <a:lnSpc>
                <a:spcPct val="114000"/>
              </a:lnSpc>
              <a:defRPr/>
            </a:lvl3pPr>
            <a:lvl4pPr>
              <a:lnSpc>
                <a:spcPct val="114000"/>
              </a:lnSpc>
              <a:defRPr/>
            </a:lvl4pPr>
            <a:lvl5pPr>
              <a:lnSpc>
                <a:spcPct val="114000"/>
              </a:lnSpc>
              <a:defRPr/>
            </a:lvl5pPr>
          </a:lstStyle>
          <a:p>
            <a:pPr lvl="0"/>
            <a:r>
              <a:rPr lang="en-US" dirty="0"/>
              <a:t>  Edit Master text styles</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4/15/2019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D70E266F-DC34-4EBC-B26B-29CFE51B5C59}" type="slidenum">
              <a:rPr lang="en-US" altLang="en-US" smtClean="0"/>
              <a:pPr/>
              <a:t>‹nº›</a:t>
            </a:fld>
            <a:endParaRPr lang="en-US" altLang="en-US"/>
          </a:p>
        </p:txBody>
      </p:sp>
    </p:spTree>
    <p:extLst>
      <p:ext uri="{BB962C8B-B14F-4D97-AF65-F5344CB8AC3E}">
        <p14:creationId xmlns:p14="http://schemas.microsoft.com/office/powerpoint/2010/main" val="32837135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4/15/2019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71F06B41-7FB2-4613-90DB-E0C33EB7F9DD}" type="slidenum">
              <a:rPr lang="en-US" altLang="en-US" smtClean="0"/>
              <a:pPr/>
              <a:t>‹nº›</a:t>
            </a:fld>
            <a:endParaRPr lang="en-US" altLang="en-US"/>
          </a:p>
        </p:txBody>
      </p:sp>
    </p:spTree>
    <p:extLst>
      <p:ext uri="{BB962C8B-B14F-4D97-AF65-F5344CB8AC3E}">
        <p14:creationId xmlns:p14="http://schemas.microsoft.com/office/powerpoint/2010/main" val="769431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191864"/>
            <a:ext cx="10515600" cy="1325563"/>
          </a:xfrm>
        </p:spPr>
        <p:txBody>
          <a:bodyPr/>
          <a:lstStyle>
            <a:lvl1pPr>
              <a:defRPr b="1" cap="all" baseline="0">
                <a:solidFill>
                  <a:schemeClr val="accent6">
                    <a:lumMod val="50000"/>
                  </a:schemeClr>
                </a:solidFill>
              </a:defRPr>
            </a:lvl1pPr>
          </a:lstStyle>
          <a:p>
            <a:r>
              <a:rPr lang="pt-BR" dirty="0"/>
              <a:t>Clique para editar o título mestre</a:t>
            </a:r>
          </a:p>
        </p:txBody>
      </p:sp>
      <p:sp>
        <p:nvSpPr>
          <p:cNvPr id="3" name="Espaço Reservado para Conteúdo 2"/>
          <p:cNvSpPr>
            <a:spLocks noGrp="1"/>
          </p:cNvSpPr>
          <p:nvPr>
            <p:ph sz="half" idx="1"/>
          </p:nvPr>
        </p:nvSpPr>
        <p:spPr>
          <a:xfrm>
            <a:off x="838200" y="1527052"/>
            <a:ext cx="5181600" cy="4640286"/>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527052"/>
            <a:ext cx="5181600" cy="4649911"/>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Data 4"/>
          <p:cNvSpPr>
            <a:spLocks noGrp="1"/>
          </p:cNvSpPr>
          <p:nvPr>
            <p:ph type="dt" sz="half" idx="10"/>
          </p:nvPr>
        </p:nvSpPr>
        <p:spPr/>
        <p:txBody>
          <a:bodyPr/>
          <a:lstStyle/>
          <a:p>
            <a:fld id="{58802781-8F20-409C-B307-3A6A0139C9C4}" type="datetimeFigureOut">
              <a:rPr lang="pt-BR" smtClean="0"/>
              <a:t>15/04/2019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256359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lvl1pPr marL="228600" indent="-228600">
              <a:buFont typeface="Wingdings" panose="05000000000000000000" pitchFamily="2" charset="2"/>
              <a:buChar char="Ø"/>
              <a:defRPr sz="2600"/>
            </a:lvl1pPr>
            <a:lvl2pPr marL="685800" indent="-228600">
              <a:buFont typeface="Wingdings" panose="05000000000000000000" pitchFamily="2" charset="2"/>
              <a:buChar char="§"/>
              <a:defRPr/>
            </a:lvl2pPr>
          </a:lstStyle>
          <a:p>
            <a:pPr lvl="0"/>
            <a:r>
              <a:rPr lang="en-US" dirty="0"/>
              <a:t>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666874" cy="4351338"/>
          </a:xfrm>
        </p:spPr>
        <p:txBody>
          <a:bodyPr/>
          <a:lstStyle>
            <a:lvl1pPr marL="228600" indent="-228600">
              <a:buFont typeface="Wingdings" panose="05000000000000000000" pitchFamily="2" charset="2"/>
              <a:buChar char="Ø"/>
              <a:defRPr sz="2600"/>
            </a:lvl1pPr>
            <a:lvl2pPr marL="685800" indent="-228600">
              <a:buFont typeface="Wingdings" panose="05000000000000000000" pitchFamily="2" charset="2"/>
              <a:buChar char="§"/>
              <a:defRPr/>
            </a:lvl2pPr>
          </a:lstStyle>
          <a:p>
            <a:pPr lvl="0"/>
            <a:r>
              <a:rPr lang="en-US" dirty="0"/>
              <a:t>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4/15/2019</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7" name="Slide Number Placeholder 6"/>
          <p:cNvSpPr>
            <a:spLocks noGrp="1"/>
          </p:cNvSpPr>
          <p:nvPr>
            <p:ph type="sldNum" sz="quarter" idx="12"/>
          </p:nvPr>
        </p:nvSpPr>
        <p:spPr/>
        <p:txBody>
          <a:bodyPr/>
          <a:lstStyle/>
          <a:p>
            <a:fld id="{48BF32D8-1DE8-449E-9DAA-0E19DCA81A04}" type="slidenum">
              <a:rPr lang="en-US" altLang="en-US" smtClean="0"/>
              <a:pPr/>
              <a:t>‹nº›</a:t>
            </a:fld>
            <a:endParaRPr lang="en-US" altLang="en-US"/>
          </a:p>
        </p:txBody>
      </p:sp>
    </p:spTree>
    <p:extLst>
      <p:ext uri="{BB962C8B-B14F-4D97-AF65-F5344CB8AC3E}">
        <p14:creationId xmlns:p14="http://schemas.microsoft.com/office/powerpoint/2010/main" val="482022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4/15/2019</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9" name="Slide Number Placeholder 8"/>
          <p:cNvSpPr>
            <a:spLocks noGrp="1"/>
          </p:cNvSpPr>
          <p:nvPr>
            <p:ph type="sldNum" sz="quarter" idx="12"/>
          </p:nvPr>
        </p:nvSpPr>
        <p:spPr/>
        <p:txBody>
          <a:bodyPr/>
          <a:lstStyle/>
          <a:p>
            <a:fld id="{3FBA8B00-7E71-4196-AB41-E0453E40372D}" type="slidenum">
              <a:rPr lang="en-US" altLang="en-US" smtClean="0"/>
              <a:pPr/>
              <a:t>‹nº›</a:t>
            </a:fld>
            <a:endParaRPr lang="en-US" altLang="en-US"/>
          </a:p>
        </p:txBody>
      </p:sp>
    </p:spTree>
    <p:extLst>
      <p:ext uri="{BB962C8B-B14F-4D97-AF65-F5344CB8AC3E}">
        <p14:creationId xmlns:p14="http://schemas.microsoft.com/office/powerpoint/2010/main" val="1713514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4/15/2019</a:t>
            </a:fld>
            <a:endParaRPr lang="en-US" dirty="0"/>
          </a:p>
        </p:txBody>
      </p:sp>
      <p:sp>
        <p:nvSpPr>
          <p:cNvPr id="5" name="Slide Number Placeholder 4"/>
          <p:cNvSpPr>
            <a:spLocks noGrp="1"/>
          </p:cNvSpPr>
          <p:nvPr>
            <p:ph type="sldNum" sz="quarter" idx="12"/>
          </p:nvPr>
        </p:nvSpPr>
        <p:spPr/>
        <p:txBody>
          <a:bodyPr/>
          <a:lstStyle/>
          <a:p>
            <a:fld id="{9E92D8AD-346E-48E5-A15C-C2C5005EEA55}" type="slidenum">
              <a:rPr lang="en-US" altLang="en-US" smtClean="0"/>
              <a:pPr/>
              <a:t>‹nº›</a:t>
            </a:fld>
            <a:endParaRPr lang="en-US" altLang="en-US"/>
          </a:p>
        </p:txBody>
      </p:sp>
      <p:sp>
        <p:nvSpPr>
          <p:cNvPr id="7" name="Footer Placeholder 5">
            <a:extLst>
              <a:ext uri="{FF2B5EF4-FFF2-40B4-BE49-F238E27FC236}">
                <a16:creationId xmlns:a16="http://schemas.microsoft.com/office/drawing/2014/main" id="{E45A57F6-709D-447F-A6CF-F445015417B8}"/>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Tree>
    <p:extLst>
      <p:ext uri="{BB962C8B-B14F-4D97-AF65-F5344CB8AC3E}">
        <p14:creationId xmlns:p14="http://schemas.microsoft.com/office/powerpoint/2010/main" val="34423475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4/15/2019</a:t>
            </a:fld>
            <a:endParaRPr lang="en-US" dirty="0"/>
          </a:p>
        </p:txBody>
      </p:sp>
      <p:sp>
        <p:nvSpPr>
          <p:cNvPr id="4" name="Slide Number Placeholder 3"/>
          <p:cNvSpPr>
            <a:spLocks noGrp="1"/>
          </p:cNvSpPr>
          <p:nvPr>
            <p:ph type="sldNum" sz="quarter" idx="12"/>
          </p:nvPr>
        </p:nvSpPr>
        <p:spPr/>
        <p:txBody>
          <a:bodyPr/>
          <a:lstStyle/>
          <a:p>
            <a:fld id="{93E3E8C5-3FB4-41A2-A58F-C2FF6FC0F1C3}" type="slidenum">
              <a:rPr lang="en-US" altLang="en-US" smtClean="0"/>
              <a:pPr/>
              <a:t>‹nº›</a:t>
            </a:fld>
            <a:endParaRPr lang="en-US" altLang="en-US"/>
          </a:p>
        </p:txBody>
      </p:sp>
      <p:sp>
        <p:nvSpPr>
          <p:cNvPr id="5" name="Title 1">
            <a:extLst>
              <a:ext uri="{FF2B5EF4-FFF2-40B4-BE49-F238E27FC236}">
                <a16:creationId xmlns:a16="http://schemas.microsoft.com/office/drawing/2014/main" id="{EC2196F4-A8F5-4277-ACC2-5DE6956E425C}"/>
              </a:ext>
            </a:extLst>
          </p:cNvPr>
          <p:cNvSpPr>
            <a:spLocks noGrp="1"/>
          </p:cNvSpPr>
          <p:nvPr>
            <p:ph type="title"/>
          </p:nvPr>
        </p:nvSpPr>
        <p:spPr>
          <a:xfrm>
            <a:off x="838200" y="365125"/>
            <a:ext cx="10515600" cy="1325563"/>
          </a:xfrm>
        </p:spPr>
        <p:txBody>
          <a:bodyPr/>
          <a:lstStyle/>
          <a:p>
            <a:r>
              <a:rPr lang="en-US" dirty="0"/>
              <a:t>Click to edit Master title style</a:t>
            </a:r>
          </a:p>
        </p:txBody>
      </p:sp>
      <p:sp>
        <p:nvSpPr>
          <p:cNvPr id="7" name="Footer Placeholder 5">
            <a:extLst>
              <a:ext uri="{FF2B5EF4-FFF2-40B4-BE49-F238E27FC236}">
                <a16:creationId xmlns:a16="http://schemas.microsoft.com/office/drawing/2014/main" id="{8C4D9643-9258-41DD-947B-32AB48E118A4}"/>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Tree>
    <p:extLst>
      <p:ext uri="{BB962C8B-B14F-4D97-AF65-F5344CB8AC3E}">
        <p14:creationId xmlns:p14="http://schemas.microsoft.com/office/powerpoint/2010/main" val="26399872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4/15/2019</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7" name="Slide Number Placeholder 6"/>
          <p:cNvSpPr>
            <a:spLocks noGrp="1"/>
          </p:cNvSpPr>
          <p:nvPr>
            <p:ph type="sldNum" sz="quarter" idx="12"/>
          </p:nvPr>
        </p:nvSpPr>
        <p:spPr/>
        <p:txBody>
          <a:bodyPr/>
          <a:lstStyle/>
          <a:p>
            <a:fld id="{BA1255E3-510B-49D4-BFE2-863FCDB2E609}" type="slidenum">
              <a:rPr lang="en-US" altLang="en-US" smtClean="0"/>
              <a:pPr/>
              <a:t>‹nº›</a:t>
            </a:fld>
            <a:endParaRPr lang="en-US" altLang="en-US"/>
          </a:p>
        </p:txBody>
      </p:sp>
    </p:spTree>
    <p:extLst>
      <p:ext uri="{BB962C8B-B14F-4D97-AF65-F5344CB8AC3E}">
        <p14:creationId xmlns:p14="http://schemas.microsoft.com/office/powerpoint/2010/main" val="8410587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4/15/2019</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7" name="Slide Number Placeholder 6"/>
          <p:cNvSpPr>
            <a:spLocks noGrp="1"/>
          </p:cNvSpPr>
          <p:nvPr>
            <p:ph type="sldNum" sz="quarter" idx="12"/>
          </p:nvPr>
        </p:nvSpPr>
        <p:spPr/>
        <p:txBody>
          <a:bodyPr/>
          <a:lstStyle/>
          <a:p>
            <a:fld id="{EC658747-73D3-4D2C-8EAF-BDA71451F936}" type="slidenum">
              <a:rPr lang="en-US" altLang="en-US" smtClean="0"/>
              <a:pPr/>
              <a:t>‹nº›</a:t>
            </a:fld>
            <a:endParaRPr lang="en-US" altLang="en-US"/>
          </a:p>
        </p:txBody>
      </p:sp>
    </p:spTree>
    <p:extLst>
      <p:ext uri="{BB962C8B-B14F-4D97-AF65-F5344CB8AC3E}">
        <p14:creationId xmlns:p14="http://schemas.microsoft.com/office/powerpoint/2010/main" val="18616841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4/15/2019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55C74451-9D6C-4F69-AE1D-9F8AF0A86CCE}" type="slidenum">
              <a:rPr lang="en-US" altLang="en-US" smtClean="0"/>
              <a:pPr/>
              <a:t>‹nº›</a:t>
            </a:fld>
            <a:endParaRPr lang="en-US" altLang="en-US"/>
          </a:p>
        </p:txBody>
      </p:sp>
    </p:spTree>
    <p:extLst>
      <p:ext uri="{BB962C8B-B14F-4D97-AF65-F5344CB8AC3E}">
        <p14:creationId xmlns:p14="http://schemas.microsoft.com/office/powerpoint/2010/main" val="39405547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4/15/2019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2035B10E-CCEE-44EA-A496-BBB499A41B1D}" type="slidenum">
              <a:rPr lang="en-US" altLang="en-US" smtClean="0"/>
              <a:pPr/>
              <a:t>‹nº›</a:t>
            </a:fld>
            <a:endParaRPr lang="en-US" altLang="en-US"/>
          </a:p>
        </p:txBody>
      </p:sp>
    </p:spTree>
    <p:extLst>
      <p:ext uri="{BB962C8B-B14F-4D97-AF65-F5344CB8AC3E}">
        <p14:creationId xmlns:p14="http://schemas.microsoft.com/office/powerpoint/2010/main" val="245765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201487"/>
            <a:ext cx="10515600" cy="1325563"/>
          </a:xfrm>
        </p:spPr>
        <p:txBody>
          <a:bodyPr>
            <a:normAutofit/>
          </a:bodyPr>
          <a:lstStyle>
            <a:lvl1pPr>
              <a:defRPr sz="4000" b="1" cap="all" baseline="0">
                <a:solidFill>
                  <a:schemeClr val="accent6">
                    <a:lumMod val="50000"/>
                  </a:schemeClr>
                </a:solidFill>
              </a:defRPr>
            </a:lvl1pPr>
          </a:lstStyle>
          <a:p>
            <a:r>
              <a:rPr lang="pt-BR" dirty="0"/>
              <a:t>Clique para editar o título mestre</a:t>
            </a:r>
          </a:p>
        </p:txBody>
      </p:sp>
      <p:sp>
        <p:nvSpPr>
          <p:cNvPr id="3" name="Espaço Reservado para Texto 2"/>
          <p:cNvSpPr>
            <a:spLocks noGrp="1"/>
          </p:cNvSpPr>
          <p:nvPr>
            <p:ph type="body" idx="1"/>
          </p:nvPr>
        </p:nvSpPr>
        <p:spPr>
          <a:xfrm>
            <a:off x="839788" y="1536788"/>
            <a:ext cx="5157787"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4" name="Espaço Reservado para Conteúdo 3"/>
          <p:cNvSpPr>
            <a:spLocks noGrp="1"/>
          </p:cNvSpPr>
          <p:nvPr>
            <p:ph sz="half" idx="2"/>
          </p:nvPr>
        </p:nvSpPr>
        <p:spPr>
          <a:xfrm>
            <a:off x="839788" y="2370434"/>
            <a:ext cx="5157787" cy="3819229"/>
          </a:xfrm>
        </p:spPr>
        <p:txBody>
          <a:bodyPr/>
          <a:lstStyle>
            <a:lvl1pPr>
              <a:defRPr/>
            </a:lvl1p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Texto 4"/>
          <p:cNvSpPr>
            <a:spLocks noGrp="1"/>
          </p:cNvSpPr>
          <p:nvPr>
            <p:ph type="body" sz="quarter" idx="3"/>
          </p:nvPr>
        </p:nvSpPr>
        <p:spPr>
          <a:xfrm>
            <a:off x="6172200" y="1536786"/>
            <a:ext cx="5183188"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6" name="Espaço Reservado para Conteúdo 5"/>
          <p:cNvSpPr>
            <a:spLocks noGrp="1"/>
          </p:cNvSpPr>
          <p:nvPr>
            <p:ph sz="quarter" idx="4"/>
          </p:nvPr>
        </p:nvSpPr>
        <p:spPr>
          <a:xfrm>
            <a:off x="6172200" y="2370434"/>
            <a:ext cx="5183188" cy="3819229"/>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7" name="Espaço Reservado para Data 6"/>
          <p:cNvSpPr>
            <a:spLocks noGrp="1"/>
          </p:cNvSpPr>
          <p:nvPr>
            <p:ph type="dt" sz="half" idx="10"/>
          </p:nvPr>
        </p:nvSpPr>
        <p:spPr/>
        <p:txBody>
          <a:bodyPr/>
          <a:lstStyle/>
          <a:p>
            <a:fld id="{58802781-8F20-409C-B307-3A6A0139C9C4}" type="datetimeFigureOut">
              <a:rPr lang="pt-BR" smtClean="0"/>
              <a:t>15/04/2019</a:t>
            </a:fld>
            <a:endParaRPr lang="pt-BR"/>
          </a:p>
        </p:txBody>
      </p:sp>
      <p:sp>
        <p:nvSpPr>
          <p:cNvPr id="8" name="Espaço Reservado para Rodapé 7"/>
          <p:cNvSpPr>
            <a:spLocks noGrp="1"/>
          </p:cNvSpPr>
          <p:nvPr>
            <p:ph type="ftr" sz="quarter" idx="11"/>
          </p:nvPr>
        </p:nvSpPr>
        <p:spPr>
          <a:xfrm>
            <a:off x="4038600" y="6356350"/>
            <a:ext cx="4114800" cy="365125"/>
          </a:xfrm>
          <a:prstGeom prst="rect">
            <a:avLst/>
          </a:prstGeom>
        </p:spPr>
        <p:txBody>
          <a:bodyPr/>
          <a:lstStyle/>
          <a:p>
            <a:endParaRPr lang="pt-BR"/>
          </a:p>
        </p:txBody>
      </p:sp>
      <p:sp>
        <p:nvSpPr>
          <p:cNvPr id="9" name="Espaço Reservado para Número de Slide 8"/>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59979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58802781-8F20-409C-B307-3A6A0139C9C4}" type="datetimeFigureOut">
              <a:rPr lang="pt-BR" smtClean="0"/>
              <a:t>15/04/2019</a:t>
            </a:fld>
            <a:endParaRPr lang="pt-BR"/>
          </a:p>
        </p:txBody>
      </p:sp>
      <p:sp>
        <p:nvSpPr>
          <p:cNvPr id="4" name="Espaço Reservado para Rodapé 3"/>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5" name="Espaço Reservado para Número de Slide 4"/>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039648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8802781-8F20-409C-B307-3A6A0139C9C4}" type="datetimeFigureOut">
              <a:rPr lang="pt-BR" smtClean="0"/>
              <a:t>15/04/2019</a:t>
            </a:fld>
            <a:endParaRPr lang="pt-BR"/>
          </a:p>
        </p:txBody>
      </p:sp>
      <p:sp>
        <p:nvSpPr>
          <p:cNvPr id="3" name="Espaço Reservado para Rodapé 2"/>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4" name="Espaço Reservado para Número de Slide 3"/>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639167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15/04/2019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478820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15/04/2019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881581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02781-8F20-409C-B307-3A6A0139C9C4}" type="datetimeFigureOut">
              <a:rPr lang="pt-BR" smtClean="0"/>
              <a:t>15/04/2019</a:t>
            </a:fld>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985DF-39B2-40A4-A2B8-AD3893EFFA21}" type="slidenum">
              <a:rPr lang="pt-BR" smtClean="0"/>
              <a:t>‹nº›</a:t>
            </a:fld>
            <a:endParaRPr lang="pt-BR"/>
          </a:p>
        </p:txBody>
      </p:sp>
      <p:sp>
        <p:nvSpPr>
          <p:cNvPr id="7" name="Retângulo 6"/>
          <p:cNvSpPr/>
          <p:nvPr userDrawn="1"/>
        </p:nvSpPr>
        <p:spPr>
          <a:xfrm>
            <a:off x="5469834" y="6400412"/>
            <a:ext cx="1252331" cy="276999"/>
          </a:xfrm>
          <a:prstGeom prst="rect">
            <a:avLst/>
          </a:prstGeom>
        </p:spPr>
        <p:txBody>
          <a:bodyPr wrap="none">
            <a:spAutoFit/>
          </a:bodyPr>
          <a:lstStyle/>
          <a:p>
            <a:r>
              <a:rPr lang="pt-BR" sz="1200" i="1" dirty="0"/>
              <a:t>Prof. Elyr Teixeira</a:t>
            </a:r>
          </a:p>
        </p:txBody>
      </p:sp>
    </p:spTree>
    <p:extLst>
      <p:ext uri="{BB962C8B-B14F-4D97-AF65-F5344CB8AC3E}">
        <p14:creationId xmlns:p14="http://schemas.microsoft.com/office/powerpoint/2010/main" val="925886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000" b="1" kern="1200" cap="all" baseline="0">
          <a:solidFill>
            <a:schemeClr val="accent6">
              <a:lumMod val="50000"/>
            </a:schemeClr>
          </a:solidFill>
          <a:effectLst>
            <a:outerShdw blurRad="38100" dist="38100" dir="2700000" algn="tl">
              <a:srgbClr val="000000">
                <a:alpha val="43137"/>
              </a:srgbClr>
            </a:outerShdw>
          </a:effectLst>
          <a:latin typeface="+mj-lt"/>
          <a:ea typeface="+mj-ea"/>
          <a:cs typeface="+mj-cs"/>
        </a:defRPr>
      </a:lvl1pPr>
    </p:titleStyle>
    <p:bodyStyle>
      <a:lvl1pPr marL="0" indent="0" algn="l" defTabSz="914400"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ü"/>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196677"/>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838200" y="1522240"/>
            <a:ext cx="10515600" cy="4654723"/>
          </a:xfrm>
          <a:prstGeom prst="rect">
            <a:avLst/>
          </a:prstGeom>
        </p:spPr>
        <p:txBody>
          <a:bodyPr vert="horz" lIns="91440" tIns="45720" rIns="91440" bIns="45720" rtlCol="0">
            <a:normAutofit/>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02781-8F20-409C-B307-3A6A0139C9C4}" type="datetimeFigureOut">
              <a:rPr lang="pt-BR" smtClean="0"/>
              <a:t>15/04/2019</a:t>
            </a:fld>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985DF-39B2-40A4-A2B8-AD3893EFFA21}" type="slidenum">
              <a:rPr lang="pt-BR" smtClean="0"/>
              <a:t>‹nº›</a:t>
            </a:fld>
            <a:endParaRPr lang="pt-BR"/>
          </a:p>
        </p:txBody>
      </p:sp>
      <p:sp>
        <p:nvSpPr>
          <p:cNvPr id="7" name="Retângulo 6"/>
          <p:cNvSpPr/>
          <p:nvPr userDrawn="1"/>
        </p:nvSpPr>
        <p:spPr>
          <a:xfrm>
            <a:off x="5469834" y="6400412"/>
            <a:ext cx="1252331" cy="276999"/>
          </a:xfrm>
          <a:prstGeom prst="rect">
            <a:avLst/>
          </a:prstGeom>
        </p:spPr>
        <p:txBody>
          <a:bodyPr wrap="none">
            <a:spAutoFit/>
          </a:bodyPr>
          <a:lstStyle/>
          <a:p>
            <a:r>
              <a:rPr lang="pt-BR" sz="1200" i="1" dirty="0"/>
              <a:t>Prof. Elyr Teixeira</a:t>
            </a:r>
          </a:p>
        </p:txBody>
      </p:sp>
    </p:spTree>
    <p:extLst>
      <p:ext uri="{BB962C8B-B14F-4D97-AF65-F5344CB8AC3E}">
        <p14:creationId xmlns:p14="http://schemas.microsoft.com/office/powerpoint/2010/main" val="349396831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000" b="1" kern="1200" cap="all" baseline="0">
          <a:solidFill>
            <a:schemeClr val="accent6">
              <a:lumMod val="50000"/>
            </a:schemeClr>
          </a:solidFill>
          <a:effectLst>
            <a:outerShdw blurRad="38100" dist="38100" dir="2700000" algn="tl">
              <a:srgbClr val="000000">
                <a:alpha val="43137"/>
              </a:srgbClr>
            </a:outerShdw>
          </a:effectLst>
          <a:latin typeface="+mj-lt"/>
          <a:ea typeface="+mj-ea"/>
          <a:cs typeface="+mj-cs"/>
        </a:defRPr>
      </a:lvl1pPr>
    </p:titleStyle>
    <p:bodyStyle>
      <a:lvl1pPr marL="0" indent="0" algn="l" defTabSz="914400"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ü"/>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13538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838200" y="1690688"/>
            <a:ext cx="10515600" cy="4486275"/>
          </a:xfrm>
          <a:prstGeom prst="rect">
            <a:avLst/>
          </a:prstGeom>
        </p:spPr>
        <p:txBody>
          <a:bodyPr vert="horz" lIns="91440" tIns="45720" rIns="91440" bIns="45720" rtlCol="0">
            <a:normAutofit/>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02781-8F20-409C-B307-3A6A0139C9C4}" type="datetimeFigureOut">
              <a:rPr lang="pt-BR" smtClean="0"/>
              <a:t>15/04/2019</a:t>
            </a:fld>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985DF-39B2-40A4-A2B8-AD3893EFFA21}" type="slidenum">
              <a:rPr lang="pt-BR" smtClean="0"/>
              <a:t>‹nº›</a:t>
            </a:fld>
            <a:endParaRPr lang="pt-BR"/>
          </a:p>
        </p:txBody>
      </p:sp>
      <p:sp>
        <p:nvSpPr>
          <p:cNvPr id="7" name="Retângulo 6"/>
          <p:cNvSpPr/>
          <p:nvPr userDrawn="1"/>
        </p:nvSpPr>
        <p:spPr>
          <a:xfrm>
            <a:off x="5469834" y="6400412"/>
            <a:ext cx="1252331" cy="276999"/>
          </a:xfrm>
          <a:prstGeom prst="rect">
            <a:avLst/>
          </a:prstGeom>
        </p:spPr>
        <p:txBody>
          <a:bodyPr wrap="none">
            <a:spAutoFit/>
          </a:bodyPr>
          <a:lstStyle/>
          <a:p>
            <a:r>
              <a:rPr lang="pt-BR" sz="1200" i="1" dirty="0"/>
              <a:t>Prof. Elyr Teixeira</a:t>
            </a:r>
          </a:p>
        </p:txBody>
      </p:sp>
    </p:spTree>
    <p:extLst>
      <p:ext uri="{BB962C8B-B14F-4D97-AF65-F5344CB8AC3E}">
        <p14:creationId xmlns:p14="http://schemas.microsoft.com/office/powerpoint/2010/main" val="198863262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000" b="1" i="0" kern="1200" cap="all" baseline="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p:titleStyle>
    <p:bodyStyle>
      <a:lvl1pPr marL="0" indent="0" algn="l" defTabSz="914400" rtl="0" eaLnBrk="1" latinLnBrk="0" hangingPunct="1">
        <a:lnSpc>
          <a:spcPct val="15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ü"/>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1032958"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199" y="1825625"/>
            <a:ext cx="11032957"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4/15/2019</a:t>
            </a:fld>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38A601-22C7-4E3E-9F88-E668024282D7}" type="slidenum">
              <a:rPr lang="en-US" altLang="en-US" smtClean="0"/>
              <a:pPr/>
              <a:t>‹nº›</a:t>
            </a:fld>
            <a:endParaRPr lang="en-US" altLang="en-US"/>
          </a:p>
        </p:txBody>
      </p:sp>
      <p:sp>
        <p:nvSpPr>
          <p:cNvPr id="7" name="Footer Placeholder 3">
            <a:extLst>
              <a:ext uri="{FF2B5EF4-FFF2-40B4-BE49-F238E27FC236}">
                <a16:creationId xmlns:a16="http://schemas.microsoft.com/office/drawing/2014/main" id="{1ED60F24-0305-4C40-960F-3E66980CCD75}"/>
              </a:ext>
            </a:extLst>
          </p:cNvPr>
          <p:cNvSpPr>
            <a:spLocks noGrp="1"/>
          </p:cNvSpPr>
          <p:nvPr>
            <p:ph type="ftr" sz="quarter" idx="3"/>
          </p:nvPr>
        </p:nvSpPr>
        <p:spPr>
          <a:xfrm>
            <a:off x="4038600" y="6356350"/>
            <a:ext cx="4114800" cy="365125"/>
          </a:xfrm>
          <a:prstGeom prst="rect">
            <a:avLst/>
          </a:prstGeom>
        </p:spPr>
        <p:txBody>
          <a:bodyPr/>
          <a:lstStyle>
            <a:lvl1pPr algn="ctr">
              <a:defRPr sz="1600" i="1"/>
            </a:lvl1pPr>
          </a:lstStyle>
          <a:p>
            <a:r>
              <a:rPr lang="en-US" altLang="en-US" dirty="0"/>
              <a:t>Prof. Elyr Teixeira</a:t>
            </a:r>
          </a:p>
        </p:txBody>
      </p:sp>
    </p:spTree>
    <p:extLst>
      <p:ext uri="{BB962C8B-B14F-4D97-AF65-F5344CB8AC3E}">
        <p14:creationId xmlns:p14="http://schemas.microsoft.com/office/powerpoint/2010/main" val="130765008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hdr="0" dt="0"/>
  <p:txStyles>
    <p:titleStyle>
      <a:lvl1pPr algn="l" defTabSz="914400" rtl="0" eaLnBrk="1" latinLnBrk="0" hangingPunct="1">
        <a:lnSpc>
          <a:spcPct val="90000"/>
        </a:lnSpc>
        <a:spcBef>
          <a:spcPct val="0"/>
        </a:spcBef>
        <a:buNone/>
        <a:defRPr sz="4000" b="1" kern="1200" cap="all" baseline="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1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19.xml"/><Relationship Id="rId5" Type="http://schemas.openxmlformats.org/officeDocument/2006/relationships/image" Target="../media/image64.png"/><Relationship Id="rId4" Type="http://schemas.openxmlformats.org/officeDocument/2006/relationships/image" Target="../media/image62.png"/></Relationships>
</file>

<file path=ppt/slides/_rels/slide17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19.xml"/><Relationship Id="rId6" Type="http://schemas.openxmlformats.org/officeDocument/2006/relationships/image" Target="../media/image64.png"/><Relationship Id="rId5" Type="http://schemas.openxmlformats.org/officeDocument/2006/relationships/image" Target="../media/image62.png"/><Relationship Id="rId4" Type="http://schemas.openxmlformats.org/officeDocument/2006/relationships/image" Target="../media/image65.png"/></Relationships>
</file>

<file path=ppt/slides/_rels/slide17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19.xml"/><Relationship Id="rId6" Type="http://schemas.openxmlformats.org/officeDocument/2006/relationships/image" Target="../media/image64.png"/><Relationship Id="rId5" Type="http://schemas.openxmlformats.org/officeDocument/2006/relationships/image" Target="../media/image62.png"/><Relationship Id="rId4" Type="http://schemas.openxmlformats.org/officeDocument/2006/relationships/image" Target="../media/image65.png"/><Relationship Id="rId9" Type="http://schemas.openxmlformats.org/officeDocument/2006/relationships/image" Target="../media/image68.png"/></Relationships>
</file>

<file path=ppt/slides/_rels/slide1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9.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3.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15.xml"/></Relationships>
</file>

<file path=ppt/slides/_rels/slide224.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5.xml"/></Relationships>
</file>

<file path=ppt/slides/_rels/slide225.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1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15.xml"/></Relationships>
</file>

<file path=ppt/slides/_rels/slide231.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1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236.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8.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15.xml"/></Relationships>
</file>

<file path=ppt/slides/_rels/slide242.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15.xml"/></Relationships>
</file>

<file path=ppt/slides/_rels/slide243.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15.xml"/></Relationships>
</file>

<file path=ppt/slides/_rels/slide244.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15.xml"/></Relationships>
</file>

<file path=ppt/slides/_rels/slide2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4.xml"/></Relationships>
</file>

<file path=ppt/slides/_rels/slide246.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15.xml"/></Relationships>
</file>

<file path=ppt/slides/_rels/slide2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1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2.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1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8.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1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14.xml"/></Relationships>
</file>

<file path=ppt/slides/_rels/slide261.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15.xml"/></Relationships>
</file>

<file path=ppt/slides/_rels/slide262.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15.xml"/></Relationships>
</file>

<file path=ppt/slides/_rels/slide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265.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1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8.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14.xml"/></Relationships>
</file>

<file path=ppt/slides/_rels/slide269.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1.xml.rels><?xml version="1.0" encoding="UTF-8" standalone="yes"?>
<Relationships xmlns="http://schemas.openxmlformats.org/package/2006/relationships"><Relationship Id="rId8" Type="http://schemas.openxmlformats.org/officeDocument/2006/relationships/image" Target="../media/image128.gif"/><Relationship Id="rId3" Type="http://schemas.openxmlformats.org/officeDocument/2006/relationships/image" Target="../media/image123.jpeg"/><Relationship Id="rId7" Type="http://schemas.openxmlformats.org/officeDocument/2006/relationships/image" Target="../media/image127.jpeg"/><Relationship Id="rId2" Type="http://schemas.openxmlformats.org/officeDocument/2006/relationships/image" Target="../media/image122.jpeg"/><Relationship Id="rId1" Type="http://schemas.openxmlformats.org/officeDocument/2006/relationships/slideLayout" Target="../slideLayouts/slideLayout14.xml"/><Relationship Id="rId6" Type="http://schemas.openxmlformats.org/officeDocument/2006/relationships/image" Target="../media/image126.jpeg"/><Relationship Id="rId5" Type="http://schemas.openxmlformats.org/officeDocument/2006/relationships/image" Target="../media/image125.jpeg"/><Relationship Id="rId4" Type="http://schemas.openxmlformats.org/officeDocument/2006/relationships/image" Target="../media/image124.jpeg"/></Relationships>
</file>

<file path=ppt/slides/_rels/slide272.xml.rels><?xml version="1.0" encoding="UTF-8" standalone="yes"?>
<Relationships xmlns="http://schemas.openxmlformats.org/package/2006/relationships"><Relationship Id="rId8" Type="http://schemas.openxmlformats.org/officeDocument/2006/relationships/image" Target="../media/image130.gif"/><Relationship Id="rId3" Type="http://schemas.openxmlformats.org/officeDocument/2006/relationships/image" Target="../media/image123.jpeg"/><Relationship Id="rId7" Type="http://schemas.openxmlformats.org/officeDocument/2006/relationships/image" Target="../media/image129.jpeg"/><Relationship Id="rId2" Type="http://schemas.openxmlformats.org/officeDocument/2006/relationships/image" Target="../media/image122.jpeg"/><Relationship Id="rId1" Type="http://schemas.openxmlformats.org/officeDocument/2006/relationships/slideLayout" Target="../slideLayouts/slideLayout14.xml"/><Relationship Id="rId6" Type="http://schemas.openxmlformats.org/officeDocument/2006/relationships/image" Target="../media/image128.gif"/><Relationship Id="rId5" Type="http://schemas.openxmlformats.org/officeDocument/2006/relationships/image" Target="../media/image125.jpeg"/><Relationship Id="rId4" Type="http://schemas.openxmlformats.org/officeDocument/2006/relationships/image" Target="../media/image124.jpeg"/></Relationships>
</file>

<file path=ppt/slides/_rels/slide273.xml.rels><?xml version="1.0" encoding="UTF-8" standalone="yes"?>
<Relationships xmlns="http://schemas.openxmlformats.org/package/2006/relationships"><Relationship Id="rId8" Type="http://schemas.openxmlformats.org/officeDocument/2006/relationships/hyperlink" Target="https://www.ti.com/" TargetMode="External"/><Relationship Id="rId3" Type="http://schemas.openxmlformats.org/officeDocument/2006/relationships/hyperlink" Target="http://www.altium.com/" TargetMode="External"/><Relationship Id="rId7" Type="http://schemas.openxmlformats.org/officeDocument/2006/relationships/hyperlink" Target="http://www.microchip.com/" TargetMode="External"/><Relationship Id="rId2" Type="http://schemas.openxmlformats.org/officeDocument/2006/relationships/hyperlink" Target="https://www.labcenter.com/" TargetMode="External"/><Relationship Id="rId1" Type="http://schemas.openxmlformats.org/officeDocument/2006/relationships/slideLayout" Target="../slideLayouts/slideLayout17.xml"/><Relationship Id="rId6" Type="http://schemas.openxmlformats.org/officeDocument/2006/relationships/hyperlink" Target="http://www.mikroe.com/" TargetMode="External"/><Relationship Id="rId5" Type="http://schemas.openxmlformats.org/officeDocument/2006/relationships/hyperlink" Target="http://www.electroschematics.com/2249/pcb-design-software/" TargetMode="External"/><Relationship Id="rId4" Type="http://schemas.openxmlformats.org/officeDocument/2006/relationships/hyperlink" Target="http://kicad-pcb.org/" TargetMode="External"/></Relationships>
</file>

<file path=ppt/slides/_rels/slide274.xml.rels><?xml version="1.0" encoding="UTF-8" standalone="yes"?>
<Relationships xmlns="http://schemas.openxmlformats.org/package/2006/relationships"><Relationship Id="rId3" Type="http://schemas.openxmlformats.org/officeDocument/2006/relationships/hyperlink" Target="http://www.oshonsoft.com/pic.html" TargetMode="External"/><Relationship Id="rId2" Type="http://schemas.openxmlformats.org/officeDocument/2006/relationships/hyperlink" Target="https://www.labcenter.com/" TargetMode="External"/><Relationship Id="rId1" Type="http://schemas.openxmlformats.org/officeDocument/2006/relationships/slideLayout" Target="../slideLayouts/slideLayout17.xml"/><Relationship Id="rId4" Type="http://schemas.openxmlformats.org/officeDocument/2006/relationships/hyperlink" Target="http://digitalelectrosoft.com/pic-simulator" TargetMode="External"/></Relationships>
</file>

<file path=ppt/slides/_rels/slide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apresentação inicial</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2019</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41C76B30-C169-41B4-8C02-EF00932F0D62}"/>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403233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Método de avaliação</a:t>
            </a:r>
          </a:p>
        </p:txBody>
      </p:sp>
      <p:sp>
        <p:nvSpPr>
          <p:cNvPr id="3" name="Espaço Reservado para Conteúdo 2"/>
          <p:cNvSpPr>
            <a:spLocks noGrp="1"/>
          </p:cNvSpPr>
          <p:nvPr>
            <p:ph idx="1"/>
          </p:nvPr>
        </p:nvSpPr>
        <p:spPr/>
        <p:txBody>
          <a:bodyPr/>
          <a:lstStyle/>
          <a:p>
            <a:r>
              <a:rPr lang="pt-BR" dirty="0"/>
              <a:t>AP1 – Prova escrita</a:t>
            </a:r>
          </a:p>
          <a:p>
            <a:pPr>
              <a:lnSpc>
                <a:spcPct val="100000"/>
              </a:lnSpc>
            </a:pPr>
            <a:r>
              <a:rPr lang="pt-BR" dirty="0"/>
              <a:t>AP2 – Projeto</a:t>
            </a:r>
            <a:br>
              <a:rPr lang="pt-BR" dirty="0"/>
            </a:br>
            <a:r>
              <a:rPr lang="pt-BR" dirty="0"/>
              <a:t>	Grupos de 3 até 4 pessoas. </a:t>
            </a:r>
          </a:p>
          <a:p>
            <a:pPr>
              <a:lnSpc>
                <a:spcPct val="100000"/>
              </a:lnSpc>
            </a:pPr>
            <a:r>
              <a:rPr lang="pt-BR" dirty="0"/>
              <a:t>	1 dia de apresentação</a:t>
            </a:r>
          </a:p>
          <a:p>
            <a:pPr>
              <a:lnSpc>
                <a:spcPct val="100000"/>
              </a:lnSpc>
            </a:pPr>
            <a:r>
              <a:rPr lang="pt-BR" dirty="0"/>
              <a:t>	Material escrito e apresentação prática</a:t>
            </a:r>
          </a:p>
          <a:p>
            <a:r>
              <a:rPr lang="pt-BR" dirty="0"/>
              <a:t>AP3 – Prova escrita =&gt; TUDO</a:t>
            </a:r>
          </a:p>
        </p:txBody>
      </p:sp>
    </p:spTree>
    <p:extLst>
      <p:ext uri="{BB962C8B-B14F-4D97-AF65-F5344CB8AC3E}">
        <p14:creationId xmlns:p14="http://schemas.microsoft.com/office/powerpoint/2010/main" val="18321973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p:txBody>
          <a:bodyPr/>
          <a:lstStyle/>
          <a:p>
            <a:r>
              <a:rPr lang="pt-BR" altLang="pt-BR" dirty="0"/>
              <a:t>Características do 18f1220</a:t>
            </a:r>
          </a:p>
        </p:txBody>
      </p:sp>
      <p:sp>
        <p:nvSpPr>
          <p:cNvPr id="2" name="Espaço Reservado para Conteúdo 1"/>
          <p:cNvSpPr>
            <a:spLocks noGrp="1"/>
          </p:cNvSpPr>
          <p:nvPr>
            <p:ph idx="1"/>
          </p:nvPr>
        </p:nvSpPr>
        <p:spPr/>
        <p:txBody>
          <a:bodyPr>
            <a:normAutofit/>
          </a:bodyPr>
          <a:lstStyle/>
          <a:p>
            <a:pPr marL="457200" indent="-457200">
              <a:lnSpc>
                <a:spcPct val="80000"/>
              </a:lnSpc>
              <a:buFont typeface="Arial" panose="020B0604020202020204" pitchFamily="34" charset="0"/>
              <a:buChar char="•"/>
            </a:pPr>
            <a:r>
              <a:rPr lang="pt-BR" altLang="pt-BR" dirty="0" err="1"/>
              <a:t>uC</a:t>
            </a:r>
            <a:r>
              <a:rPr lang="pt-BR" altLang="pt-BR" dirty="0"/>
              <a:t> de 18 pinos;</a:t>
            </a:r>
          </a:p>
          <a:p>
            <a:pPr marL="457200" indent="-457200">
              <a:lnSpc>
                <a:spcPct val="80000"/>
              </a:lnSpc>
              <a:buFont typeface="Arial" panose="020B0604020202020204" pitchFamily="34" charset="0"/>
              <a:buChar char="•"/>
            </a:pPr>
            <a:r>
              <a:rPr lang="pt-BR" altLang="pt-BR" dirty="0"/>
              <a:t>Até 16 pinos configuráveis como entrada ou saída;</a:t>
            </a:r>
          </a:p>
          <a:p>
            <a:pPr marL="457200" indent="-457200">
              <a:lnSpc>
                <a:spcPct val="80000"/>
              </a:lnSpc>
              <a:buFont typeface="Arial" panose="020B0604020202020204" pitchFamily="34" charset="0"/>
              <a:buChar char="•"/>
            </a:pPr>
            <a:r>
              <a:rPr lang="pt-BR" altLang="pt-BR" dirty="0"/>
              <a:t>2 osciladores internos (8MHz e 37kHz);</a:t>
            </a:r>
          </a:p>
          <a:p>
            <a:pPr marL="457200" indent="-457200">
              <a:lnSpc>
                <a:spcPct val="80000"/>
              </a:lnSpc>
              <a:buFont typeface="Arial" panose="020B0604020202020204" pitchFamily="34" charset="0"/>
              <a:buChar char="•"/>
            </a:pPr>
            <a:r>
              <a:rPr lang="pt-BR" altLang="pt-BR" dirty="0"/>
              <a:t>Quinze interrupções disponíveis (</a:t>
            </a:r>
            <a:r>
              <a:rPr lang="pt-BR" altLang="pt-BR" dirty="0" err="1"/>
              <a:t>Timers</a:t>
            </a:r>
            <a:r>
              <a:rPr lang="pt-BR" altLang="pt-BR" dirty="0"/>
              <a:t>, Externa, Mudança de Estado, EEPROM, USART, CCP, conversor analógico-digital, LVD, </a:t>
            </a:r>
            <a:r>
              <a:rPr lang="pt-BR" altLang="pt-BR" dirty="0" err="1"/>
              <a:t>etc</a:t>
            </a:r>
            <a:r>
              <a:rPr lang="pt-BR" altLang="pt-BR" dirty="0"/>
              <a:t>);</a:t>
            </a:r>
          </a:p>
          <a:p>
            <a:pPr marL="457200" indent="-457200">
              <a:lnSpc>
                <a:spcPct val="80000"/>
              </a:lnSpc>
              <a:buFont typeface="Arial" panose="020B0604020202020204" pitchFamily="34" charset="0"/>
              <a:buChar char="•"/>
            </a:pPr>
            <a:r>
              <a:rPr lang="pt-BR" altLang="pt-BR" dirty="0"/>
              <a:t>Memória de programação FLASH de 4k bytes;</a:t>
            </a:r>
          </a:p>
          <a:p>
            <a:pPr marL="457200" indent="-457200">
              <a:lnSpc>
                <a:spcPct val="80000"/>
              </a:lnSpc>
              <a:buFont typeface="Arial" panose="020B0604020202020204" pitchFamily="34" charset="0"/>
              <a:buChar char="•"/>
            </a:pPr>
            <a:r>
              <a:rPr lang="pt-BR" altLang="pt-BR" dirty="0"/>
              <a:t>Memória RAM com 256 bytes;</a:t>
            </a:r>
          </a:p>
          <a:p>
            <a:pPr marL="457200" indent="-457200">
              <a:lnSpc>
                <a:spcPct val="80000"/>
              </a:lnSpc>
              <a:buFont typeface="Arial" panose="020B0604020202020204" pitchFamily="34" charset="0"/>
              <a:buChar char="•"/>
            </a:pPr>
            <a:r>
              <a:rPr lang="pt-BR" altLang="pt-BR" dirty="0"/>
              <a:t>Memória EEPROM interna com 256 bytes;</a:t>
            </a:r>
          </a:p>
          <a:p>
            <a:pPr marL="457200" indent="-457200">
              <a:lnSpc>
                <a:spcPct val="80000"/>
              </a:lnSpc>
              <a:buFont typeface="Arial" panose="020B0604020202020204" pitchFamily="34" charset="0"/>
              <a:buChar char="•"/>
            </a:pPr>
            <a:r>
              <a:rPr lang="pt-BR" altLang="pt-BR" dirty="0"/>
              <a:t>Recursos adicionais avançados: módulo CCP, conversor AD e USART;</a:t>
            </a:r>
          </a:p>
          <a:p>
            <a:pPr marL="457200" indent="-457200">
              <a:lnSpc>
                <a:spcPct val="80000"/>
              </a:lnSpc>
              <a:buFont typeface="Arial" panose="020B0604020202020204" pitchFamily="34" charset="0"/>
              <a:buChar char="•"/>
            </a:pPr>
            <a:r>
              <a:rPr lang="pt-BR" altLang="pt-BR" dirty="0"/>
              <a:t>Programação com 16 bits e 75 instruções.</a:t>
            </a:r>
          </a:p>
        </p:txBody>
      </p:sp>
    </p:spTree>
    <p:extLst>
      <p:ext uri="{BB962C8B-B14F-4D97-AF65-F5344CB8AC3E}">
        <p14:creationId xmlns:p14="http://schemas.microsoft.com/office/powerpoint/2010/main" val="4277331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Pinagem</a:t>
            </a:r>
            <a:endParaRPr lang="pt-BR" dirty="0"/>
          </a:p>
        </p:txBody>
      </p:sp>
      <p:pic>
        <p:nvPicPr>
          <p:cNvPr id="4" name="Picture 2" descr="http://www.learningaboutelectronics.com/images/PIC18F1220-pin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7462"/>
            <a:ext cx="5556110" cy="3628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1111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Pinagem</a:t>
            </a:r>
            <a:endParaRPr lang="pt-BR" dirty="0"/>
          </a:p>
        </p:txBody>
      </p:sp>
      <p:pic>
        <p:nvPicPr>
          <p:cNvPr id="4" name="Picture 2" descr="http://www.learningaboutelectronics.com/images/PIC18F1220-pin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7462"/>
            <a:ext cx="5556110" cy="362801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p:cNvPicPr>
            <a:picLocks noChangeAspect="1"/>
          </p:cNvPicPr>
          <p:nvPr/>
        </p:nvPicPr>
        <p:blipFill>
          <a:blip r:embed="rId3"/>
          <a:stretch>
            <a:fillRect/>
          </a:stretch>
        </p:blipFill>
        <p:spPr>
          <a:xfrm>
            <a:off x="5314270" y="1355892"/>
            <a:ext cx="6877730" cy="4525161"/>
          </a:xfrm>
          <a:prstGeom prst="rect">
            <a:avLst/>
          </a:prstGeom>
        </p:spPr>
      </p:pic>
    </p:spTree>
    <p:extLst>
      <p:ext uri="{BB962C8B-B14F-4D97-AF65-F5344CB8AC3E}">
        <p14:creationId xmlns:p14="http://schemas.microsoft.com/office/powerpoint/2010/main" val="10314507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Pinagem</a:t>
            </a:r>
            <a:endParaRPr lang="pt-BR" dirty="0"/>
          </a:p>
        </p:txBody>
      </p:sp>
      <p:sp>
        <p:nvSpPr>
          <p:cNvPr id="4" name="Espaço Reservado para Conteúdo 3"/>
          <p:cNvSpPr>
            <a:spLocks noGrp="1"/>
          </p:cNvSpPr>
          <p:nvPr>
            <p:ph idx="1"/>
          </p:nvPr>
        </p:nvSpPr>
        <p:spPr>
          <a:xfrm>
            <a:off x="838199" y="1355892"/>
            <a:ext cx="10637939" cy="4821070"/>
          </a:xfrm>
        </p:spPr>
        <p:txBody>
          <a:bodyPr/>
          <a:lstStyle/>
          <a:p>
            <a:r>
              <a:rPr lang="pt-BR" dirty="0"/>
              <a:t>16 I/Os separados em dois grupos denominados PORTAS (</a:t>
            </a:r>
            <a:r>
              <a:rPr lang="pt-BR" dirty="0" err="1"/>
              <a:t>PortA</a:t>
            </a:r>
            <a:r>
              <a:rPr lang="pt-BR" dirty="0"/>
              <a:t> e </a:t>
            </a:r>
            <a:r>
              <a:rPr lang="pt-BR" dirty="0" err="1"/>
              <a:t>PortB</a:t>
            </a:r>
            <a:r>
              <a:rPr lang="pt-BR" dirty="0"/>
              <a:t>)</a:t>
            </a:r>
          </a:p>
          <a:p>
            <a:r>
              <a:rPr lang="pt-BR" dirty="0" err="1"/>
              <a:t>PortA</a:t>
            </a:r>
            <a:r>
              <a:rPr lang="pt-BR" dirty="0"/>
              <a:t> (RA0, RA1, ... RA7). Mesma analogia com o </a:t>
            </a:r>
            <a:r>
              <a:rPr lang="pt-BR" dirty="0" err="1"/>
              <a:t>PortB</a:t>
            </a:r>
            <a:r>
              <a:rPr lang="pt-BR" dirty="0"/>
              <a:t>.</a:t>
            </a:r>
          </a:p>
          <a:p>
            <a:r>
              <a:rPr lang="pt-BR" dirty="0"/>
              <a:t>Alimentação elétrica: pinos </a:t>
            </a:r>
            <a:r>
              <a:rPr lang="pt-BR" dirty="0" err="1"/>
              <a:t>Vss</a:t>
            </a:r>
            <a:r>
              <a:rPr lang="pt-BR" dirty="0"/>
              <a:t> (GND) e </a:t>
            </a:r>
            <a:r>
              <a:rPr lang="pt-BR" dirty="0" err="1"/>
              <a:t>Vdd</a:t>
            </a:r>
            <a:r>
              <a:rPr lang="pt-BR" dirty="0"/>
              <a:t> (+5V)</a:t>
            </a:r>
          </a:p>
        </p:txBody>
      </p:sp>
    </p:spTree>
    <p:extLst>
      <p:ext uri="{BB962C8B-B14F-4D97-AF65-F5344CB8AC3E}">
        <p14:creationId xmlns:p14="http://schemas.microsoft.com/office/powerpoint/2010/main" val="19288376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Características elétricas básicas do 18F1220</a:t>
            </a:r>
          </a:p>
        </p:txBody>
      </p:sp>
      <p:sp>
        <p:nvSpPr>
          <p:cNvPr id="3" name="Espaço Reservado para Conteúdo 2"/>
          <p:cNvSpPr>
            <a:spLocks noGrp="1"/>
          </p:cNvSpPr>
          <p:nvPr>
            <p:ph idx="1"/>
          </p:nvPr>
        </p:nvSpPr>
        <p:spPr/>
        <p:txBody>
          <a:bodyPr>
            <a:normAutofit/>
          </a:bodyPr>
          <a:lstStyle/>
          <a:p>
            <a:pPr>
              <a:lnSpc>
                <a:spcPct val="100000"/>
              </a:lnSpc>
            </a:pPr>
            <a:r>
              <a:rPr lang="pt-BR" dirty="0"/>
              <a:t>Temperatura de trabalho   				      -40⁰C até +125⁰C</a:t>
            </a:r>
          </a:p>
          <a:p>
            <a:pPr>
              <a:lnSpc>
                <a:spcPct val="100000"/>
              </a:lnSpc>
            </a:pPr>
            <a:r>
              <a:rPr lang="pt-BR" dirty="0"/>
              <a:t>Tensão de trabalho						   +4,2V a 5,5V</a:t>
            </a:r>
          </a:p>
          <a:p>
            <a:pPr>
              <a:lnSpc>
                <a:spcPct val="100000"/>
              </a:lnSpc>
            </a:pPr>
            <a:r>
              <a:rPr lang="pt-BR" dirty="0"/>
              <a:t>Dissipação máxima de energia 						        1W</a:t>
            </a:r>
          </a:p>
          <a:p>
            <a:pPr>
              <a:lnSpc>
                <a:spcPct val="100000"/>
              </a:lnSpc>
            </a:pPr>
            <a:r>
              <a:rPr lang="pt-BR" dirty="0"/>
              <a:t>Corrente máxima de saída no pino </a:t>
            </a:r>
            <a:r>
              <a:rPr lang="pt-BR" dirty="0" err="1"/>
              <a:t>V</a:t>
            </a:r>
            <a:r>
              <a:rPr lang="pt-BR" baseline="-25000" dirty="0" err="1"/>
              <a:t>ss</a:t>
            </a:r>
            <a:r>
              <a:rPr lang="pt-BR" dirty="0"/>
              <a:t> 					 300mA</a:t>
            </a:r>
          </a:p>
          <a:p>
            <a:pPr>
              <a:lnSpc>
                <a:spcPct val="100000"/>
              </a:lnSpc>
            </a:pPr>
            <a:r>
              <a:rPr lang="pt-BR" dirty="0"/>
              <a:t>Corrente máxima de entrada no pino </a:t>
            </a:r>
            <a:r>
              <a:rPr lang="pt-BR" dirty="0" err="1"/>
              <a:t>V</a:t>
            </a:r>
            <a:r>
              <a:rPr lang="pt-BR" baseline="-25000" dirty="0" err="1"/>
              <a:t>dd</a:t>
            </a:r>
            <a:r>
              <a:rPr lang="pt-BR" baseline="-25000" dirty="0"/>
              <a:t> </a:t>
            </a:r>
            <a:r>
              <a:rPr lang="pt-BR" dirty="0"/>
              <a:t>				 250mA</a:t>
            </a:r>
            <a:endParaRPr lang="pt-BR" baseline="-25000" dirty="0"/>
          </a:p>
          <a:p>
            <a:pPr>
              <a:lnSpc>
                <a:spcPct val="100000"/>
              </a:lnSpc>
            </a:pPr>
            <a:r>
              <a:rPr lang="pt-BR" dirty="0"/>
              <a:t>Corrente máxima de entrada de um pino (quando em </a:t>
            </a:r>
            <a:r>
              <a:rPr lang="pt-BR" dirty="0" err="1"/>
              <a:t>V</a:t>
            </a:r>
            <a:r>
              <a:rPr lang="pt-BR" baseline="-25000" dirty="0" err="1"/>
              <a:t>ss</a:t>
            </a:r>
            <a:r>
              <a:rPr lang="pt-BR" dirty="0"/>
              <a:t>)	    20mA</a:t>
            </a:r>
          </a:p>
          <a:p>
            <a:pPr>
              <a:lnSpc>
                <a:spcPct val="100000"/>
              </a:lnSpc>
            </a:pPr>
            <a:r>
              <a:rPr lang="pt-BR" dirty="0"/>
              <a:t>Corrente máxima de saída de um pino (quando em </a:t>
            </a:r>
            <a:r>
              <a:rPr lang="pt-BR" dirty="0" err="1"/>
              <a:t>V</a:t>
            </a:r>
            <a:r>
              <a:rPr lang="pt-BR" baseline="-25000" dirty="0" err="1"/>
              <a:t>dd</a:t>
            </a:r>
            <a:r>
              <a:rPr lang="pt-BR" dirty="0"/>
              <a:t>)		    20mA</a:t>
            </a:r>
          </a:p>
          <a:p>
            <a:pPr>
              <a:lnSpc>
                <a:spcPct val="100000"/>
              </a:lnSpc>
            </a:pPr>
            <a:r>
              <a:rPr lang="pt-BR" dirty="0"/>
              <a:t>Corrente máxima de entrada, ou saída, em </a:t>
            </a:r>
            <a:r>
              <a:rPr lang="pt-BR" b="1" dirty="0"/>
              <a:t>PORTA </a:t>
            </a:r>
            <a:r>
              <a:rPr lang="pt-BR" dirty="0"/>
              <a:t>ou </a:t>
            </a:r>
            <a:r>
              <a:rPr lang="pt-BR" b="1" dirty="0"/>
              <a:t>PORTB	</a:t>
            </a:r>
            <a:r>
              <a:rPr lang="pt-BR" dirty="0"/>
              <a:t> 200mA</a:t>
            </a:r>
          </a:p>
        </p:txBody>
      </p:sp>
    </p:spTree>
    <p:extLst>
      <p:ext uri="{BB962C8B-B14F-4D97-AF65-F5344CB8AC3E}">
        <p14:creationId xmlns:p14="http://schemas.microsoft.com/office/powerpoint/2010/main" val="3284389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normAutofit fontScale="92500" lnSpcReduction="20000"/>
          </a:bodyPr>
          <a:lstStyle/>
          <a:p>
            <a:r>
              <a:rPr lang="pt-BR" b="1" dirty="0" err="1"/>
              <a:t>Work</a:t>
            </a:r>
            <a:r>
              <a:rPr lang="pt-BR" dirty="0"/>
              <a:t> =&gt; registrador temporário, muito chamado também de acumulador. Muito utilizado nas operações da ULA.</a:t>
            </a:r>
          </a:p>
          <a:p>
            <a:r>
              <a:rPr lang="pt-BR" b="1" dirty="0"/>
              <a:t>File</a:t>
            </a:r>
            <a:r>
              <a:rPr lang="pt-BR" dirty="0"/>
              <a:t> =&gt; referência a um registrador propriamente dito.</a:t>
            </a:r>
          </a:p>
          <a:p>
            <a:r>
              <a:rPr lang="pt-BR" b="1" dirty="0"/>
              <a:t>Literal</a:t>
            </a:r>
            <a:r>
              <a:rPr lang="pt-BR" dirty="0"/>
              <a:t> =&gt; um número qualquer que pode ser escrito na forma decimal, hexadecimal ou binário.</a:t>
            </a:r>
          </a:p>
          <a:p>
            <a:r>
              <a:rPr lang="pt-BR" b="1" dirty="0"/>
              <a:t>Destino</a:t>
            </a:r>
            <a:r>
              <a:rPr lang="pt-BR" dirty="0"/>
              <a:t> =&gt; local onde deve ser armazenado o resultado de uma operação. Existem somente 2 destinos possíveis: acumulador (W) ou o próprio registrador (f).</a:t>
            </a:r>
          </a:p>
        </p:txBody>
      </p:sp>
    </p:spTree>
    <p:extLst>
      <p:ext uri="{BB962C8B-B14F-4D97-AF65-F5344CB8AC3E}">
        <p14:creationId xmlns:p14="http://schemas.microsoft.com/office/powerpoint/2010/main" val="39446853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a:xfrm>
            <a:off x="838200" y="1355892"/>
            <a:ext cx="10515600" cy="5502108"/>
          </a:xfrm>
        </p:spPr>
        <p:txBody>
          <a:bodyPr>
            <a:normAutofit fontScale="92500" lnSpcReduction="20000"/>
          </a:bodyPr>
          <a:lstStyle/>
          <a:p>
            <a:r>
              <a:rPr lang="pt-BR" b="1" dirty="0" err="1"/>
              <a:t>Borrow</a:t>
            </a:r>
            <a:r>
              <a:rPr lang="pt-BR" dirty="0"/>
              <a:t> =&gt; refere-se ao bit </a:t>
            </a:r>
            <a:r>
              <a:rPr lang="pt-BR" i="1" dirty="0" err="1"/>
              <a:t>borrow</a:t>
            </a:r>
            <a:r>
              <a:rPr lang="pt-BR" dirty="0"/>
              <a:t> (ou o “vem 1” de uma operação de subtração do registrador de STATUS). Utiliza-se a letra </a:t>
            </a:r>
            <a:r>
              <a:rPr lang="pt-BR" b="1" dirty="0"/>
              <a:t>B</a:t>
            </a:r>
            <a:r>
              <a:rPr lang="pt-BR" dirty="0"/>
              <a:t>.</a:t>
            </a:r>
          </a:p>
          <a:p>
            <a:r>
              <a:rPr lang="pt-BR" b="1" dirty="0" err="1"/>
              <a:t>Carry</a:t>
            </a:r>
            <a:r>
              <a:rPr lang="pt-BR" dirty="0"/>
              <a:t>  =&gt; refere-se ao bit </a:t>
            </a:r>
            <a:r>
              <a:rPr lang="pt-BR" i="1" dirty="0" err="1"/>
              <a:t>Carry</a:t>
            </a:r>
            <a:r>
              <a:rPr lang="pt-BR" dirty="0"/>
              <a:t> (ou o “vai 1” de uma operação de soma) do registrador de STATUS. Utiliza-se a letra </a:t>
            </a:r>
            <a:r>
              <a:rPr lang="pt-BR" b="1" dirty="0"/>
              <a:t>C</a:t>
            </a:r>
            <a:r>
              <a:rPr lang="pt-BR" dirty="0"/>
              <a:t>.</a:t>
            </a:r>
          </a:p>
          <a:p>
            <a:r>
              <a:rPr lang="pt-BR" b="1" dirty="0"/>
              <a:t>Overflow</a:t>
            </a:r>
            <a:r>
              <a:rPr lang="pt-BR" dirty="0"/>
              <a:t> =&gt; refere-se ao bit </a:t>
            </a:r>
            <a:r>
              <a:rPr lang="pt-BR" i="1" dirty="0"/>
              <a:t>Overflow</a:t>
            </a:r>
            <a:r>
              <a:rPr lang="pt-BR" dirty="0"/>
              <a:t> do registrador STATUS. Utiliza-se as letra OV para sua representação.</a:t>
            </a:r>
          </a:p>
          <a:p>
            <a:r>
              <a:rPr lang="pt-BR" b="1" dirty="0"/>
              <a:t>Bit</a:t>
            </a:r>
            <a:r>
              <a:rPr lang="pt-BR" dirty="0"/>
              <a:t> =&gt; refere-se a um bit específico dentro de um byte.</a:t>
            </a:r>
          </a:p>
          <a:p>
            <a:r>
              <a:rPr lang="pt-BR" b="1" dirty="0"/>
              <a:t>Teste</a:t>
            </a:r>
            <a:r>
              <a:rPr lang="pt-BR" dirty="0"/>
              <a:t> =&gt; quando queremos testar o resultado de um bit para descobrirmos se ele é um ou zero. Utiliza-se a letra </a:t>
            </a:r>
            <a:r>
              <a:rPr lang="pt-BR" b="1" dirty="0"/>
              <a:t>T</a:t>
            </a:r>
            <a:r>
              <a:rPr lang="pt-BR" dirty="0"/>
              <a:t>.</a:t>
            </a:r>
          </a:p>
        </p:txBody>
      </p:sp>
    </p:spTree>
    <p:extLst>
      <p:ext uri="{BB962C8B-B14F-4D97-AF65-F5344CB8AC3E}">
        <p14:creationId xmlns:p14="http://schemas.microsoft.com/office/powerpoint/2010/main" val="38679875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normAutofit fontScale="92500"/>
          </a:bodyPr>
          <a:lstStyle/>
          <a:p>
            <a:r>
              <a:rPr lang="pt-BR" b="1" dirty="0" err="1"/>
              <a:t>Skip</a:t>
            </a:r>
            <a:r>
              <a:rPr lang="pt-BR" dirty="0"/>
              <a:t> =&gt; significa “pulo” e é utilizado para criar desvios, pulando a próxima linha. Utiliza-se a letra </a:t>
            </a:r>
            <a:r>
              <a:rPr lang="pt-BR" b="1" dirty="0"/>
              <a:t>S</a:t>
            </a:r>
            <a:r>
              <a:rPr lang="pt-BR" dirty="0"/>
              <a:t>.</a:t>
            </a:r>
          </a:p>
          <a:p>
            <a:r>
              <a:rPr lang="pt-BR" b="1" dirty="0"/>
              <a:t>Set</a:t>
            </a:r>
            <a:r>
              <a:rPr lang="pt-BR" dirty="0"/>
              <a:t> =&gt; refere-se a tornar um bit igual a UM.</a:t>
            </a:r>
          </a:p>
          <a:p>
            <a:r>
              <a:rPr lang="pt-BR" b="1" dirty="0" err="1"/>
              <a:t>Clear</a:t>
            </a:r>
            <a:r>
              <a:rPr lang="pt-BR" dirty="0"/>
              <a:t> =&gt; refere-se a tornar um bit igual a ZERO.</a:t>
            </a:r>
          </a:p>
          <a:p>
            <a:r>
              <a:rPr lang="pt-BR" b="1" dirty="0" err="1"/>
              <a:t>Toggle</a:t>
            </a:r>
            <a:r>
              <a:rPr lang="pt-BR" dirty="0"/>
              <a:t> =&gt; refere ao ato de inverter o estado de um bit. Utilizamos a letra T.</a:t>
            </a:r>
          </a:p>
          <a:p>
            <a:r>
              <a:rPr lang="pt-BR" b="1" dirty="0"/>
              <a:t>Zero</a:t>
            </a:r>
            <a:r>
              <a:rPr lang="pt-BR" dirty="0"/>
              <a:t> =&gt; algumas instruções podem gerar desvios se o resultado da operação efetuada por ZERO. Neste caso utilizamos a letra Z para indicar essa situação.</a:t>
            </a:r>
          </a:p>
        </p:txBody>
      </p:sp>
    </p:spTree>
    <p:extLst>
      <p:ext uri="{BB962C8B-B14F-4D97-AF65-F5344CB8AC3E}">
        <p14:creationId xmlns:p14="http://schemas.microsoft.com/office/powerpoint/2010/main" val="28089012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normAutofit fontScale="85000" lnSpcReduction="20000"/>
          </a:bodyPr>
          <a:lstStyle/>
          <a:p>
            <a:r>
              <a:rPr lang="pt-BR" dirty="0"/>
              <a:t>ADD =&gt; somatório</a:t>
            </a:r>
          </a:p>
          <a:p>
            <a:r>
              <a:rPr lang="pt-BR" dirty="0"/>
              <a:t>AND =&gt; lógica “E”</a:t>
            </a:r>
          </a:p>
          <a:p>
            <a:r>
              <a:rPr lang="pt-BR" dirty="0"/>
              <a:t>CLR =&gt; limpar, zerar </a:t>
            </a:r>
          </a:p>
          <a:p>
            <a:r>
              <a:rPr lang="pt-BR" dirty="0"/>
              <a:t>COM =&gt; complemento</a:t>
            </a:r>
          </a:p>
          <a:p>
            <a:r>
              <a:rPr lang="pt-BR" dirty="0"/>
              <a:t>CPF =&gt; comparar registrador</a:t>
            </a:r>
          </a:p>
          <a:p>
            <a:r>
              <a:rPr lang="pt-BR" dirty="0"/>
              <a:t>DEC =&gt; decrementar de uma unidade</a:t>
            </a:r>
          </a:p>
          <a:p>
            <a:r>
              <a:rPr lang="pt-BR" dirty="0"/>
              <a:t>EQ =&gt; igual</a:t>
            </a:r>
          </a:p>
          <a:p>
            <a:r>
              <a:rPr lang="pt-BR" dirty="0"/>
              <a:t>GT =&gt; maior que (&gt;)</a:t>
            </a:r>
          </a:p>
        </p:txBody>
      </p:sp>
    </p:spTree>
    <p:extLst>
      <p:ext uri="{BB962C8B-B14F-4D97-AF65-F5344CB8AC3E}">
        <p14:creationId xmlns:p14="http://schemas.microsoft.com/office/powerpoint/2010/main" val="2914058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normAutofit fontScale="92500" lnSpcReduction="10000"/>
          </a:bodyPr>
          <a:lstStyle/>
          <a:p>
            <a:r>
              <a:rPr lang="pt-BR" dirty="0"/>
              <a:t>INC =&gt; incrementa de uma unidade </a:t>
            </a:r>
          </a:p>
          <a:p>
            <a:r>
              <a:rPr lang="pt-BR" dirty="0"/>
              <a:t>IOR =&gt; lógica “OU”</a:t>
            </a:r>
          </a:p>
          <a:p>
            <a:r>
              <a:rPr lang="pt-BR" dirty="0"/>
              <a:t>LT =&gt; menor que (&lt;)</a:t>
            </a:r>
          </a:p>
          <a:p>
            <a:r>
              <a:rPr lang="pt-BR" dirty="0"/>
              <a:t>MOV =&gt; move, transfere para outro lugar</a:t>
            </a:r>
          </a:p>
          <a:p>
            <a:r>
              <a:rPr lang="pt-BR" dirty="0"/>
              <a:t>MUL =&gt; multiplica</a:t>
            </a:r>
          </a:p>
          <a:p>
            <a:r>
              <a:rPr lang="pt-BR" dirty="0"/>
              <a:t>RD =&gt; leitura</a:t>
            </a:r>
          </a:p>
          <a:p>
            <a:r>
              <a:rPr lang="pt-BR" dirty="0"/>
              <a:t>RL =&gt; rotacional 1 bit para a esquerda</a:t>
            </a:r>
          </a:p>
        </p:txBody>
      </p:sp>
    </p:spTree>
    <p:extLst>
      <p:ext uri="{BB962C8B-B14F-4D97-AF65-F5344CB8AC3E}">
        <p14:creationId xmlns:p14="http://schemas.microsoft.com/office/powerpoint/2010/main" val="3967662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4362450" cy="1149631"/>
          </a:xfrm>
        </p:spPr>
        <p:txBody>
          <a:bodyPr/>
          <a:lstStyle/>
          <a:p>
            <a:r>
              <a:rPr lang="pt-BR" dirty="0"/>
              <a:t>Projeto esperado</a:t>
            </a:r>
          </a:p>
        </p:txBody>
      </p:sp>
      <p:pic>
        <p:nvPicPr>
          <p:cNvPr id="1026" name="Picture 2" descr="https://cdn.instructables.com/FU0/11AZ/GYGF8IV4/FU011AZGYGF8IV4.LARGE.jpg?auto=webp">
            <a:extLst>
              <a:ext uri="{FF2B5EF4-FFF2-40B4-BE49-F238E27FC236}">
                <a16:creationId xmlns:a16="http://schemas.microsoft.com/office/drawing/2014/main" id="{EA6F0559-63C6-4129-9A15-6420E7BE3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04950"/>
            <a:ext cx="5876926" cy="39179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allaboutcircuits.com/uploads/articles/breadboard_messy.png">
            <a:extLst>
              <a:ext uri="{FF2B5EF4-FFF2-40B4-BE49-F238E27FC236}">
                <a16:creationId xmlns:a16="http://schemas.microsoft.com/office/drawing/2014/main" id="{EC47777C-BC5B-42F3-9852-15CF07D43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961" y="1504950"/>
            <a:ext cx="6015038" cy="4010025"/>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6293EEE2-D543-4F0D-96C2-8D6F569FBA02}"/>
              </a:ext>
            </a:extLst>
          </p:cNvPr>
          <p:cNvSpPr txBox="1">
            <a:spLocks/>
          </p:cNvSpPr>
          <p:nvPr/>
        </p:nvSpPr>
        <p:spPr>
          <a:xfrm>
            <a:off x="7143750" y="206261"/>
            <a:ext cx="4362450" cy="11496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cap="all" baseline="0">
                <a:ln>
                  <a:noFill/>
                </a:ln>
                <a:solidFill>
                  <a:schemeClr val="accent6">
                    <a:lumMod val="50000"/>
                  </a:schemeClr>
                </a:solidFill>
                <a:effectLst>
                  <a:outerShdw blurRad="38100" dist="38100" dir="2700000" algn="tl">
                    <a:srgbClr val="000000">
                      <a:alpha val="43137"/>
                    </a:srgbClr>
                  </a:outerShdw>
                </a:effectLst>
                <a:latin typeface="+mj-lt"/>
                <a:ea typeface="+mj-ea"/>
                <a:cs typeface="+mj-cs"/>
              </a:defRPr>
            </a:lvl1pPr>
          </a:lstStyle>
          <a:p>
            <a:r>
              <a:rPr lang="pt-BR" dirty="0"/>
              <a:t>Projeto </a:t>
            </a:r>
            <a:r>
              <a:rPr lang="pt-BR" dirty="0">
                <a:solidFill>
                  <a:srgbClr val="FF0000"/>
                </a:solidFill>
              </a:rPr>
              <a:t>REALIZADO</a:t>
            </a:r>
          </a:p>
        </p:txBody>
      </p:sp>
    </p:spTree>
    <p:extLst>
      <p:ext uri="{BB962C8B-B14F-4D97-AF65-F5344CB8AC3E}">
        <p14:creationId xmlns:p14="http://schemas.microsoft.com/office/powerpoint/2010/main" val="5352297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normAutofit fontScale="92500" lnSpcReduction="10000"/>
          </a:bodyPr>
          <a:lstStyle/>
          <a:p>
            <a:r>
              <a:rPr lang="pt-BR" dirty="0"/>
              <a:t>RR =&gt; rotacional 1 bit para a direita</a:t>
            </a:r>
          </a:p>
          <a:p>
            <a:r>
              <a:rPr lang="pt-BR" dirty="0"/>
              <a:t>SET =&gt; seta todos os bits de um registrador</a:t>
            </a:r>
          </a:p>
          <a:p>
            <a:r>
              <a:rPr lang="pt-BR" dirty="0"/>
              <a:t>SUB =&gt; subtração</a:t>
            </a:r>
          </a:p>
          <a:p>
            <a:r>
              <a:rPr lang="pt-BR" dirty="0"/>
              <a:t>SWAP =&gt; inversão entre as partes alta e baixa de um registrador</a:t>
            </a:r>
          </a:p>
          <a:p>
            <a:r>
              <a:rPr lang="pt-BR" dirty="0"/>
              <a:t>TST =&gt; teste</a:t>
            </a:r>
          </a:p>
          <a:p>
            <a:r>
              <a:rPr lang="pt-BR" dirty="0"/>
              <a:t>XOR =&gt; lógica “OU exclusivo”</a:t>
            </a:r>
          </a:p>
          <a:p>
            <a:r>
              <a:rPr lang="pt-BR" dirty="0"/>
              <a:t>WT =&gt; escrita</a:t>
            </a:r>
          </a:p>
        </p:txBody>
      </p:sp>
    </p:spTree>
    <p:extLst>
      <p:ext uri="{BB962C8B-B14F-4D97-AF65-F5344CB8AC3E}">
        <p14:creationId xmlns:p14="http://schemas.microsoft.com/office/powerpoint/2010/main" val="25787018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lstStyle/>
          <a:p>
            <a:pPr>
              <a:lnSpc>
                <a:spcPct val="100000"/>
              </a:lnSpc>
            </a:pPr>
            <a:r>
              <a:rPr lang="pt-BR" dirty="0" err="1"/>
              <a:t>Ex</a:t>
            </a:r>
            <a:r>
              <a:rPr lang="pt-BR" dirty="0"/>
              <a:t>: Decrementar um registrador</a:t>
            </a:r>
          </a:p>
          <a:p>
            <a:pPr>
              <a:lnSpc>
                <a:spcPct val="100000"/>
              </a:lnSpc>
            </a:pPr>
            <a:r>
              <a:rPr lang="pt-BR" dirty="0"/>
              <a:t>         (</a:t>
            </a:r>
            <a:r>
              <a:rPr lang="pt-BR" b="1" dirty="0"/>
              <a:t>DEC</a:t>
            </a:r>
            <a:r>
              <a:rPr lang="pt-BR" dirty="0"/>
              <a:t>) (</a:t>
            </a:r>
            <a:r>
              <a:rPr lang="pt-BR" b="1" dirty="0"/>
              <a:t>F</a:t>
            </a:r>
            <a:r>
              <a:rPr lang="pt-BR" dirty="0"/>
              <a:t>)   =  </a:t>
            </a:r>
            <a:r>
              <a:rPr lang="pt-BR" b="1" dirty="0"/>
              <a:t>DECF</a:t>
            </a:r>
          </a:p>
          <a:p>
            <a:pPr>
              <a:lnSpc>
                <a:spcPct val="100000"/>
              </a:lnSpc>
            </a:pPr>
            <a:endParaRPr lang="pt-BR" dirty="0"/>
          </a:p>
          <a:p>
            <a:pPr>
              <a:lnSpc>
                <a:spcPct val="100000"/>
              </a:lnSpc>
            </a:pPr>
            <a:r>
              <a:rPr lang="pt-BR" dirty="0"/>
              <a:t>Então, o que você entende por </a:t>
            </a:r>
            <a:r>
              <a:rPr lang="pt-BR" b="1" dirty="0"/>
              <a:t>DECFSZ</a:t>
            </a:r>
            <a:r>
              <a:rPr lang="pt-BR" dirty="0"/>
              <a:t>?</a:t>
            </a:r>
          </a:p>
        </p:txBody>
      </p:sp>
    </p:spTree>
    <p:extLst>
      <p:ext uri="{BB962C8B-B14F-4D97-AF65-F5344CB8AC3E}">
        <p14:creationId xmlns:p14="http://schemas.microsoft.com/office/powerpoint/2010/main" val="22341601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lstStyle/>
          <a:p>
            <a:pPr>
              <a:lnSpc>
                <a:spcPct val="100000"/>
              </a:lnSpc>
            </a:pPr>
            <a:r>
              <a:rPr lang="pt-BR" dirty="0" err="1"/>
              <a:t>Ex</a:t>
            </a:r>
            <a:r>
              <a:rPr lang="pt-BR" dirty="0"/>
              <a:t>: Decrementar um registrador</a:t>
            </a:r>
          </a:p>
          <a:p>
            <a:pPr>
              <a:lnSpc>
                <a:spcPct val="100000"/>
              </a:lnSpc>
            </a:pPr>
            <a:r>
              <a:rPr lang="pt-BR" dirty="0"/>
              <a:t>         (</a:t>
            </a:r>
            <a:r>
              <a:rPr lang="pt-BR" b="1" dirty="0"/>
              <a:t>DEC</a:t>
            </a:r>
            <a:r>
              <a:rPr lang="pt-BR" dirty="0"/>
              <a:t>) (</a:t>
            </a:r>
            <a:r>
              <a:rPr lang="pt-BR" b="1" dirty="0"/>
              <a:t>F</a:t>
            </a:r>
            <a:r>
              <a:rPr lang="pt-BR" dirty="0"/>
              <a:t>)   =  </a:t>
            </a:r>
            <a:r>
              <a:rPr lang="pt-BR" b="1" dirty="0"/>
              <a:t>DECF</a:t>
            </a:r>
          </a:p>
          <a:p>
            <a:pPr>
              <a:lnSpc>
                <a:spcPct val="100000"/>
              </a:lnSpc>
            </a:pPr>
            <a:endParaRPr lang="pt-BR" dirty="0"/>
          </a:p>
          <a:p>
            <a:pPr>
              <a:lnSpc>
                <a:spcPct val="100000"/>
              </a:lnSpc>
            </a:pPr>
            <a:r>
              <a:rPr lang="pt-BR" dirty="0"/>
              <a:t>Então, o que você entende por </a:t>
            </a:r>
            <a:r>
              <a:rPr lang="pt-BR" b="1" dirty="0"/>
              <a:t>DECFSZ</a:t>
            </a:r>
            <a:r>
              <a:rPr lang="pt-BR" dirty="0"/>
              <a:t>?</a:t>
            </a:r>
          </a:p>
          <a:p>
            <a:pPr>
              <a:lnSpc>
                <a:spcPct val="100000"/>
              </a:lnSpc>
            </a:pPr>
            <a:r>
              <a:rPr lang="pt-BR" dirty="0"/>
              <a:t>Decrementar(</a:t>
            </a:r>
            <a:r>
              <a:rPr lang="pt-BR" b="1" dirty="0"/>
              <a:t>DEC</a:t>
            </a:r>
            <a:r>
              <a:rPr lang="pt-BR" dirty="0"/>
              <a:t>) o registrador (</a:t>
            </a:r>
            <a:r>
              <a:rPr lang="pt-BR" b="1" dirty="0"/>
              <a:t>F</a:t>
            </a:r>
            <a:r>
              <a:rPr lang="pt-BR" dirty="0"/>
              <a:t>) e Pula(</a:t>
            </a:r>
            <a:r>
              <a:rPr lang="pt-BR" b="1" dirty="0"/>
              <a:t>S</a:t>
            </a:r>
            <a:r>
              <a:rPr lang="pt-BR" dirty="0"/>
              <a:t>) se for Zero(</a:t>
            </a:r>
            <a:r>
              <a:rPr lang="pt-BR" b="1" dirty="0"/>
              <a:t>Z</a:t>
            </a:r>
            <a:r>
              <a:rPr lang="pt-BR" dirty="0"/>
              <a:t>)</a:t>
            </a:r>
          </a:p>
        </p:txBody>
      </p:sp>
    </p:spTree>
    <p:extLst>
      <p:ext uri="{BB962C8B-B14F-4D97-AF65-F5344CB8AC3E}">
        <p14:creationId xmlns:p14="http://schemas.microsoft.com/office/powerpoint/2010/main" val="15187457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final do registrador W?</a:t>
            </a:r>
          </a:p>
          <a:p>
            <a:pPr>
              <a:lnSpc>
                <a:spcPct val="100000"/>
              </a:lnSpc>
            </a:pPr>
            <a:r>
              <a:rPr lang="pt-BR" sz="2000" dirty="0"/>
              <a:t>A		EQU  	H’05’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RLCF	W,W</a:t>
            </a:r>
          </a:p>
          <a:p>
            <a:pPr>
              <a:lnSpc>
                <a:spcPct val="100000"/>
              </a:lnSpc>
            </a:pPr>
            <a:r>
              <a:rPr lang="pt-BR" sz="2000" dirty="0"/>
              <a:t>RLCF	W,W</a:t>
            </a:r>
          </a:p>
          <a:p>
            <a:pPr>
              <a:lnSpc>
                <a:spcPct val="100000"/>
              </a:lnSpc>
            </a:pPr>
            <a:r>
              <a:rPr lang="pt-BR" sz="2000" dirty="0"/>
              <a:t>ANDWF	B,W</a:t>
            </a:r>
          </a:p>
          <a:p>
            <a:pPr>
              <a:lnSpc>
                <a:spcPct val="100000"/>
              </a:lnSpc>
            </a:pPr>
            <a:r>
              <a:rPr lang="pt-BR" sz="2000" dirty="0"/>
              <a:t>ADDWF	A,W</a:t>
            </a:r>
          </a:p>
          <a:p>
            <a:pPr>
              <a:lnSpc>
                <a:spcPct val="100000"/>
              </a:lnSpc>
            </a:pPr>
            <a:r>
              <a:rPr lang="pt-BR" sz="2000" dirty="0"/>
              <a:t>SWAPF	B,B</a:t>
            </a:r>
          </a:p>
          <a:p>
            <a:pPr>
              <a:lnSpc>
                <a:spcPct val="100000"/>
              </a:lnSpc>
            </a:pPr>
            <a:endParaRPr lang="pt-BR" sz="2000" dirty="0"/>
          </a:p>
        </p:txBody>
      </p:sp>
    </p:spTree>
    <p:extLst>
      <p:ext uri="{BB962C8B-B14F-4D97-AF65-F5344CB8AC3E}">
        <p14:creationId xmlns:p14="http://schemas.microsoft.com/office/powerpoint/2010/main" val="34679907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final do registrador W?</a:t>
            </a:r>
          </a:p>
          <a:p>
            <a:pPr>
              <a:lnSpc>
                <a:spcPct val="100000"/>
              </a:lnSpc>
            </a:pPr>
            <a:r>
              <a:rPr lang="pt-BR" sz="2000" dirty="0"/>
              <a:t>A		EQU  	H’05’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RLCF	W,W</a:t>
            </a:r>
          </a:p>
          <a:p>
            <a:pPr>
              <a:lnSpc>
                <a:spcPct val="100000"/>
              </a:lnSpc>
            </a:pPr>
            <a:r>
              <a:rPr lang="pt-BR" sz="2000" dirty="0"/>
              <a:t>RLCF	W,W</a:t>
            </a:r>
          </a:p>
          <a:p>
            <a:pPr>
              <a:lnSpc>
                <a:spcPct val="100000"/>
              </a:lnSpc>
            </a:pPr>
            <a:r>
              <a:rPr lang="pt-BR" sz="2000" dirty="0"/>
              <a:t>ANDWF	B,W</a:t>
            </a:r>
          </a:p>
          <a:p>
            <a:pPr>
              <a:lnSpc>
                <a:spcPct val="100000"/>
              </a:lnSpc>
            </a:pPr>
            <a:r>
              <a:rPr lang="pt-BR" sz="2000" dirty="0"/>
              <a:t>ADDWF	A,W</a:t>
            </a:r>
          </a:p>
          <a:p>
            <a:pPr>
              <a:lnSpc>
                <a:spcPct val="100000"/>
              </a:lnSpc>
            </a:pPr>
            <a:r>
              <a:rPr lang="pt-BR" sz="2000" dirty="0"/>
              <a:t>SWAPF	B,B</a:t>
            </a:r>
          </a:p>
          <a:p>
            <a:pPr>
              <a:lnSpc>
                <a:spcPct val="100000"/>
              </a:lnSpc>
            </a:pPr>
            <a:endParaRPr lang="pt-BR" sz="2000" dirty="0"/>
          </a:p>
        </p:txBody>
      </p:sp>
      <p:sp>
        <p:nvSpPr>
          <p:cNvPr id="5" name="CaixaDeTexto 4"/>
          <p:cNvSpPr txBox="1"/>
          <p:nvPr/>
        </p:nvSpPr>
        <p:spPr>
          <a:xfrm>
            <a:off x="5344160" y="4572000"/>
            <a:ext cx="4277360" cy="584775"/>
          </a:xfrm>
          <a:prstGeom prst="rect">
            <a:avLst/>
          </a:prstGeom>
          <a:noFill/>
        </p:spPr>
        <p:txBody>
          <a:bodyPr wrap="square" rtlCol="0">
            <a:spAutoFit/>
          </a:bodyPr>
          <a:lstStyle/>
          <a:p>
            <a:r>
              <a:rPr lang="pt-BR" sz="3200" b="1" dirty="0">
                <a:solidFill>
                  <a:srgbClr val="FF0000"/>
                </a:solidFill>
              </a:rPr>
              <a:t>W = 00010101</a:t>
            </a:r>
          </a:p>
        </p:txBody>
      </p:sp>
    </p:spTree>
    <p:extLst>
      <p:ext uri="{BB962C8B-B14F-4D97-AF65-F5344CB8AC3E}">
        <p14:creationId xmlns:p14="http://schemas.microsoft.com/office/powerpoint/2010/main" val="33796151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osciladores e recursos avançados</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F08D8997-7C93-46F8-BF08-1CE66926A17A}"/>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7276704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a cada momento de W, A e B?</a:t>
            </a:r>
          </a:p>
          <a:p>
            <a:pPr>
              <a:lnSpc>
                <a:spcPct val="100000"/>
              </a:lnSpc>
            </a:pPr>
            <a:r>
              <a:rPr lang="pt-BR" sz="2000" dirty="0"/>
              <a:t>A		EQU  	H’05’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RLCF	W,W</a:t>
            </a:r>
          </a:p>
          <a:p>
            <a:pPr>
              <a:lnSpc>
                <a:spcPct val="100000"/>
              </a:lnSpc>
            </a:pPr>
            <a:r>
              <a:rPr lang="pt-BR" sz="2000" dirty="0"/>
              <a:t>RLCF	W,W</a:t>
            </a:r>
          </a:p>
          <a:p>
            <a:pPr>
              <a:lnSpc>
                <a:spcPct val="100000"/>
              </a:lnSpc>
            </a:pPr>
            <a:r>
              <a:rPr lang="pt-BR" sz="2000" dirty="0"/>
              <a:t>ANDWF	B,W</a:t>
            </a:r>
          </a:p>
          <a:p>
            <a:pPr>
              <a:lnSpc>
                <a:spcPct val="100000"/>
              </a:lnSpc>
            </a:pPr>
            <a:r>
              <a:rPr lang="pt-BR" sz="2000" dirty="0"/>
              <a:t>ADDWF	A,W</a:t>
            </a:r>
          </a:p>
          <a:p>
            <a:pPr>
              <a:lnSpc>
                <a:spcPct val="100000"/>
              </a:lnSpc>
            </a:pPr>
            <a:r>
              <a:rPr lang="pt-BR" sz="2000" dirty="0"/>
              <a:t>SWAPF	B,B</a:t>
            </a:r>
          </a:p>
          <a:p>
            <a:pPr>
              <a:lnSpc>
                <a:spcPct val="100000"/>
              </a:lnSpc>
            </a:pPr>
            <a:endParaRPr lang="pt-BR" sz="2000" dirty="0"/>
          </a:p>
        </p:txBody>
      </p:sp>
    </p:spTree>
    <p:extLst>
      <p:ext uri="{BB962C8B-B14F-4D97-AF65-F5344CB8AC3E}">
        <p14:creationId xmlns:p14="http://schemas.microsoft.com/office/powerpoint/2010/main" val="22077825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a cada momento de W, A e B?</a:t>
            </a:r>
          </a:p>
          <a:p>
            <a:pPr>
              <a:lnSpc>
                <a:spcPct val="100000"/>
              </a:lnSpc>
            </a:pPr>
            <a:r>
              <a:rPr lang="pt-BR" sz="2000" dirty="0"/>
              <a:t>A		EQU  	H’05’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RLCF	W,W</a:t>
            </a:r>
          </a:p>
          <a:p>
            <a:pPr>
              <a:lnSpc>
                <a:spcPct val="100000"/>
              </a:lnSpc>
            </a:pPr>
            <a:r>
              <a:rPr lang="pt-BR" sz="2000" dirty="0"/>
              <a:t>RLCF	W,W</a:t>
            </a:r>
          </a:p>
          <a:p>
            <a:pPr>
              <a:lnSpc>
                <a:spcPct val="100000"/>
              </a:lnSpc>
            </a:pPr>
            <a:r>
              <a:rPr lang="pt-BR" sz="2000" dirty="0"/>
              <a:t>ANDWF	B,W</a:t>
            </a:r>
          </a:p>
          <a:p>
            <a:pPr>
              <a:lnSpc>
                <a:spcPct val="100000"/>
              </a:lnSpc>
            </a:pPr>
            <a:r>
              <a:rPr lang="pt-BR" sz="2000" dirty="0"/>
              <a:t>ADDWF	A,W</a:t>
            </a:r>
          </a:p>
          <a:p>
            <a:pPr>
              <a:lnSpc>
                <a:spcPct val="100000"/>
              </a:lnSpc>
            </a:pPr>
            <a:r>
              <a:rPr lang="pt-BR" sz="2000" dirty="0"/>
              <a:t>SWAPF	B,B</a:t>
            </a:r>
          </a:p>
          <a:p>
            <a:pPr>
              <a:lnSpc>
                <a:spcPct val="100000"/>
              </a:lnSpc>
            </a:pPr>
            <a:endParaRPr lang="pt-BR" sz="2000" dirty="0"/>
          </a:p>
        </p:txBody>
      </p:sp>
      <p:graphicFrame>
        <p:nvGraphicFramePr>
          <p:cNvPr id="4" name="Tabela 3"/>
          <p:cNvGraphicFramePr>
            <a:graphicFrameLocks noGrp="1"/>
          </p:cNvGraphicFramePr>
          <p:nvPr>
            <p:extLst>
              <p:ext uri="{D42A27DB-BD31-4B8C-83A1-F6EECF244321}">
                <p14:modId xmlns:p14="http://schemas.microsoft.com/office/powerpoint/2010/main" val="832588242"/>
              </p:ext>
            </p:extLst>
          </p:nvPr>
        </p:nvGraphicFramePr>
        <p:xfrm>
          <a:off x="2736645" y="3206572"/>
          <a:ext cx="6041595" cy="2987040"/>
        </p:xfrm>
        <a:graphic>
          <a:graphicData uri="http://schemas.openxmlformats.org/drawingml/2006/table">
            <a:tbl>
              <a:tblPr firstRow="1" bandRow="1">
                <a:tableStyleId>{5940675A-B579-460E-94D1-54222C63F5DA}</a:tableStyleId>
              </a:tblPr>
              <a:tblGrid>
                <a:gridCol w="2013865">
                  <a:extLst>
                    <a:ext uri="{9D8B030D-6E8A-4147-A177-3AD203B41FA5}">
                      <a16:colId xmlns:a16="http://schemas.microsoft.com/office/drawing/2014/main" val="835557017"/>
                    </a:ext>
                  </a:extLst>
                </a:gridCol>
                <a:gridCol w="2013865">
                  <a:extLst>
                    <a:ext uri="{9D8B030D-6E8A-4147-A177-3AD203B41FA5}">
                      <a16:colId xmlns:a16="http://schemas.microsoft.com/office/drawing/2014/main" val="3313722056"/>
                    </a:ext>
                  </a:extLst>
                </a:gridCol>
                <a:gridCol w="2013865">
                  <a:extLst>
                    <a:ext uri="{9D8B030D-6E8A-4147-A177-3AD203B41FA5}">
                      <a16:colId xmlns:a16="http://schemas.microsoft.com/office/drawing/2014/main" val="2004992488"/>
                    </a:ext>
                  </a:extLst>
                </a:gridCol>
              </a:tblGrid>
              <a:tr h="310145">
                <a:tc>
                  <a:txBody>
                    <a:bodyPr/>
                    <a:lstStyle/>
                    <a:p>
                      <a:pPr algn="ctr"/>
                      <a:r>
                        <a:rPr lang="pt-BR" sz="2200" b="1" dirty="0"/>
                        <a:t>W</a:t>
                      </a:r>
                    </a:p>
                  </a:txBody>
                  <a:tcPr/>
                </a:tc>
                <a:tc>
                  <a:txBody>
                    <a:bodyPr/>
                    <a:lstStyle/>
                    <a:p>
                      <a:pPr algn="ctr"/>
                      <a:r>
                        <a:rPr lang="pt-BR" sz="2200" b="1" dirty="0"/>
                        <a:t>A</a:t>
                      </a:r>
                    </a:p>
                  </a:txBody>
                  <a:tcPr/>
                </a:tc>
                <a:tc>
                  <a:txBody>
                    <a:bodyPr/>
                    <a:lstStyle/>
                    <a:p>
                      <a:pPr algn="ctr"/>
                      <a:r>
                        <a:rPr lang="pt-BR" sz="2200" b="1" dirty="0"/>
                        <a:t>B</a:t>
                      </a:r>
                    </a:p>
                  </a:txBody>
                  <a:tcPr/>
                </a:tc>
                <a:extLst>
                  <a:ext uri="{0D108BD9-81ED-4DB2-BD59-A6C34878D82A}">
                    <a16:rowId xmlns:a16="http://schemas.microsoft.com/office/drawing/2014/main" val="2632471059"/>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2502576487"/>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14609956"/>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1362649674"/>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3036572573"/>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2278473068"/>
                  </a:ext>
                </a:extLst>
              </a:tr>
              <a:tr h="310145">
                <a:tc>
                  <a:txBody>
                    <a:bodyPr/>
                    <a:lstStyle/>
                    <a:p>
                      <a:pPr algn="ctr"/>
                      <a:endParaRPr lang="pt-BR" sz="2200" dirty="0"/>
                    </a:p>
                  </a:txBody>
                  <a:tcPr/>
                </a:tc>
                <a:tc>
                  <a:txBody>
                    <a:bodyPr/>
                    <a:lstStyle/>
                    <a:p>
                      <a:pPr algn="ctr"/>
                      <a:endParaRPr lang="pt-BR" sz="2200" dirty="0"/>
                    </a:p>
                  </a:txBody>
                  <a:tcPr/>
                </a:tc>
                <a:tc>
                  <a:txBody>
                    <a:bodyPr/>
                    <a:lstStyle/>
                    <a:p>
                      <a:pPr algn="ctr"/>
                      <a:endParaRPr lang="pt-BR" sz="2200" dirty="0"/>
                    </a:p>
                  </a:txBody>
                  <a:tcPr/>
                </a:tc>
                <a:extLst>
                  <a:ext uri="{0D108BD9-81ED-4DB2-BD59-A6C34878D82A}">
                    <a16:rowId xmlns:a16="http://schemas.microsoft.com/office/drawing/2014/main" val="1898454087"/>
                  </a:ext>
                </a:extLst>
              </a:tr>
            </a:tbl>
          </a:graphicData>
        </a:graphic>
      </p:graphicFrame>
    </p:spTree>
    <p:extLst>
      <p:ext uri="{BB962C8B-B14F-4D97-AF65-F5344CB8AC3E}">
        <p14:creationId xmlns:p14="http://schemas.microsoft.com/office/powerpoint/2010/main" val="40960516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a cada momento de W, A e B?</a:t>
            </a:r>
          </a:p>
          <a:p>
            <a:pPr>
              <a:lnSpc>
                <a:spcPct val="100000"/>
              </a:lnSpc>
            </a:pPr>
            <a:r>
              <a:rPr lang="pt-BR" sz="2000" dirty="0"/>
              <a:t>A		EQU  	H’05’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RLCF	W,W</a:t>
            </a:r>
          </a:p>
          <a:p>
            <a:pPr>
              <a:lnSpc>
                <a:spcPct val="100000"/>
              </a:lnSpc>
            </a:pPr>
            <a:r>
              <a:rPr lang="pt-BR" sz="2000" dirty="0"/>
              <a:t>RLCF	W,W</a:t>
            </a:r>
          </a:p>
          <a:p>
            <a:pPr>
              <a:lnSpc>
                <a:spcPct val="100000"/>
              </a:lnSpc>
            </a:pPr>
            <a:r>
              <a:rPr lang="pt-BR" sz="2000" dirty="0"/>
              <a:t>ANDWF	B,W</a:t>
            </a:r>
          </a:p>
          <a:p>
            <a:pPr>
              <a:lnSpc>
                <a:spcPct val="100000"/>
              </a:lnSpc>
            </a:pPr>
            <a:r>
              <a:rPr lang="pt-BR" sz="2000" dirty="0"/>
              <a:t>ADDWF	A,W</a:t>
            </a:r>
          </a:p>
          <a:p>
            <a:pPr>
              <a:lnSpc>
                <a:spcPct val="100000"/>
              </a:lnSpc>
            </a:pPr>
            <a:r>
              <a:rPr lang="pt-BR" sz="2000" dirty="0"/>
              <a:t>SWAPF	B,B</a:t>
            </a:r>
          </a:p>
          <a:p>
            <a:pPr>
              <a:lnSpc>
                <a:spcPct val="100000"/>
              </a:lnSpc>
            </a:pPr>
            <a:endParaRPr lang="pt-BR" sz="2000" dirty="0"/>
          </a:p>
        </p:txBody>
      </p:sp>
      <p:graphicFrame>
        <p:nvGraphicFramePr>
          <p:cNvPr id="4" name="Tabela 3"/>
          <p:cNvGraphicFramePr>
            <a:graphicFrameLocks noGrp="1"/>
          </p:cNvGraphicFramePr>
          <p:nvPr>
            <p:extLst>
              <p:ext uri="{D42A27DB-BD31-4B8C-83A1-F6EECF244321}">
                <p14:modId xmlns:p14="http://schemas.microsoft.com/office/powerpoint/2010/main" val="2680375554"/>
              </p:ext>
            </p:extLst>
          </p:nvPr>
        </p:nvGraphicFramePr>
        <p:xfrm>
          <a:off x="2736645" y="3206572"/>
          <a:ext cx="6041595" cy="2987040"/>
        </p:xfrm>
        <a:graphic>
          <a:graphicData uri="http://schemas.openxmlformats.org/drawingml/2006/table">
            <a:tbl>
              <a:tblPr firstRow="1" bandRow="1">
                <a:tableStyleId>{5940675A-B579-460E-94D1-54222C63F5DA}</a:tableStyleId>
              </a:tblPr>
              <a:tblGrid>
                <a:gridCol w="2013865">
                  <a:extLst>
                    <a:ext uri="{9D8B030D-6E8A-4147-A177-3AD203B41FA5}">
                      <a16:colId xmlns:a16="http://schemas.microsoft.com/office/drawing/2014/main" val="835557017"/>
                    </a:ext>
                  </a:extLst>
                </a:gridCol>
                <a:gridCol w="2013865">
                  <a:extLst>
                    <a:ext uri="{9D8B030D-6E8A-4147-A177-3AD203B41FA5}">
                      <a16:colId xmlns:a16="http://schemas.microsoft.com/office/drawing/2014/main" val="3313722056"/>
                    </a:ext>
                  </a:extLst>
                </a:gridCol>
                <a:gridCol w="2013865">
                  <a:extLst>
                    <a:ext uri="{9D8B030D-6E8A-4147-A177-3AD203B41FA5}">
                      <a16:colId xmlns:a16="http://schemas.microsoft.com/office/drawing/2014/main" val="2004992488"/>
                    </a:ext>
                  </a:extLst>
                </a:gridCol>
              </a:tblGrid>
              <a:tr h="310145">
                <a:tc>
                  <a:txBody>
                    <a:bodyPr/>
                    <a:lstStyle/>
                    <a:p>
                      <a:pPr algn="ctr"/>
                      <a:r>
                        <a:rPr lang="pt-BR" sz="2200" b="1" dirty="0"/>
                        <a:t>W</a:t>
                      </a:r>
                    </a:p>
                  </a:txBody>
                  <a:tcPr/>
                </a:tc>
                <a:tc>
                  <a:txBody>
                    <a:bodyPr/>
                    <a:lstStyle/>
                    <a:p>
                      <a:pPr algn="ctr"/>
                      <a:r>
                        <a:rPr lang="pt-BR" sz="2200" b="1" dirty="0"/>
                        <a:t>A</a:t>
                      </a:r>
                    </a:p>
                  </a:txBody>
                  <a:tcPr/>
                </a:tc>
                <a:tc>
                  <a:txBody>
                    <a:bodyPr/>
                    <a:lstStyle/>
                    <a:p>
                      <a:pPr algn="ctr"/>
                      <a:r>
                        <a:rPr lang="pt-BR" sz="2200" b="1" dirty="0"/>
                        <a:t>B</a:t>
                      </a:r>
                    </a:p>
                  </a:txBody>
                  <a:tcPr/>
                </a:tc>
                <a:extLst>
                  <a:ext uri="{0D108BD9-81ED-4DB2-BD59-A6C34878D82A}">
                    <a16:rowId xmlns:a16="http://schemas.microsoft.com/office/drawing/2014/main" val="2632471059"/>
                  </a:ext>
                </a:extLst>
              </a:tr>
              <a:tr h="310145">
                <a:tc>
                  <a:txBody>
                    <a:bodyPr/>
                    <a:lstStyle/>
                    <a:p>
                      <a:pPr algn="ctr"/>
                      <a:r>
                        <a:rPr lang="pt-BR" sz="2200" dirty="0"/>
                        <a:t>00000101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00000101</a:t>
                      </a:r>
                    </a:p>
                  </a:txBody>
                  <a:tcPr/>
                </a:tc>
                <a:tc>
                  <a:txBody>
                    <a:bodyPr/>
                    <a:lstStyle/>
                    <a:p>
                      <a:pPr algn="ctr"/>
                      <a:r>
                        <a:rPr lang="pt-BR" sz="2200" dirty="0"/>
                        <a:t>11110001</a:t>
                      </a:r>
                    </a:p>
                  </a:txBody>
                  <a:tcPr/>
                </a:tc>
                <a:extLst>
                  <a:ext uri="{0D108BD9-81ED-4DB2-BD59-A6C34878D82A}">
                    <a16:rowId xmlns:a16="http://schemas.microsoft.com/office/drawing/2014/main" val="2502576487"/>
                  </a:ext>
                </a:extLst>
              </a:tr>
              <a:tr h="310145">
                <a:tc>
                  <a:txBody>
                    <a:bodyPr/>
                    <a:lstStyle/>
                    <a:p>
                      <a:pPr algn="ctr"/>
                      <a:r>
                        <a:rPr lang="pt-BR" sz="2200" dirty="0"/>
                        <a:t>00001010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00000101</a:t>
                      </a:r>
                    </a:p>
                  </a:txBody>
                  <a:tcPr/>
                </a:tc>
                <a:tc>
                  <a:txBody>
                    <a:bodyPr/>
                    <a:lstStyle/>
                    <a:p>
                      <a:pPr algn="ctr"/>
                      <a:r>
                        <a:rPr lang="pt-BR" sz="2200" dirty="0"/>
                        <a:t>11110001</a:t>
                      </a:r>
                    </a:p>
                  </a:txBody>
                  <a:tcPr/>
                </a:tc>
                <a:extLst>
                  <a:ext uri="{0D108BD9-81ED-4DB2-BD59-A6C34878D82A}">
                    <a16:rowId xmlns:a16="http://schemas.microsoft.com/office/drawing/2014/main" val="14609956"/>
                  </a:ext>
                </a:extLst>
              </a:tr>
              <a:tr h="310145">
                <a:tc>
                  <a:txBody>
                    <a:bodyPr/>
                    <a:lstStyle/>
                    <a:p>
                      <a:pPr algn="ctr"/>
                      <a:r>
                        <a:rPr lang="pt-BR" sz="2200" dirty="0"/>
                        <a:t>00010100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00000101</a:t>
                      </a:r>
                    </a:p>
                  </a:txBody>
                  <a:tcPr/>
                </a:tc>
                <a:tc>
                  <a:txBody>
                    <a:bodyPr/>
                    <a:lstStyle/>
                    <a:p>
                      <a:pPr algn="ctr"/>
                      <a:r>
                        <a:rPr lang="pt-BR" sz="2200" dirty="0"/>
                        <a:t>11110001</a:t>
                      </a:r>
                    </a:p>
                  </a:txBody>
                  <a:tcPr/>
                </a:tc>
                <a:extLst>
                  <a:ext uri="{0D108BD9-81ED-4DB2-BD59-A6C34878D82A}">
                    <a16:rowId xmlns:a16="http://schemas.microsoft.com/office/drawing/2014/main" val="1362649674"/>
                  </a:ext>
                </a:extLst>
              </a:tr>
              <a:tr h="310145">
                <a:tc>
                  <a:txBody>
                    <a:bodyPr/>
                    <a:lstStyle/>
                    <a:p>
                      <a:pPr algn="ctr"/>
                      <a:r>
                        <a:rPr lang="pt-BR" sz="2200" dirty="0"/>
                        <a:t>00010000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00000101</a:t>
                      </a:r>
                    </a:p>
                  </a:txBody>
                  <a:tcPr/>
                </a:tc>
                <a:tc>
                  <a:txBody>
                    <a:bodyPr/>
                    <a:lstStyle/>
                    <a:p>
                      <a:pPr algn="ctr"/>
                      <a:r>
                        <a:rPr lang="pt-BR" sz="2200" dirty="0"/>
                        <a:t>11110001</a:t>
                      </a:r>
                    </a:p>
                  </a:txBody>
                  <a:tcPr/>
                </a:tc>
                <a:extLst>
                  <a:ext uri="{0D108BD9-81ED-4DB2-BD59-A6C34878D82A}">
                    <a16:rowId xmlns:a16="http://schemas.microsoft.com/office/drawing/2014/main" val="3036572573"/>
                  </a:ext>
                </a:extLst>
              </a:tr>
              <a:tr h="310145">
                <a:tc>
                  <a:txBody>
                    <a:bodyPr/>
                    <a:lstStyle/>
                    <a:p>
                      <a:pPr algn="ctr"/>
                      <a:r>
                        <a:rPr lang="pt-BR" sz="2200" dirty="0"/>
                        <a:t>00010101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00000101</a:t>
                      </a:r>
                    </a:p>
                  </a:txBody>
                  <a:tcPr/>
                </a:tc>
                <a:tc>
                  <a:txBody>
                    <a:bodyPr/>
                    <a:lstStyle/>
                    <a:p>
                      <a:pPr algn="ctr"/>
                      <a:r>
                        <a:rPr lang="pt-BR" sz="2200" dirty="0"/>
                        <a:t>11110001</a:t>
                      </a:r>
                    </a:p>
                  </a:txBody>
                  <a:tcPr/>
                </a:tc>
                <a:extLst>
                  <a:ext uri="{0D108BD9-81ED-4DB2-BD59-A6C34878D82A}">
                    <a16:rowId xmlns:a16="http://schemas.microsoft.com/office/drawing/2014/main" val="2278473068"/>
                  </a:ext>
                </a:extLst>
              </a:tr>
              <a:tr h="310145">
                <a:tc>
                  <a:txBody>
                    <a:bodyPr/>
                    <a:lstStyle/>
                    <a:p>
                      <a:pPr algn="ctr"/>
                      <a:r>
                        <a:rPr lang="pt-BR" sz="2200" dirty="0"/>
                        <a:t>00010101</a:t>
                      </a:r>
                    </a:p>
                  </a:txBody>
                  <a:tcPr/>
                </a:tc>
                <a:tc>
                  <a:txBody>
                    <a:bodyPr/>
                    <a:lstStyle/>
                    <a:p>
                      <a:pPr algn="ctr"/>
                      <a:r>
                        <a:rPr lang="pt-BR" sz="2200" dirty="0"/>
                        <a:t>00000101</a:t>
                      </a:r>
                    </a:p>
                  </a:txBody>
                  <a:tcPr/>
                </a:tc>
                <a:tc>
                  <a:txBody>
                    <a:bodyPr/>
                    <a:lstStyle/>
                    <a:p>
                      <a:pPr algn="ctr"/>
                      <a:r>
                        <a:rPr lang="pt-BR" sz="2200" dirty="0"/>
                        <a:t>00011111</a:t>
                      </a:r>
                    </a:p>
                  </a:txBody>
                  <a:tcPr/>
                </a:tc>
                <a:extLst>
                  <a:ext uri="{0D108BD9-81ED-4DB2-BD59-A6C34878D82A}">
                    <a16:rowId xmlns:a16="http://schemas.microsoft.com/office/drawing/2014/main" val="1898454087"/>
                  </a:ext>
                </a:extLst>
              </a:tr>
            </a:tbl>
          </a:graphicData>
        </a:graphic>
      </p:graphicFrame>
    </p:spTree>
    <p:extLst>
      <p:ext uri="{BB962C8B-B14F-4D97-AF65-F5344CB8AC3E}">
        <p14:creationId xmlns:p14="http://schemas.microsoft.com/office/powerpoint/2010/main" val="42557211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a cada momento de W, A e B?</a:t>
            </a:r>
          </a:p>
          <a:p>
            <a:pPr>
              <a:lnSpc>
                <a:spcPct val="100000"/>
              </a:lnSpc>
            </a:pPr>
            <a:r>
              <a:rPr lang="pt-BR" sz="2000" dirty="0"/>
              <a:t>A		EQU  	H’06’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RLCL	W,W</a:t>
            </a:r>
          </a:p>
          <a:p>
            <a:pPr>
              <a:lnSpc>
                <a:spcPct val="100000"/>
              </a:lnSpc>
            </a:pPr>
            <a:r>
              <a:rPr lang="pt-BR" sz="2000" dirty="0"/>
              <a:t>NOP</a:t>
            </a:r>
          </a:p>
          <a:p>
            <a:pPr>
              <a:lnSpc>
                <a:spcPct val="100000"/>
              </a:lnSpc>
            </a:pPr>
            <a:r>
              <a:rPr lang="pt-BR" sz="2000" dirty="0"/>
              <a:t>INCF	B,W</a:t>
            </a:r>
          </a:p>
          <a:p>
            <a:pPr>
              <a:lnSpc>
                <a:spcPct val="100000"/>
              </a:lnSpc>
            </a:pPr>
            <a:r>
              <a:rPr lang="pt-BR" sz="2000" dirty="0"/>
              <a:t>CLRF	B</a:t>
            </a:r>
          </a:p>
          <a:p>
            <a:pPr>
              <a:lnSpc>
                <a:spcPct val="100000"/>
              </a:lnSpc>
            </a:pPr>
            <a:r>
              <a:rPr lang="pt-BR" sz="2000" dirty="0"/>
              <a:t>IORWF	B,B</a:t>
            </a:r>
          </a:p>
          <a:p>
            <a:pPr>
              <a:lnSpc>
                <a:spcPct val="100000"/>
              </a:lnSpc>
            </a:pPr>
            <a:r>
              <a:rPr lang="pt-BR" sz="2000" dirty="0"/>
              <a:t>MOVLW	H’04’</a:t>
            </a:r>
          </a:p>
          <a:p>
            <a:pPr>
              <a:lnSpc>
                <a:spcPct val="100000"/>
              </a:lnSpc>
            </a:pPr>
            <a:endParaRPr lang="pt-BR" sz="2000" dirty="0"/>
          </a:p>
        </p:txBody>
      </p:sp>
      <p:graphicFrame>
        <p:nvGraphicFramePr>
          <p:cNvPr id="4" name="Tabela 3"/>
          <p:cNvGraphicFramePr>
            <a:graphicFrameLocks noGrp="1"/>
          </p:cNvGraphicFramePr>
          <p:nvPr>
            <p:extLst>
              <p:ext uri="{D42A27DB-BD31-4B8C-83A1-F6EECF244321}">
                <p14:modId xmlns:p14="http://schemas.microsoft.com/office/powerpoint/2010/main" val="1487170341"/>
              </p:ext>
            </p:extLst>
          </p:nvPr>
        </p:nvGraphicFramePr>
        <p:xfrm>
          <a:off x="2736645" y="3206572"/>
          <a:ext cx="6041595" cy="3413760"/>
        </p:xfrm>
        <a:graphic>
          <a:graphicData uri="http://schemas.openxmlformats.org/drawingml/2006/table">
            <a:tbl>
              <a:tblPr firstRow="1" bandRow="1">
                <a:tableStyleId>{5940675A-B579-460E-94D1-54222C63F5DA}</a:tableStyleId>
              </a:tblPr>
              <a:tblGrid>
                <a:gridCol w="2013865">
                  <a:extLst>
                    <a:ext uri="{9D8B030D-6E8A-4147-A177-3AD203B41FA5}">
                      <a16:colId xmlns:a16="http://schemas.microsoft.com/office/drawing/2014/main" val="835557017"/>
                    </a:ext>
                  </a:extLst>
                </a:gridCol>
                <a:gridCol w="2013865">
                  <a:extLst>
                    <a:ext uri="{9D8B030D-6E8A-4147-A177-3AD203B41FA5}">
                      <a16:colId xmlns:a16="http://schemas.microsoft.com/office/drawing/2014/main" val="3313722056"/>
                    </a:ext>
                  </a:extLst>
                </a:gridCol>
                <a:gridCol w="2013865">
                  <a:extLst>
                    <a:ext uri="{9D8B030D-6E8A-4147-A177-3AD203B41FA5}">
                      <a16:colId xmlns:a16="http://schemas.microsoft.com/office/drawing/2014/main" val="2004992488"/>
                    </a:ext>
                  </a:extLst>
                </a:gridCol>
              </a:tblGrid>
              <a:tr h="310145">
                <a:tc>
                  <a:txBody>
                    <a:bodyPr/>
                    <a:lstStyle/>
                    <a:p>
                      <a:pPr algn="ctr"/>
                      <a:r>
                        <a:rPr lang="pt-BR" sz="2200" b="1" dirty="0"/>
                        <a:t>W</a:t>
                      </a:r>
                    </a:p>
                  </a:txBody>
                  <a:tcPr/>
                </a:tc>
                <a:tc>
                  <a:txBody>
                    <a:bodyPr/>
                    <a:lstStyle/>
                    <a:p>
                      <a:pPr algn="ctr"/>
                      <a:r>
                        <a:rPr lang="pt-BR" sz="2200" b="1" dirty="0"/>
                        <a:t>A</a:t>
                      </a:r>
                    </a:p>
                  </a:txBody>
                  <a:tcPr/>
                </a:tc>
                <a:tc>
                  <a:txBody>
                    <a:bodyPr/>
                    <a:lstStyle/>
                    <a:p>
                      <a:pPr algn="ctr"/>
                      <a:r>
                        <a:rPr lang="pt-BR" sz="2200" b="1" dirty="0"/>
                        <a:t>B</a:t>
                      </a:r>
                    </a:p>
                  </a:txBody>
                  <a:tcPr/>
                </a:tc>
                <a:extLst>
                  <a:ext uri="{0D108BD9-81ED-4DB2-BD59-A6C34878D82A}">
                    <a16:rowId xmlns:a16="http://schemas.microsoft.com/office/drawing/2014/main" val="2632471059"/>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2502576487"/>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14609956"/>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1362649674"/>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3036572573"/>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2278473068"/>
                  </a:ext>
                </a:extLst>
              </a:tr>
              <a:tr h="310145">
                <a:tc>
                  <a:txBody>
                    <a:bodyPr/>
                    <a:lstStyle/>
                    <a:p>
                      <a:pPr algn="ctr"/>
                      <a:endParaRPr lang="pt-BR" sz="2200" dirty="0"/>
                    </a:p>
                  </a:txBody>
                  <a:tcPr/>
                </a:tc>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extLst>
                  <a:ext uri="{0D108BD9-81ED-4DB2-BD59-A6C34878D82A}">
                    <a16:rowId xmlns:a16="http://schemas.microsoft.com/office/drawing/2014/main" val="1898454087"/>
                  </a:ext>
                </a:extLst>
              </a:tr>
              <a:tr h="310145">
                <a:tc>
                  <a:txBody>
                    <a:bodyPr/>
                    <a:lstStyle/>
                    <a:p>
                      <a:pPr algn="ctr"/>
                      <a:endParaRPr lang="pt-BR" sz="2200" dirty="0"/>
                    </a:p>
                  </a:txBody>
                  <a:tcPr/>
                </a:tc>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extLst>
                  <a:ext uri="{0D108BD9-81ED-4DB2-BD59-A6C34878D82A}">
                    <a16:rowId xmlns:a16="http://schemas.microsoft.com/office/drawing/2014/main" val="4248416379"/>
                  </a:ext>
                </a:extLst>
              </a:tr>
            </a:tbl>
          </a:graphicData>
        </a:graphic>
      </p:graphicFrame>
    </p:spTree>
    <p:extLst>
      <p:ext uri="{BB962C8B-B14F-4D97-AF65-F5344CB8AC3E}">
        <p14:creationId xmlns:p14="http://schemas.microsoft.com/office/powerpoint/2010/main" val="2516494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t>Software para circuitos eletrônicos </a:t>
            </a:r>
            <a:r>
              <a:rPr lang="pt-BR" sz="3600" dirty="0" err="1"/>
              <a:t>circuit</a:t>
            </a:r>
            <a:r>
              <a:rPr lang="pt-BR" sz="3600" dirty="0"/>
              <a:t> </a:t>
            </a:r>
            <a:r>
              <a:rPr lang="pt-BR" sz="3600" dirty="0" err="1"/>
              <a:t>maker</a:t>
            </a:r>
            <a:endParaRPr lang="pt-BR" sz="3600" dirty="0"/>
          </a:p>
        </p:txBody>
      </p:sp>
      <p:pic>
        <p:nvPicPr>
          <p:cNvPr id="17410" name="Picture 2" descr="Resultado de imagem para circuit maker">
            <a:extLst>
              <a:ext uri="{FF2B5EF4-FFF2-40B4-BE49-F238E27FC236}">
                <a16:creationId xmlns:a16="http://schemas.microsoft.com/office/drawing/2014/main" id="{C24066FD-1E18-4246-A7EF-02D17CE4E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5" y="1568718"/>
            <a:ext cx="9388475" cy="5289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9840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a cada momento de W, A e B?</a:t>
            </a:r>
          </a:p>
          <a:p>
            <a:pPr>
              <a:lnSpc>
                <a:spcPct val="100000"/>
              </a:lnSpc>
            </a:pPr>
            <a:r>
              <a:rPr lang="pt-BR" sz="2000" dirty="0"/>
              <a:t>A		EQU  	H’06’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RLCL	W,W</a:t>
            </a:r>
          </a:p>
          <a:p>
            <a:pPr>
              <a:lnSpc>
                <a:spcPct val="100000"/>
              </a:lnSpc>
            </a:pPr>
            <a:r>
              <a:rPr lang="pt-BR" sz="2000" dirty="0"/>
              <a:t>NOP</a:t>
            </a:r>
          </a:p>
          <a:p>
            <a:pPr>
              <a:lnSpc>
                <a:spcPct val="100000"/>
              </a:lnSpc>
            </a:pPr>
            <a:r>
              <a:rPr lang="pt-BR" sz="2000" dirty="0"/>
              <a:t>INCF	B,W</a:t>
            </a:r>
          </a:p>
          <a:p>
            <a:pPr>
              <a:lnSpc>
                <a:spcPct val="100000"/>
              </a:lnSpc>
            </a:pPr>
            <a:r>
              <a:rPr lang="pt-BR" sz="2000" dirty="0"/>
              <a:t>CLRF	B</a:t>
            </a:r>
          </a:p>
          <a:p>
            <a:pPr>
              <a:lnSpc>
                <a:spcPct val="100000"/>
              </a:lnSpc>
            </a:pPr>
            <a:r>
              <a:rPr lang="pt-BR" sz="2000" dirty="0"/>
              <a:t>IORWF	B,B</a:t>
            </a:r>
          </a:p>
          <a:p>
            <a:pPr>
              <a:lnSpc>
                <a:spcPct val="100000"/>
              </a:lnSpc>
            </a:pPr>
            <a:r>
              <a:rPr lang="pt-BR" sz="2000" dirty="0"/>
              <a:t>MOVLW	H’04’</a:t>
            </a:r>
          </a:p>
          <a:p>
            <a:pPr>
              <a:lnSpc>
                <a:spcPct val="100000"/>
              </a:lnSpc>
            </a:pPr>
            <a:endParaRPr lang="pt-BR" sz="2000" dirty="0"/>
          </a:p>
        </p:txBody>
      </p:sp>
      <p:graphicFrame>
        <p:nvGraphicFramePr>
          <p:cNvPr id="4" name="Tabela 3"/>
          <p:cNvGraphicFramePr>
            <a:graphicFrameLocks noGrp="1"/>
          </p:cNvGraphicFramePr>
          <p:nvPr>
            <p:extLst>
              <p:ext uri="{D42A27DB-BD31-4B8C-83A1-F6EECF244321}">
                <p14:modId xmlns:p14="http://schemas.microsoft.com/office/powerpoint/2010/main" val="1202678732"/>
              </p:ext>
            </p:extLst>
          </p:nvPr>
        </p:nvGraphicFramePr>
        <p:xfrm>
          <a:off x="2736645" y="3206572"/>
          <a:ext cx="6041595" cy="3413760"/>
        </p:xfrm>
        <a:graphic>
          <a:graphicData uri="http://schemas.openxmlformats.org/drawingml/2006/table">
            <a:tbl>
              <a:tblPr firstRow="1" bandRow="1">
                <a:tableStyleId>{5940675A-B579-460E-94D1-54222C63F5DA}</a:tableStyleId>
              </a:tblPr>
              <a:tblGrid>
                <a:gridCol w="2013865">
                  <a:extLst>
                    <a:ext uri="{9D8B030D-6E8A-4147-A177-3AD203B41FA5}">
                      <a16:colId xmlns:a16="http://schemas.microsoft.com/office/drawing/2014/main" val="835557017"/>
                    </a:ext>
                  </a:extLst>
                </a:gridCol>
                <a:gridCol w="2013865">
                  <a:extLst>
                    <a:ext uri="{9D8B030D-6E8A-4147-A177-3AD203B41FA5}">
                      <a16:colId xmlns:a16="http://schemas.microsoft.com/office/drawing/2014/main" val="3313722056"/>
                    </a:ext>
                  </a:extLst>
                </a:gridCol>
                <a:gridCol w="2013865">
                  <a:extLst>
                    <a:ext uri="{9D8B030D-6E8A-4147-A177-3AD203B41FA5}">
                      <a16:colId xmlns:a16="http://schemas.microsoft.com/office/drawing/2014/main" val="2004992488"/>
                    </a:ext>
                  </a:extLst>
                </a:gridCol>
              </a:tblGrid>
              <a:tr h="310145">
                <a:tc>
                  <a:txBody>
                    <a:bodyPr/>
                    <a:lstStyle/>
                    <a:p>
                      <a:pPr algn="ctr"/>
                      <a:r>
                        <a:rPr lang="pt-BR" sz="2200" b="1" dirty="0"/>
                        <a:t>W</a:t>
                      </a:r>
                    </a:p>
                  </a:txBody>
                  <a:tcPr/>
                </a:tc>
                <a:tc>
                  <a:txBody>
                    <a:bodyPr/>
                    <a:lstStyle/>
                    <a:p>
                      <a:pPr algn="ctr"/>
                      <a:r>
                        <a:rPr lang="pt-BR" sz="2200" b="1" dirty="0"/>
                        <a:t>A</a:t>
                      </a:r>
                    </a:p>
                  </a:txBody>
                  <a:tcPr/>
                </a:tc>
                <a:tc>
                  <a:txBody>
                    <a:bodyPr/>
                    <a:lstStyle/>
                    <a:p>
                      <a:pPr algn="ctr"/>
                      <a:r>
                        <a:rPr lang="pt-BR" sz="2200" b="1" dirty="0"/>
                        <a:t>B</a:t>
                      </a:r>
                    </a:p>
                  </a:txBody>
                  <a:tcPr/>
                </a:tc>
                <a:extLst>
                  <a:ext uri="{0D108BD9-81ED-4DB2-BD59-A6C34878D82A}">
                    <a16:rowId xmlns:a16="http://schemas.microsoft.com/office/drawing/2014/main" val="2632471059"/>
                  </a:ext>
                </a:extLst>
              </a:tr>
              <a:tr h="310145">
                <a:tc>
                  <a:txBody>
                    <a:bodyPr/>
                    <a:lstStyle/>
                    <a:p>
                      <a:pPr algn="ctr"/>
                      <a:r>
                        <a:rPr lang="pt-BR" sz="2200" dirty="0"/>
                        <a:t>00000110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00000110</a:t>
                      </a:r>
                    </a:p>
                  </a:txBody>
                  <a:tcPr/>
                </a:tc>
                <a:tc>
                  <a:txBody>
                    <a:bodyPr/>
                    <a:lstStyle/>
                    <a:p>
                      <a:pPr algn="ctr"/>
                      <a:r>
                        <a:rPr lang="pt-BR" sz="2200" dirty="0"/>
                        <a:t>11110001</a:t>
                      </a:r>
                    </a:p>
                  </a:txBody>
                  <a:tcPr/>
                </a:tc>
                <a:extLst>
                  <a:ext uri="{0D108BD9-81ED-4DB2-BD59-A6C34878D82A}">
                    <a16:rowId xmlns:a16="http://schemas.microsoft.com/office/drawing/2014/main" val="2502576487"/>
                  </a:ext>
                </a:extLst>
              </a:tr>
              <a:tr h="310145">
                <a:tc>
                  <a:txBody>
                    <a:bodyPr/>
                    <a:lstStyle/>
                    <a:p>
                      <a:pPr algn="ctr"/>
                      <a:r>
                        <a:rPr lang="pt-BR" sz="2200" dirty="0"/>
                        <a:t>00000011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00000110</a:t>
                      </a:r>
                    </a:p>
                  </a:txBody>
                  <a:tcPr/>
                </a:tc>
                <a:tc>
                  <a:txBody>
                    <a:bodyPr/>
                    <a:lstStyle/>
                    <a:p>
                      <a:pPr algn="ctr"/>
                      <a:r>
                        <a:rPr lang="pt-BR" sz="2200" dirty="0"/>
                        <a:t>11110001</a:t>
                      </a:r>
                    </a:p>
                  </a:txBody>
                  <a:tcPr/>
                </a:tc>
                <a:extLst>
                  <a:ext uri="{0D108BD9-81ED-4DB2-BD59-A6C34878D82A}">
                    <a16:rowId xmlns:a16="http://schemas.microsoft.com/office/drawing/2014/main" val="14609956"/>
                  </a:ext>
                </a:extLst>
              </a:tr>
              <a:tr h="310145">
                <a:tc>
                  <a:txBody>
                    <a:bodyPr/>
                    <a:lstStyle/>
                    <a:p>
                      <a:pPr algn="ctr"/>
                      <a:r>
                        <a:rPr lang="pt-BR" sz="2200" dirty="0"/>
                        <a:t>00000011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00000110</a:t>
                      </a:r>
                    </a:p>
                  </a:txBody>
                  <a:tcPr/>
                </a:tc>
                <a:tc>
                  <a:txBody>
                    <a:bodyPr/>
                    <a:lstStyle/>
                    <a:p>
                      <a:pPr algn="ctr"/>
                      <a:r>
                        <a:rPr lang="pt-BR" sz="2200" dirty="0"/>
                        <a:t>11110001</a:t>
                      </a:r>
                    </a:p>
                  </a:txBody>
                  <a:tcPr/>
                </a:tc>
                <a:extLst>
                  <a:ext uri="{0D108BD9-81ED-4DB2-BD59-A6C34878D82A}">
                    <a16:rowId xmlns:a16="http://schemas.microsoft.com/office/drawing/2014/main" val="1362649674"/>
                  </a:ext>
                </a:extLst>
              </a:tr>
              <a:tr h="310145">
                <a:tc>
                  <a:txBody>
                    <a:bodyPr/>
                    <a:lstStyle/>
                    <a:p>
                      <a:pPr algn="ctr"/>
                      <a:r>
                        <a:rPr lang="pt-BR" sz="2200" dirty="0"/>
                        <a:t>11110010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00000110</a:t>
                      </a:r>
                    </a:p>
                  </a:txBody>
                  <a:tcPr/>
                </a:tc>
                <a:tc>
                  <a:txBody>
                    <a:bodyPr/>
                    <a:lstStyle/>
                    <a:p>
                      <a:pPr algn="ctr"/>
                      <a:r>
                        <a:rPr lang="pt-BR" sz="2200" dirty="0"/>
                        <a:t>11110001</a:t>
                      </a:r>
                    </a:p>
                  </a:txBody>
                  <a:tcPr/>
                </a:tc>
                <a:extLst>
                  <a:ext uri="{0D108BD9-81ED-4DB2-BD59-A6C34878D82A}">
                    <a16:rowId xmlns:a16="http://schemas.microsoft.com/office/drawing/2014/main" val="3036572573"/>
                  </a:ext>
                </a:extLst>
              </a:tr>
              <a:tr h="310145">
                <a:tc>
                  <a:txBody>
                    <a:bodyPr/>
                    <a:lstStyle/>
                    <a:p>
                      <a:pPr algn="ctr"/>
                      <a:r>
                        <a:rPr lang="pt-BR" sz="2200" dirty="0"/>
                        <a:t>11110010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00000110</a:t>
                      </a:r>
                    </a:p>
                  </a:txBody>
                  <a:tcPr/>
                </a:tc>
                <a:tc>
                  <a:txBody>
                    <a:bodyPr/>
                    <a:lstStyle/>
                    <a:p>
                      <a:pPr algn="ctr"/>
                      <a:r>
                        <a:rPr lang="pt-BR" sz="2200" dirty="0"/>
                        <a:t>00000000</a:t>
                      </a:r>
                    </a:p>
                  </a:txBody>
                  <a:tcPr/>
                </a:tc>
                <a:extLst>
                  <a:ext uri="{0D108BD9-81ED-4DB2-BD59-A6C34878D82A}">
                    <a16:rowId xmlns:a16="http://schemas.microsoft.com/office/drawing/2014/main" val="2278473068"/>
                  </a:ext>
                </a:extLst>
              </a:tr>
              <a:tr h="310145">
                <a:tc>
                  <a:txBody>
                    <a:bodyPr/>
                    <a:lstStyle/>
                    <a:p>
                      <a:pPr algn="ctr"/>
                      <a:r>
                        <a:rPr lang="pt-BR" sz="2200" dirty="0"/>
                        <a:t>11110010</a:t>
                      </a:r>
                    </a:p>
                  </a:txBody>
                  <a:tcPr/>
                </a:tc>
                <a:tc>
                  <a:txBody>
                    <a:bodyPr/>
                    <a:lstStyle/>
                    <a:p>
                      <a:pPr algn="ctr"/>
                      <a:r>
                        <a:rPr lang="pt-BR" sz="2200" dirty="0"/>
                        <a:t>00000110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11110010</a:t>
                      </a:r>
                    </a:p>
                  </a:txBody>
                  <a:tcPr/>
                </a:tc>
                <a:extLst>
                  <a:ext uri="{0D108BD9-81ED-4DB2-BD59-A6C34878D82A}">
                    <a16:rowId xmlns:a16="http://schemas.microsoft.com/office/drawing/2014/main" val="1898454087"/>
                  </a:ext>
                </a:extLst>
              </a:tr>
              <a:tr h="310145">
                <a:tc>
                  <a:txBody>
                    <a:bodyPr/>
                    <a:lstStyle/>
                    <a:p>
                      <a:pPr algn="ctr"/>
                      <a:r>
                        <a:rPr lang="pt-BR" sz="2200" dirty="0"/>
                        <a:t>00000100</a:t>
                      </a:r>
                    </a:p>
                  </a:txBody>
                  <a:tcPr/>
                </a:tc>
                <a:tc>
                  <a:txBody>
                    <a:bodyPr/>
                    <a:lstStyle/>
                    <a:p>
                      <a:pPr algn="ctr"/>
                      <a:r>
                        <a:rPr lang="pt-BR" sz="2200" dirty="0"/>
                        <a:t>00000110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11110010</a:t>
                      </a:r>
                    </a:p>
                  </a:txBody>
                  <a:tcPr/>
                </a:tc>
                <a:extLst>
                  <a:ext uri="{0D108BD9-81ED-4DB2-BD59-A6C34878D82A}">
                    <a16:rowId xmlns:a16="http://schemas.microsoft.com/office/drawing/2014/main" val="4248416379"/>
                  </a:ext>
                </a:extLst>
              </a:tr>
            </a:tbl>
          </a:graphicData>
        </a:graphic>
      </p:graphicFrame>
    </p:spTree>
    <p:extLst>
      <p:ext uri="{BB962C8B-B14F-4D97-AF65-F5344CB8AC3E}">
        <p14:creationId xmlns:p14="http://schemas.microsoft.com/office/powerpoint/2010/main" val="16381372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Osciladores</a:t>
            </a:r>
          </a:p>
        </p:txBody>
      </p:sp>
      <p:sp>
        <p:nvSpPr>
          <p:cNvPr id="3" name="Espaço Reservado para Conteúdo 2"/>
          <p:cNvSpPr>
            <a:spLocks noGrp="1"/>
          </p:cNvSpPr>
          <p:nvPr>
            <p:ph idx="1"/>
          </p:nvPr>
        </p:nvSpPr>
        <p:spPr>
          <a:xfrm>
            <a:off x="838199" y="1355892"/>
            <a:ext cx="10872831" cy="4821070"/>
          </a:xfrm>
        </p:spPr>
        <p:txBody>
          <a:bodyPr/>
          <a:lstStyle/>
          <a:p>
            <a:r>
              <a:rPr lang="pt-BR" dirty="0"/>
              <a:t>O PIC18F1220 possui 2 osciladores internos. </a:t>
            </a:r>
          </a:p>
          <a:p>
            <a:r>
              <a:rPr lang="pt-BR" dirty="0"/>
              <a:t>	8MHz do tipo RC. Precisão de ±1% a ±5%.</a:t>
            </a:r>
          </a:p>
          <a:p>
            <a:r>
              <a:rPr lang="pt-BR" dirty="0"/>
              <a:t>A utilização de osciladores externos pode comprometer de 1 a 2 I/Os. Basicamente há 4 montagens com osciladores externos. </a:t>
            </a:r>
            <a:r>
              <a:rPr lang="pt-BR" dirty="0">
                <a:solidFill>
                  <a:srgbClr val="FF0000"/>
                </a:solidFill>
              </a:rPr>
              <a:t>Precisão</a:t>
            </a:r>
            <a:r>
              <a:rPr lang="pt-BR" dirty="0"/>
              <a:t> e </a:t>
            </a:r>
            <a:r>
              <a:rPr lang="pt-BR" dirty="0">
                <a:solidFill>
                  <a:srgbClr val="FF0000"/>
                </a:solidFill>
              </a:rPr>
              <a:t>Custo</a:t>
            </a:r>
            <a:r>
              <a:rPr lang="pt-BR" dirty="0"/>
              <a:t>.</a:t>
            </a:r>
          </a:p>
          <a:p>
            <a:r>
              <a:rPr lang="pt-BR" dirty="0"/>
              <a:t> </a:t>
            </a:r>
          </a:p>
        </p:txBody>
      </p:sp>
    </p:spTree>
    <p:extLst>
      <p:ext uri="{BB962C8B-B14F-4D97-AF65-F5344CB8AC3E}">
        <p14:creationId xmlns:p14="http://schemas.microsoft.com/office/powerpoint/2010/main" val="33081570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1) Oscilador – tipo </a:t>
            </a:r>
            <a:r>
              <a:rPr lang="pt-BR" dirty="0" err="1"/>
              <a:t>rc</a:t>
            </a:r>
            <a:endParaRPr lang="pt-BR" dirty="0"/>
          </a:p>
        </p:txBody>
      </p:sp>
      <p:sp>
        <p:nvSpPr>
          <p:cNvPr id="3" name="Espaço Reservado para Conteúdo 2"/>
          <p:cNvSpPr>
            <a:spLocks noGrp="1"/>
          </p:cNvSpPr>
          <p:nvPr>
            <p:ph idx="1"/>
          </p:nvPr>
        </p:nvSpPr>
        <p:spPr/>
        <p:txBody>
          <a:bodyPr/>
          <a:lstStyle/>
          <a:p>
            <a:r>
              <a:rPr lang="pt-BR" dirty="0"/>
              <a:t>Mais simples. Mais barato. Menos preciso. Varia com a tolerância dos componentes, tensão e temperatura.</a:t>
            </a:r>
          </a:p>
          <a:p>
            <a:endParaRPr lang="pt-BR" dirty="0"/>
          </a:p>
        </p:txBody>
      </p:sp>
      <p:pic>
        <p:nvPicPr>
          <p:cNvPr id="4" name="Imagem 3"/>
          <p:cNvPicPr>
            <a:picLocks noChangeAspect="1"/>
          </p:cNvPicPr>
          <p:nvPr/>
        </p:nvPicPr>
        <p:blipFill>
          <a:blip r:embed="rId2"/>
          <a:stretch>
            <a:fillRect/>
          </a:stretch>
        </p:blipFill>
        <p:spPr>
          <a:xfrm>
            <a:off x="2713969" y="2738656"/>
            <a:ext cx="6562725" cy="3276600"/>
          </a:xfrm>
          <a:prstGeom prst="rect">
            <a:avLst/>
          </a:prstGeom>
        </p:spPr>
      </p:pic>
    </p:spTree>
    <p:extLst>
      <p:ext uri="{BB962C8B-B14F-4D97-AF65-F5344CB8AC3E}">
        <p14:creationId xmlns:p14="http://schemas.microsoft.com/office/powerpoint/2010/main" val="36112441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2) Oscilador – tipo ressonador/ressoador</a:t>
            </a:r>
          </a:p>
        </p:txBody>
      </p:sp>
      <p:sp>
        <p:nvSpPr>
          <p:cNvPr id="3" name="Espaço Reservado para Conteúdo 2"/>
          <p:cNvSpPr>
            <a:spLocks noGrp="1"/>
          </p:cNvSpPr>
          <p:nvPr>
            <p:ph idx="1"/>
          </p:nvPr>
        </p:nvSpPr>
        <p:spPr/>
        <p:txBody>
          <a:bodyPr/>
          <a:lstStyle/>
          <a:p>
            <a:r>
              <a:rPr lang="pt-BR" dirty="0"/>
              <a:t>Não é tão barato quanto um RC, mas é mais preciso e estável. Perde 2 I/Os</a:t>
            </a:r>
          </a:p>
        </p:txBody>
      </p:sp>
      <p:pic>
        <p:nvPicPr>
          <p:cNvPr id="4" name="Imagem 3"/>
          <p:cNvPicPr>
            <a:picLocks noChangeAspect="1"/>
          </p:cNvPicPr>
          <p:nvPr/>
        </p:nvPicPr>
        <p:blipFill>
          <a:blip r:embed="rId2"/>
          <a:stretch>
            <a:fillRect/>
          </a:stretch>
        </p:blipFill>
        <p:spPr>
          <a:xfrm>
            <a:off x="356139" y="2776756"/>
            <a:ext cx="5999748" cy="3678910"/>
          </a:xfrm>
          <a:prstGeom prst="rect">
            <a:avLst/>
          </a:prstGeom>
        </p:spPr>
      </p:pic>
      <p:pic>
        <p:nvPicPr>
          <p:cNvPr id="5" name="Imagem 4"/>
          <p:cNvPicPr>
            <a:picLocks noChangeAspect="1"/>
          </p:cNvPicPr>
          <p:nvPr/>
        </p:nvPicPr>
        <p:blipFill>
          <a:blip r:embed="rId3"/>
          <a:stretch>
            <a:fillRect/>
          </a:stretch>
        </p:blipFill>
        <p:spPr>
          <a:xfrm>
            <a:off x="6837948" y="2978092"/>
            <a:ext cx="5129520" cy="3539558"/>
          </a:xfrm>
          <a:prstGeom prst="rect">
            <a:avLst/>
          </a:prstGeom>
        </p:spPr>
      </p:pic>
    </p:spTree>
    <p:extLst>
      <p:ext uri="{BB962C8B-B14F-4D97-AF65-F5344CB8AC3E}">
        <p14:creationId xmlns:p14="http://schemas.microsoft.com/office/powerpoint/2010/main" val="29144149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3) Oscilador – tipo cristal</a:t>
            </a:r>
          </a:p>
        </p:txBody>
      </p:sp>
      <p:sp>
        <p:nvSpPr>
          <p:cNvPr id="3" name="Espaço Reservado para Conteúdo 2"/>
          <p:cNvSpPr>
            <a:spLocks noGrp="1"/>
          </p:cNvSpPr>
          <p:nvPr>
            <p:ph idx="1"/>
          </p:nvPr>
        </p:nvSpPr>
        <p:spPr/>
        <p:txBody>
          <a:bodyPr/>
          <a:lstStyle/>
          <a:p>
            <a:r>
              <a:rPr lang="pt-BR" dirty="0"/>
              <a:t>Os mais precisos. Mais caro. Necessário quando se exigem maior qualidade de tempo, precisão.</a:t>
            </a:r>
          </a:p>
        </p:txBody>
      </p:sp>
      <p:pic>
        <p:nvPicPr>
          <p:cNvPr id="4" name="Imagem 3"/>
          <p:cNvPicPr>
            <a:picLocks noChangeAspect="1"/>
          </p:cNvPicPr>
          <p:nvPr/>
        </p:nvPicPr>
        <p:blipFill>
          <a:blip r:embed="rId2"/>
          <a:stretch>
            <a:fillRect/>
          </a:stretch>
        </p:blipFill>
        <p:spPr>
          <a:xfrm>
            <a:off x="3108820" y="2581024"/>
            <a:ext cx="6310123" cy="3900607"/>
          </a:xfrm>
          <a:prstGeom prst="rect">
            <a:avLst/>
          </a:prstGeom>
        </p:spPr>
      </p:pic>
    </p:spTree>
    <p:extLst>
      <p:ext uri="{BB962C8B-B14F-4D97-AF65-F5344CB8AC3E}">
        <p14:creationId xmlns:p14="http://schemas.microsoft.com/office/powerpoint/2010/main" val="10851375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a:t>
            </a:r>
          </a:p>
        </p:txBody>
      </p:sp>
      <p:sp>
        <p:nvSpPr>
          <p:cNvPr id="3" name="Espaço Reservado para Conteúdo 2"/>
          <p:cNvSpPr>
            <a:spLocks noGrp="1"/>
          </p:cNvSpPr>
          <p:nvPr>
            <p:ph idx="1"/>
          </p:nvPr>
        </p:nvSpPr>
        <p:spPr/>
        <p:txBody>
          <a:bodyPr/>
          <a:lstStyle/>
          <a:p>
            <a:r>
              <a:rPr lang="pt-BR" dirty="0"/>
              <a:t>Timer 1 (16 bits)</a:t>
            </a:r>
          </a:p>
          <a:p>
            <a:r>
              <a:rPr lang="pt-BR" dirty="0"/>
              <a:t>Timer 2 (8 bits)</a:t>
            </a:r>
          </a:p>
          <a:p>
            <a:r>
              <a:rPr lang="pt-BR" dirty="0"/>
              <a:t>Timer 3 (16 bits)</a:t>
            </a:r>
          </a:p>
          <a:p>
            <a:r>
              <a:rPr lang="pt-BR" dirty="0"/>
              <a:t>CCP – </a:t>
            </a:r>
            <a:r>
              <a:rPr lang="pt-BR" i="1" dirty="0"/>
              <a:t>Capture, Compare </a:t>
            </a:r>
            <a:r>
              <a:rPr lang="pt-BR" dirty="0"/>
              <a:t>e </a:t>
            </a:r>
            <a:r>
              <a:rPr lang="pt-BR" i="1" dirty="0"/>
              <a:t> </a:t>
            </a:r>
            <a:r>
              <a:rPr lang="pt-BR" dirty="0"/>
              <a:t>PWM (10 bits)</a:t>
            </a:r>
          </a:p>
          <a:p>
            <a:r>
              <a:rPr lang="pt-BR" dirty="0"/>
              <a:t>Conversos analógico-digital</a:t>
            </a:r>
          </a:p>
          <a:p>
            <a:r>
              <a:rPr lang="pt-BR" dirty="0"/>
              <a:t>USART – comunicação serial</a:t>
            </a:r>
          </a:p>
        </p:txBody>
      </p:sp>
    </p:spTree>
    <p:extLst>
      <p:ext uri="{BB962C8B-B14F-4D97-AF65-F5344CB8AC3E}">
        <p14:creationId xmlns:p14="http://schemas.microsoft.com/office/powerpoint/2010/main" val="26647897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1 (cap. 12)</a:t>
            </a:r>
          </a:p>
        </p:txBody>
      </p:sp>
      <p:sp>
        <p:nvSpPr>
          <p:cNvPr id="3" name="Espaço Reservado para Conteúdo 2"/>
          <p:cNvSpPr>
            <a:spLocks noGrp="1"/>
          </p:cNvSpPr>
          <p:nvPr>
            <p:ph idx="1"/>
          </p:nvPr>
        </p:nvSpPr>
        <p:spPr/>
        <p:txBody>
          <a:bodyPr/>
          <a:lstStyle/>
          <a:p>
            <a:r>
              <a:rPr lang="pt-BR" dirty="0"/>
              <a:t>Assim como o Timer 0, o Timer 1 é um contador de 16 bits. Desta forma, o valor do contador é armazenado em 2 posições de memória: </a:t>
            </a:r>
            <a:r>
              <a:rPr lang="pt-BR" b="1" dirty="0"/>
              <a:t>TMR1L </a:t>
            </a:r>
            <a:r>
              <a:rPr lang="pt-BR" dirty="0"/>
              <a:t>(parte baixa) e o </a:t>
            </a:r>
            <a:r>
              <a:rPr lang="pt-BR" b="1" dirty="0"/>
              <a:t>TMR1H</a:t>
            </a:r>
            <a:r>
              <a:rPr lang="pt-BR" dirty="0"/>
              <a:t> (parte alta).</a:t>
            </a:r>
          </a:p>
          <a:p>
            <a:r>
              <a:rPr lang="pt-BR" dirty="0"/>
              <a:t>Para configurar esse Timer, utilize o </a:t>
            </a:r>
            <a:r>
              <a:rPr lang="pt-BR" b="1" dirty="0"/>
              <a:t>T1CON</a:t>
            </a:r>
            <a:r>
              <a:rPr lang="pt-BR" dirty="0"/>
              <a:t>.</a:t>
            </a:r>
          </a:p>
          <a:p>
            <a:r>
              <a:rPr lang="pt-BR" dirty="0"/>
              <a:t>O </a:t>
            </a:r>
            <a:r>
              <a:rPr lang="pt-BR" b="1" dirty="0"/>
              <a:t>TMR1</a:t>
            </a:r>
            <a:r>
              <a:rPr lang="pt-BR" dirty="0"/>
              <a:t> conta com um </a:t>
            </a:r>
            <a:r>
              <a:rPr lang="pt-BR" dirty="0" err="1"/>
              <a:t>prescaler</a:t>
            </a:r>
            <a:r>
              <a:rPr lang="pt-BR" dirty="0"/>
              <a:t> independente, configurado diretamente em </a:t>
            </a:r>
            <a:r>
              <a:rPr lang="pt-BR" b="1" dirty="0"/>
              <a:t>T1CON&lt;T1CKPS1:T1CKPS0&gt;</a:t>
            </a:r>
            <a:r>
              <a:rPr lang="pt-BR" dirty="0"/>
              <a:t>.</a:t>
            </a:r>
          </a:p>
        </p:txBody>
      </p:sp>
    </p:spTree>
    <p:extLst>
      <p:ext uri="{BB962C8B-B14F-4D97-AF65-F5344CB8AC3E}">
        <p14:creationId xmlns:p14="http://schemas.microsoft.com/office/powerpoint/2010/main" val="36938781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1 (cap. 12)</a:t>
            </a:r>
          </a:p>
        </p:txBody>
      </p:sp>
      <p:sp>
        <p:nvSpPr>
          <p:cNvPr id="3" name="Espaço Reservado para Conteúdo 2"/>
          <p:cNvSpPr>
            <a:spLocks noGrp="1"/>
          </p:cNvSpPr>
          <p:nvPr>
            <p:ph idx="1"/>
          </p:nvPr>
        </p:nvSpPr>
        <p:spPr>
          <a:xfrm>
            <a:off x="838200" y="1355892"/>
            <a:ext cx="10515600" cy="5103902"/>
          </a:xfrm>
        </p:spPr>
        <p:txBody>
          <a:bodyPr>
            <a:normAutofit/>
          </a:bodyPr>
          <a:lstStyle/>
          <a:p>
            <a:r>
              <a:rPr lang="pt-BR" sz="2200" dirty="0"/>
              <a:t>Pode ser incrementado pelo </a:t>
            </a:r>
            <a:r>
              <a:rPr lang="pt-BR" sz="2200" dirty="0" err="1"/>
              <a:t>clock</a:t>
            </a:r>
            <a:r>
              <a:rPr lang="pt-BR" sz="2200" dirty="0"/>
              <a:t> da máquina ou por um sinal externo, ligado ao pino </a:t>
            </a:r>
            <a:r>
              <a:rPr lang="pt-BR" sz="2200" b="1" dirty="0"/>
              <a:t>T13CKI</a:t>
            </a:r>
            <a:r>
              <a:rPr lang="pt-BR" sz="2200" dirty="0"/>
              <a:t> (borda de subida). Quem configura o tipo de incremento é o bit </a:t>
            </a:r>
            <a:r>
              <a:rPr lang="pt-BR" sz="2200" b="1" dirty="0"/>
              <a:t>TMR1CS </a:t>
            </a:r>
            <a:r>
              <a:rPr lang="pt-BR" sz="2200" dirty="0"/>
              <a:t>do registrador </a:t>
            </a:r>
            <a:r>
              <a:rPr lang="pt-BR" sz="2200" b="1" dirty="0"/>
              <a:t>T1CON</a:t>
            </a:r>
            <a:r>
              <a:rPr lang="pt-BR" sz="2200" dirty="0"/>
              <a:t>. Só que, quando configurado para trabalhar com incremento por sinal externo, os pinos </a:t>
            </a:r>
            <a:r>
              <a:rPr lang="pt-BR" sz="2200" b="1" dirty="0"/>
              <a:t>T1OSO </a:t>
            </a:r>
            <a:r>
              <a:rPr lang="pt-BR" sz="2200" dirty="0"/>
              <a:t>e </a:t>
            </a:r>
            <a:r>
              <a:rPr lang="pt-BR" sz="2200" b="1" dirty="0"/>
              <a:t>T1OSI</a:t>
            </a:r>
            <a:r>
              <a:rPr lang="pt-BR" sz="2200" dirty="0"/>
              <a:t> possuem também um circuito de oscilação, para utilizar diretamente um Ressoador/Cristal externo só para o Timer 1. </a:t>
            </a:r>
          </a:p>
          <a:p>
            <a:r>
              <a:rPr lang="pt-BR" sz="2200" dirty="0"/>
              <a:t>Ou seja, podemos fazer um timer com um </a:t>
            </a:r>
            <a:r>
              <a:rPr lang="pt-BR" sz="2200" dirty="0" err="1"/>
              <a:t>clock</a:t>
            </a:r>
            <a:r>
              <a:rPr lang="pt-BR" sz="2200" dirty="0"/>
              <a:t> diferente da máquina.</a:t>
            </a:r>
          </a:p>
          <a:p>
            <a:r>
              <a:rPr lang="pt-BR" sz="2200" dirty="0"/>
              <a:t>Caso seja de interesse economizar energia, o bit </a:t>
            </a:r>
            <a:r>
              <a:rPr lang="pt-BR" sz="2200" b="1" dirty="0"/>
              <a:t>T1CON&lt;T1OSCEN&gt;</a:t>
            </a:r>
            <a:r>
              <a:rPr lang="pt-BR" sz="2200" dirty="0"/>
              <a:t> pode ser desabilitado interrompendo o uso desse oscilador.</a:t>
            </a:r>
          </a:p>
        </p:txBody>
      </p:sp>
    </p:spTree>
    <p:extLst>
      <p:ext uri="{BB962C8B-B14F-4D97-AF65-F5344CB8AC3E}">
        <p14:creationId xmlns:p14="http://schemas.microsoft.com/office/powerpoint/2010/main" val="32866111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1 (cap. 12)</a:t>
            </a:r>
          </a:p>
        </p:txBody>
      </p:sp>
      <p:sp>
        <p:nvSpPr>
          <p:cNvPr id="3" name="Espaço Reservado para Conteúdo 2"/>
          <p:cNvSpPr>
            <a:spLocks noGrp="1"/>
          </p:cNvSpPr>
          <p:nvPr>
            <p:ph idx="1"/>
          </p:nvPr>
        </p:nvSpPr>
        <p:spPr>
          <a:xfrm>
            <a:off x="838200" y="1355890"/>
            <a:ext cx="10436604" cy="4768073"/>
          </a:xfrm>
        </p:spPr>
        <p:txBody>
          <a:bodyPr>
            <a:normAutofit fontScale="77500" lnSpcReduction="20000"/>
          </a:bodyPr>
          <a:lstStyle/>
          <a:p>
            <a:r>
              <a:rPr lang="pt-BR" dirty="0"/>
              <a:t>Por último, e mais importante! É fundamental que o bit </a:t>
            </a:r>
            <a:r>
              <a:rPr lang="pt-BR" b="1" dirty="0"/>
              <a:t>T1CON&lt;TMR1ON&gt;</a:t>
            </a:r>
            <a:r>
              <a:rPr lang="pt-BR" dirty="0"/>
              <a:t> esteja </a:t>
            </a:r>
            <a:r>
              <a:rPr lang="pt-BR" dirty="0" err="1"/>
              <a:t>setado</a:t>
            </a:r>
            <a:r>
              <a:rPr lang="pt-BR" dirty="0"/>
              <a:t>.</a:t>
            </a:r>
          </a:p>
          <a:p>
            <a:r>
              <a:rPr lang="pt-BR" dirty="0"/>
              <a:t>Vale também lembrar que existe uma interrupção específica relacionada ao estouro do Timer1. Para isso, as seguintes chaves devem estar ligadas:</a:t>
            </a:r>
          </a:p>
          <a:p>
            <a:pPr>
              <a:lnSpc>
                <a:spcPct val="110000"/>
              </a:lnSpc>
            </a:pPr>
            <a:r>
              <a:rPr lang="pt-BR" b="1" dirty="0"/>
              <a:t>PIE1&lt;TMR1IE&gt;</a:t>
            </a:r>
            <a:r>
              <a:rPr lang="pt-BR" dirty="0"/>
              <a:t>:</a:t>
            </a:r>
            <a:r>
              <a:rPr lang="pt-BR" b="1" dirty="0"/>
              <a:t> </a:t>
            </a:r>
            <a:r>
              <a:rPr lang="pt-BR" dirty="0"/>
              <a:t>chave individual da interrupção de TMR1.</a:t>
            </a:r>
          </a:p>
          <a:p>
            <a:pPr>
              <a:lnSpc>
                <a:spcPct val="110000"/>
              </a:lnSpc>
            </a:pPr>
            <a:r>
              <a:rPr lang="pt-BR" b="1" dirty="0"/>
              <a:t>INTCON&lt;PEIE/GIEL&gt;</a:t>
            </a:r>
            <a:r>
              <a:rPr lang="pt-BR" dirty="0"/>
              <a:t>: chave do grupo de interrupções de periféricos.</a:t>
            </a:r>
          </a:p>
          <a:p>
            <a:pPr>
              <a:lnSpc>
                <a:spcPct val="110000"/>
              </a:lnSpc>
            </a:pPr>
            <a:r>
              <a:rPr lang="pt-BR" b="1" dirty="0"/>
              <a:t>IPR1&lt;TMR1IP&gt;</a:t>
            </a:r>
            <a:r>
              <a:rPr lang="pt-BR" dirty="0"/>
              <a:t>: chave de seleção da prioridade da interrupção.</a:t>
            </a:r>
          </a:p>
          <a:p>
            <a:pPr>
              <a:lnSpc>
                <a:spcPct val="110000"/>
              </a:lnSpc>
            </a:pPr>
            <a:r>
              <a:rPr lang="pt-BR" b="1" dirty="0"/>
              <a:t>INTCON&lt;GIE/GIEH&gt;:</a:t>
            </a:r>
            <a:r>
              <a:rPr lang="pt-BR" dirty="0"/>
              <a:t> chave geral das interrupções.</a:t>
            </a:r>
          </a:p>
          <a:p>
            <a:pPr>
              <a:lnSpc>
                <a:spcPct val="110000"/>
              </a:lnSpc>
            </a:pPr>
            <a:endParaRPr lang="pt-BR" dirty="0"/>
          </a:p>
          <a:p>
            <a:pPr>
              <a:lnSpc>
                <a:spcPct val="170000"/>
              </a:lnSpc>
            </a:pPr>
            <a:r>
              <a:rPr lang="pt-BR" dirty="0"/>
              <a:t>Quando a interrupção acontecer, será </a:t>
            </a:r>
            <a:r>
              <a:rPr lang="pt-BR" dirty="0" err="1"/>
              <a:t>setado</a:t>
            </a:r>
            <a:r>
              <a:rPr lang="pt-BR" dirty="0"/>
              <a:t> o bit </a:t>
            </a:r>
            <a:r>
              <a:rPr lang="pt-BR" b="1" dirty="0"/>
              <a:t>PIR1&lt;TMR1IF&gt;</a:t>
            </a:r>
            <a:r>
              <a:rPr lang="pt-BR" dirty="0"/>
              <a:t>. Após o tratamento esse bit não será limpo automaticamente. O programador deve limpá-lo.</a:t>
            </a:r>
          </a:p>
        </p:txBody>
      </p:sp>
    </p:spTree>
    <p:extLst>
      <p:ext uri="{BB962C8B-B14F-4D97-AF65-F5344CB8AC3E}">
        <p14:creationId xmlns:p14="http://schemas.microsoft.com/office/powerpoint/2010/main" val="41883590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1 (cap. 12)</a:t>
            </a:r>
          </a:p>
        </p:txBody>
      </p:sp>
      <p:sp>
        <p:nvSpPr>
          <p:cNvPr id="3" name="Espaço Reservado para Conteúdo 2"/>
          <p:cNvSpPr>
            <a:spLocks noGrp="1"/>
          </p:cNvSpPr>
          <p:nvPr>
            <p:ph idx="1"/>
          </p:nvPr>
        </p:nvSpPr>
        <p:spPr>
          <a:xfrm>
            <a:off x="838200" y="1355892"/>
            <a:ext cx="10515600" cy="3068624"/>
          </a:xfrm>
        </p:spPr>
        <p:txBody>
          <a:bodyPr>
            <a:normAutofit/>
          </a:bodyPr>
          <a:lstStyle/>
          <a:p>
            <a:r>
              <a:rPr lang="pt-BR" sz="2400" dirty="0"/>
              <a:t>Exercício:</a:t>
            </a:r>
          </a:p>
          <a:p>
            <a:r>
              <a:rPr lang="pt-BR" sz="2400" dirty="0"/>
              <a:t>Como deve ser a programação dos principais bits do registrador </a:t>
            </a:r>
            <a:r>
              <a:rPr lang="pt-BR" sz="2400" b="1" dirty="0"/>
              <a:t> T1CON</a:t>
            </a:r>
            <a:r>
              <a:rPr lang="pt-BR" sz="2400" dirty="0"/>
              <a:t> para que ele opere como um contador de 16 bits com </a:t>
            </a:r>
            <a:r>
              <a:rPr lang="pt-BR" sz="2400" dirty="0" err="1"/>
              <a:t>prescaler</a:t>
            </a:r>
            <a:r>
              <a:rPr lang="pt-BR" sz="2400" dirty="0"/>
              <a:t> de um para oito, tomando como base um sinal de </a:t>
            </a:r>
            <a:r>
              <a:rPr lang="pt-BR" sz="2400" dirty="0" err="1"/>
              <a:t>clock</a:t>
            </a:r>
            <a:r>
              <a:rPr lang="pt-BR" sz="2400" dirty="0"/>
              <a:t> externo?</a:t>
            </a:r>
          </a:p>
          <a:p>
            <a:endParaRPr lang="pt-BR" sz="2400" dirty="0"/>
          </a:p>
        </p:txBody>
      </p:sp>
      <p:graphicFrame>
        <p:nvGraphicFramePr>
          <p:cNvPr id="4" name="Tabela 3"/>
          <p:cNvGraphicFramePr>
            <a:graphicFrameLocks noGrp="1"/>
          </p:cNvGraphicFramePr>
          <p:nvPr>
            <p:extLst>
              <p:ext uri="{D42A27DB-BD31-4B8C-83A1-F6EECF244321}">
                <p14:modId xmlns:p14="http://schemas.microsoft.com/office/powerpoint/2010/main" val="1798569544"/>
              </p:ext>
            </p:extLst>
          </p:nvPr>
        </p:nvGraphicFramePr>
        <p:xfrm>
          <a:off x="1638711" y="4623072"/>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T1CON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RD16</a:t>
                      </a:r>
                    </a:p>
                  </a:txBody>
                  <a:tcPr anchor="ctr"/>
                </a:tc>
                <a:tc>
                  <a:txBody>
                    <a:bodyPr/>
                    <a:lstStyle/>
                    <a:p>
                      <a:pPr algn="ctr"/>
                      <a:r>
                        <a:rPr lang="pt-BR" dirty="0"/>
                        <a:t>T1RUN</a:t>
                      </a:r>
                    </a:p>
                  </a:txBody>
                  <a:tcPr anchor="ctr"/>
                </a:tc>
                <a:tc>
                  <a:txBody>
                    <a:bodyPr/>
                    <a:lstStyle/>
                    <a:p>
                      <a:pPr algn="ctr"/>
                      <a:r>
                        <a:rPr lang="pt-BR" dirty="0"/>
                        <a:t>T1CKPS1</a:t>
                      </a:r>
                    </a:p>
                  </a:txBody>
                  <a:tcPr anchor="ctr"/>
                </a:tc>
                <a:tc>
                  <a:txBody>
                    <a:bodyPr/>
                    <a:lstStyle/>
                    <a:p>
                      <a:pPr algn="ctr"/>
                      <a:r>
                        <a:rPr lang="pt-BR" dirty="0"/>
                        <a:t>T1CKPS0</a:t>
                      </a:r>
                    </a:p>
                  </a:txBody>
                  <a:tcPr anchor="ctr"/>
                </a:tc>
                <a:tc>
                  <a:txBody>
                    <a:bodyPr/>
                    <a:lstStyle/>
                    <a:p>
                      <a:pPr algn="ctr"/>
                      <a:r>
                        <a:rPr lang="pt-BR" dirty="0"/>
                        <a:t>T1OSCEN</a:t>
                      </a:r>
                    </a:p>
                  </a:txBody>
                  <a:tcPr anchor="ctr"/>
                </a:tc>
                <a:tc>
                  <a:txBody>
                    <a:bodyPr/>
                    <a:lstStyle/>
                    <a:p>
                      <a:pPr algn="ctr"/>
                      <a:r>
                        <a:rPr lang="pt-BR" dirty="0"/>
                        <a:t>/T1SYNC</a:t>
                      </a:r>
                    </a:p>
                  </a:txBody>
                  <a:tcPr anchor="ctr"/>
                </a:tc>
                <a:tc>
                  <a:txBody>
                    <a:bodyPr/>
                    <a:lstStyle/>
                    <a:p>
                      <a:pPr algn="ctr"/>
                      <a:r>
                        <a:rPr lang="pt-BR" dirty="0"/>
                        <a:t>TMR1CS</a:t>
                      </a:r>
                    </a:p>
                  </a:txBody>
                  <a:tcPr anchor="ctr"/>
                </a:tc>
                <a:tc>
                  <a:txBody>
                    <a:bodyPr/>
                    <a:lstStyle/>
                    <a:p>
                      <a:pPr algn="ctr"/>
                      <a:r>
                        <a:rPr lang="pt-BR" dirty="0"/>
                        <a:t>TMR1ON</a:t>
                      </a:r>
                    </a:p>
                  </a:txBody>
                  <a:tcPr anchor="ctr"/>
                </a:tc>
                <a:extLst>
                  <a:ext uri="{0D108BD9-81ED-4DB2-BD59-A6C34878D82A}">
                    <a16:rowId xmlns:a16="http://schemas.microsoft.com/office/drawing/2014/main" val="1210359987"/>
                  </a:ext>
                </a:extLst>
              </a:tr>
              <a:tr h="370840">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248814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t>Software para circuitos eletrônicos  </a:t>
            </a:r>
            <a:r>
              <a:rPr lang="pt-BR" sz="3600" dirty="0" err="1"/>
              <a:t>easyeda</a:t>
            </a:r>
            <a:endParaRPr lang="pt-BR" sz="3600" dirty="0"/>
          </a:p>
        </p:txBody>
      </p:sp>
      <p:pic>
        <p:nvPicPr>
          <p:cNvPr id="2052" name="Picture 4" descr="Resultado de imagem para easyeda">
            <a:extLst>
              <a:ext uri="{FF2B5EF4-FFF2-40B4-BE49-F238E27FC236}">
                <a16:creationId xmlns:a16="http://schemas.microsoft.com/office/drawing/2014/main" id="{E91698FF-FEC9-4FE8-906F-27F612CBB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609" y="1470370"/>
            <a:ext cx="10029825" cy="522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0804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1 (cap. 12)</a:t>
            </a:r>
          </a:p>
        </p:txBody>
      </p:sp>
      <p:sp>
        <p:nvSpPr>
          <p:cNvPr id="3" name="Espaço Reservado para Conteúdo 2"/>
          <p:cNvSpPr>
            <a:spLocks noGrp="1"/>
          </p:cNvSpPr>
          <p:nvPr>
            <p:ph idx="1"/>
          </p:nvPr>
        </p:nvSpPr>
        <p:spPr>
          <a:xfrm>
            <a:off x="838200" y="1355892"/>
            <a:ext cx="10515600" cy="3068624"/>
          </a:xfrm>
        </p:spPr>
        <p:txBody>
          <a:bodyPr>
            <a:normAutofit/>
          </a:bodyPr>
          <a:lstStyle/>
          <a:p>
            <a:r>
              <a:rPr lang="pt-BR" sz="2400" dirty="0"/>
              <a:t>Exercício:</a:t>
            </a:r>
          </a:p>
          <a:p>
            <a:r>
              <a:rPr lang="pt-BR" sz="2400" dirty="0"/>
              <a:t>Como deve ser a programação dos principais bits do registrador </a:t>
            </a:r>
            <a:r>
              <a:rPr lang="pt-BR" sz="2400" b="1" dirty="0"/>
              <a:t> T1CON</a:t>
            </a:r>
            <a:r>
              <a:rPr lang="pt-BR" sz="2400" dirty="0"/>
              <a:t> para que ele opere como um contador de 16 bits com </a:t>
            </a:r>
            <a:r>
              <a:rPr lang="pt-BR" sz="2400" dirty="0" err="1"/>
              <a:t>prescaler</a:t>
            </a:r>
            <a:r>
              <a:rPr lang="pt-BR" sz="2400" dirty="0"/>
              <a:t> de um para oito, tomando como base um sinal de </a:t>
            </a:r>
            <a:r>
              <a:rPr lang="pt-BR" sz="2400" dirty="0" err="1"/>
              <a:t>clock</a:t>
            </a:r>
            <a:r>
              <a:rPr lang="pt-BR" sz="2400" dirty="0"/>
              <a:t> externo?</a:t>
            </a:r>
          </a:p>
          <a:p>
            <a:endParaRPr lang="pt-BR" sz="2400" dirty="0"/>
          </a:p>
        </p:txBody>
      </p:sp>
      <p:graphicFrame>
        <p:nvGraphicFramePr>
          <p:cNvPr id="4" name="Tabela 3"/>
          <p:cNvGraphicFramePr>
            <a:graphicFrameLocks noGrp="1"/>
          </p:cNvGraphicFramePr>
          <p:nvPr>
            <p:extLst/>
          </p:nvPr>
        </p:nvGraphicFramePr>
        <p:xfrm>
          <a:off x="1638711" y="4623072"/>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T1CON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RD16</a:t>
                      </a:r>
                    </a:p>
                  </a:txBody>
                  <a:tcPr anchor="ctr"/>
                </a:tc>
                <a:tc>
                  <a:txBody>
                    <a:bodyPr/>
                    <a:lstStyle/>
                    <a:p>
                      <a:pPr algn="ctr"/>
                      <a:r>
                        <a:rPr lang="pt-BR" dirty="0"/>
                        <a:t>T1RUN</a:t>
                      </a:r>
                    </a:p>
                  </a:txBody>
                  <a:tcPr anchor="ctr"/>
                </a:tc>
                <a:tc>
                  <a:txBody>
                    <a:bodyPr/>
                    <a:lstStyle/>
                    <a:p>
                      <a:pPr algn="ctr"/>
                      <a:r>
                        <a:rPr lang="pt-BR" dirty="0"/>
                        <a:t>T1CKPS1</a:t>
                      </a:r>
                    </a:p>
                  </a:txBody>
                  <a:tcPr anchor="ctr"/>
                </a:tc>
                <a:tc>
                  <a:txBody>
                    <a:bodyPr/>
                    <a:lstStyle/>
                    <a:p>
                      <a:pPr algn="ctr"/>
                      <a:r>
                        <a:rPr lang="pt-BR" dirty="0"/>
                        <a:t>T1CKPS0</a:t>
                      </a:r>
                    </a:p>
                  </a:txBody>
                  <a:tcPr anchor="ctr"/>
                </a:tc>
                <a:tc>
                  <a:txBody>
                    <a:bodyPr/>
                    <a:lstStyle/>
                    <a:p>
                      <a:pPr algn="ctr"/>
                      <a:r>
                        <a:rPr lang="pt-BR" dirty="0"/>
                        <a:t>T1OSCEN</a:t>
                      </a:r>
                    </a:p>
                  </a:txBody>
                  <a:tcPr anchor="ctr"/>
                </a:tc>
                <a:tc>
                  <a:txBody>
                    <a:bodyPr/>
                    <a:lstStyle/>
                    <a:p>
                      <a:pPr algn="ctr"/>
                      <a:r>
                        <a:rPr lang="pt-BR" dirty="0"/>
                        <a:t>/T1SYNC</a:t>
                      </a:r>
                    </a:p>
                  </a:txBody>
                  <a:tcPr anchor="ctr"/>
                </a:tc>
                <a:tc>
                  <a:txBody>
                    <a:bodyPr/>
                    <a:lstStyle/>
                    <a:p>
                      <a:pPr algn="ctr"/>
                      <a:r>
                        <a:rPr lang="pt-BR" dirty="0"/>
                        <a:t>TMR1CS</a:t>
                      </a:r>
                    </a:p>
                  </a:txBody>
                  <a:tcPr anchor="ctr"/>
                </a:tc>
                <a:tc>
                  <a:txBody>
                    <a:bodyPr/>
                    <a:lstStyle/>
                    <a:p>
                      <a:pPr algn="ctr"/>
                      <a:r>
                        <a:rPr lang="pt-BR" dirty="0"/>
                        <a:t>TMR1ON</a:t>
                      </a:r>
                    </a:p>
                  </a:txBody>
                  <a:tcPr anchor="ctr"/>
                </a:tc>
                <a:extLst>
                  <a:ext uri="{0D108BD9-81ED-4DB2-BD59-A6C34878D82A}">
                    <a16:rowId xmlns:a16="http://schemas.microsoft.com/office/drawing/2014/main" val="1210359987"/>
                  </a:ext>
                </a:extLst>
              </a:tr>
              <a:tr h="370840">
                <a:tc>
                  <a:txBody>
                    <a:bodyPr/>
                    <a:lstStyle/>
                    <a:p>
                      <a:pPr algn="ctr"/>
                      <a:r>
                        <a:rPr lang="pt-BR" dirty="0"/>
                        <a:t>1</a:t>
                      </a:r>
                    </a:p>
                  </a:txBody>
                  <a:tcPr anchor="ctr"/>
                </a:tc>
                <a:tc>
                  <a:txBody>
                    <a:bodyPr/>
                    <a:lstStyle/>
                    <a:p>
                      <a:pPr algn="ctr"/>
                      <a:endParaRPr lang="pt-BR" dirty="0"/>
                    </a:p>
                  </a:txBody>
                  <a:tcPr anchor="ctr"/>
                </a:tc>
                <a:tc>
                  <a:txBody>
                    <a:bodyPr/>
                    <a:lstStyle/>
                    <a:p>
                      <a:pPr algn="ctr"/>
                      <a:r>
                        <a:rPr lang="pt-BR" dirty="0"/>
                        <a:t>1</a:t>
                      </a:r>
                    </a:p>
                  </a:txBody>
                  <a:tcPr anchor="ctr"/>
                </a:tc>
                <a:tc>
                  <a:txBody>
                    <a:bodyPr/>
                    <a:lstStyle/>
                    <a:p>
                      <a:pPr algn="ctr"/>
                      <a:r>
                        <a:rPr lang="pt-BR" dirty="0"/>
                        <a:t>1</a:t>
                      </a:r>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r>
                        <a:rPr lang="pt-BR" dirty="0"/>
                        <a:t>1</a:t>
                      </a:r>
                    </a:p>
                  </a:txBody>
                  <a:tcPr anchor="ctr"/>
                </a:tc>
                <a:tc>
                  <a:txBody>
                    <a:bodyPr/>
                    <a:lstStyle/>
                    <a:p>
                      <a:pPr algn="ctr"/>
                      <a:r>
                        <a:rPr lang="pt-BR" dirty="0"/>
                        <a:t>1</a:t>
                      </a:r>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36805651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p:txBody>
          <a:bodyPr>
            <a:normAutofit/>
          </a:bodyPr>
          <a:lstStyle/>
          <a:p>
            <a:r>
              <a:rPr lang="pt-BR" sz="2400" dirty="0"/>
              <a:t>Timer de 8 bits e só pode ser incrementado pelo </a:t>
            </a:r>
            <a:r>
              <a:rPr lang="pt-BR" sz="2400" dirty="0" err="1"/>
              <a:t>clock</a:t>
            </a:r>
            <a:r>
              <a:rPr lang="pt-BR" sz="2400" dirty="0"/>
              <a:t> da máquina.</a:t>
            </a:r>
          </a:p>
          <a:p>
            <a:r>
              <a:rPr lang="pt-BR" sz="2400" dirty="0"/>
              <a:t>Possui </a:t>
            </a:r>
            <a:r>
              <a:rPr lang="pt-BR" sz="2400" dirty="0" err="1"/>
              <a:t>prescaler</a:t>
            </a:r>
            <a:r>
              <a:rPr lang="pt-BR" sz="2400" dirty="0"/>
              <a:t> próprio mais um </a:t>
            </a:r>
            <a:r>
              <a:rPr lang="pt-BR" sz="2400" dirty="0" err="1"/>
              <a:t>postscaler</a:t>
            </a:r>
            <a:r>
              <a:rPr lang="pt-BR" sz="2400" dirty="0"/>
              <a:t>.</a:t>
            </a:r>
          </a:p>
          <a:p>
            <a:endParaRPr lang="pt-BR" sz="2400" dirty="0"/>
          </a:p>
          <a:p>
            <a:r>
              <a:rPr lang="pt-BR" sz="2400" dirty="0" err="1"/>
              <a:t>Ex</a:t>
            </a:r>
            <a:r>
              <a:rPr lang="pt-BR" sz="2400" dirty="0"/>
              <a:t>: </a:t>
            </a:r>
            <a:r>
              <a:rPr lang="pt-BR" sz="2400" dirty="0" err="1"/>
              <a:t>prescaler</a:t>
            </a:r>
            <a:r>
              <a:rPr lang="pt-BR" sz="2400" dirty="0"/>
              <a:t> de 1:4 e </a:t>
            </a:r>
            <a:r>
              <a:rPr lang="pt-BR" sz="2400" dirty="0" err="1"/>
              <a:t>postscaler</a:t>
            </a:r>
            <a:r>
              <a:rPr lang="pt-BR" sz="2400" dirty="0"/>
              <a:t> de 1: 14. A cada 4 ciclos de máquina o </a:t>
            </a:r>
            <a:r>
              <a:rPr lang="pt-BR" sz="2400" b="1" dirty="0"/>
              <a:t>TMR2</a:t>
            </a:r>
            <a:r>
              <a:rPr lang="pt-BR" sz="2400" dirty="0"/>
              <a:t> será incrementado. Depois de estourar 14 vezes uma interrupção é gerada.</a:t>
            </a:r>
          </a:p>
          <a:p>
            <a:endParaRPr lang="pt-BR" sz="2400" dirty="0"/>
          </a:p>
          <a:p>
            <a:endParaRPr lang="pt-BR" sz="2400" dirty="0"/>
          </a:p>
        </p:txBody>
      </p:sp>
    </p:spTree>
    <p:extLst>
      <p:ext uri="{BB962C8B-B14F-4D97-AF65-F5344CB8AC3E}">
        <p14:creationId xmlns:p14="http://schemas.microsoft.com/office/powerpoint/2010/main" val="23969911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p:txBody>
          <a:bodyPr>
            <a:normAutofit/>
          </a:bodyPr>
          <a:lstStyle/>
          <a:p>
            <a:r>
              <a:rPr lang="pt-BR" sz="2400" dirty="0"/>
              <a:t>Exercício:</a:t>
            </a:r>
          </a:p>
          <a:p>
            <a:r>
              <a:rPr lang="pt-BR" sz="2400" dirty="0"/>
              <a:t>Qual deve ser a programação do registrador </a:t>
            </a:r>
            <a:r>
              <a:rPr lang="pt-BR" sz="2400" b="1" dirty="0"/>
              <a:t>T2CON</a:t>
            </a:r>
            <a:r>
              <a:rPr lang="pt-BR" sz="2400" dirty="0"/>
              <a:t> para que ele opere como um contador de 8 bits com </a:t>
            </a:r>
            <a:r>
              <a:rPr lang="pt-BR" sz="2400" dirty="0" err="1"/>
              <a:t>prescaler</a:t>
            </a:r>
            <a:r>
              <a:rPr lang="pt-BR" sz="2400" dirty="0"/>
              <a:t> de um para quatro, e </a:t>
            </a:r>
            <a:r>
              <a:rPr lang="pt-BR" sz="2400" dirty="0" err="1"/>
              <a:t>postscaler</a:t>
            </a:r>
            <a:r>
              <a:rPr lang="pt-BR" sz="2400" dirty="0"/>
              <a:t> de 1:5?</a:t>
            </a:r>
          </a:p>
        </p:txBody>
      </p:sp>
      <p:graphicFrame>
        <p:nvGraphicFramePr>
          <p:cNvPr id="4" name="Tabela 3"/>
          <p:cNvGraphicFramePr>
            <a:graphicFrameLocks noGrp="1"/>
          </p:cNvGraphicFramePr>
          <p:nvPr>
            <p:extLst>
              <p:ext uri="{D42A27DB-BD31-4B8C-83A1-F6EECF244321}">
                <p14:modId xmlns:p14="http://schemas.microsoft.com/office/powerpoint/2010/main" val="178144560"/>
              </p:ext>
            </p:extLst>
          </p:nvPr>
        </p:nvGraphicFramePr>
        <p:xfrm>
          <a:off x="1638711" y="4033140"/>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T2CON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a:t>
                      </a:r>
                    </a:p>
                  </a:txBody>
                  <a:tcPr anchor="ctr"/>
                </a:tc>
                <a:tc>
                  <a:txBody>
                    <a:bodyPr/>
                    <a:lstStyle/>
                    <a:p>
                      <a:pPr algn="ctr"/>
                      <a:r>
                        <a:rPr lang="pt-BR" dirty="0"/>
                        <a:t>TOUTPS3</a:t>
                      </a:r>
                    </a:p>
                  </a:txBody>
                  <a:tcPr anchor="ctr"/>
                </a:tc>
                <a:tc>
                  <a:txBody>
                    <a:bodyPr/>
                    <a:lstStyle/>
                    <a:p>
                      <a:pPr algn="ctr"/>
                      <a:r>
                        <a:rPr lang="pt-BR" dirty="0"/>
                        <a:t>TOUTPS2</a:t>
                      </a:r>
                    </a:p>
                  </a:txBody>
                  <a:tcPr anchor="ctr"/>
                </a:tc>
                <a:tc>
                  <a:txBody>
                    <a:bodyPr/>
                    <a:lstStyle/>
                    <a:p>
                      <a:pPr algn="ctr"/>
                      <a:r>
                        <a:rPr lang="pt-BR" dirty="0"/>
                        <a:t>TOUTPS1</a:t>
                      </a:r>
                    </a:p>
                  </a:txBody>
                  <a:tcPr anchor="ctr"/>
                </a:tc>
                <a:tc>
                  <a:txBody>
                    <a:bodyPr/>
                    <a:lstStyle/>
                    <a:p>
                      <a:pPr algn="ctr"/>
                      <a:r>
                        <a:rPr lang="pt-BR" dirty="0"/>
                        <a:t>TOUTPS0</a:t>
                      </a:r>
                    </a:p>
                  </a:txBody>
                  <a:tcPr anchor="ctr"/>
                </a:tc>
                <a:tc>
                  <a:txBody>
                    <a:bodyPr/>
                    <a:lstStyle/>
                    <a:p>
                      <a:pPr algn="ctr"/>
                      <a:r>
                        <a:rPr lang="pt-BR" dirty="0"/>
                        <a:t>TMR2ON</a:t>
                      </a:r>
                    </a:p>
                  </a:txBody>
                  <a:tcPr anchor="ctr"/>
                </a:tc>
                <a:tc>
                  <a:txBody>
                    <a:bodyPr/>
                    <a:lstStyle/>
                    <a:p>
                      <a:pPr algn="ctr"/>
                      <a:r>
                        <a:rPr lang="pt-BR" dirty="0"/>
                        <a:t>T2CKPS1</a:t>
                      </a:r>
                    </a:p>
                  </a:txBody>
                  <a:tcPr anchor="ctr"/>
                </a:tc>
                <a:tc>
                  <a:txBody>
                    <a:bodyPr/>
                    <a:lstStyle/>
                    <a:p>
                      <a:pPr algn="ctr"/>
                      <a:r>
                        <a:rPr lang="pt-BR" dirty="0"/>
                        <a:t>T2CKPS0</a:t>
                      </a:r>
                    </a:p>
                  </a:txBody>
                  <a:tcPr anchor="ctr"/>
                </a:tc>
                <a:extLst>
                  <a:ext uri="{0D108BD9-81ED-4DB2-BD59-A6C34878D82A}">
                    <a16:rowId xmlns:a16="http://schemas.microsoft.com/office/drawing/2014/main" val="1210359987"/>
                  </a:ext>
                </a:extLst>
              </a:tr>
              <a:tr h="370840">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27526078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a:xfrm>
            <a:off x="838200" y="1355891"/>
            <a:ext cx="10515600" cy="5005579"/>
          </a:xfrm>
        </p:spPr>
        <p:txBody>
          <a:bodyPr>
            <a:normAutofit/>
          </a:bodyPr>
          <a:lstStyle/>
          <a:p>
            <a:r>
              <a:rPr lang="pt-BR" sz="2400" dirty="0"/>
              <a:t>Exercício:</a:t>
            </a:r>
          </a:p>
          <a:p>
            <a:r>
              <a:rPr lang="pt-BR" sz="2400" dirty="0"/>
              <a:t>Qual deve ser a programação do registrador </a:t>
            </a:r>
            <a:r>
              <a:rPr lang="pt-BR" sz="2400" b="1" dirty="0"/>
              <a:t>T2CON</a:t>
            </a:r>
            <a:r>
              <a:rPr lang="pt-BR" sz="2400" dirty="0"/>
              <a:t> para que ele opere como um contador de 8 bits com </a:t>
            </a:r>
            <a:r>
              <a:rPr lang="pt-BR" sz="2400" dirty="0" err="1"/>
              <a:t>prescaler</a:t>
            </a:r>
            <a:r>
              <a:rPr lang="pt-BR" sz="2400" dirty="0"/>
              <a:t> de um para quatro, e </a:t>
            </a:r>
            <a:r>
              <a:rPr lang="pt-BR" sz="2400" dirty="0" err="1"/>
              <a:t>postscaler</a:t>
            </a:r>
            <a:r>
              <a:rPr lang="pt-BR" sz="2400" dirty="0"/>
              <a:t> de 1:5?</a:t>
            </a:r>
          </a:p>
          <a:p>
            <a:endParaRPr lang="pt-BR" sz="2400" dirty="0"/>
          </a:p>
        </p:txBody>
      </p:sp>
      <p:graphicFrame>
        <p:nvGraphicFramePr>
          <p:cNvPr id="4" name="Tabela 3"/>
          <p:cNvGraphicFramePr>
            <a:graphicFrameLocks noGrp="1"/>
          </p:cNvGraphicFramePr>
          <p:nvPr>
            <p:extLst>
              <p:ext uri="{D42A27DB-BD31-4B8C-83A1-F6EECF244321}">
                <p14:modId xmlns:p14="http://schemas.microsoft.com/office/powerpoint/2010/main" val="2473812013"/>
              </p:ext>
            </p:extLst>
          </p:nvPr>
        </p:nvGraphicFramePr>
        <p:xfrm>
          <a:off x="1638711" y="4033136"/>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T2CON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a:t>
                      </a:r>
                    </a:p>
                  </a:txBody>
                  <a:tcPr anchor="ctr"/>
                </a:tc>
                <a:tc>
                  <a:txBody>
                    <a:bodyPr/>
                    <a:lstStyle/>
                    <a:p>
                      <a:pPr algn="ctr"/>
                      <a:r>
                        <a:rPr lang="pt-BR" dirty="0"/>
                        <a:t>TOUTPS3</a:t>
                      </a:r>
                    </a:p>
                  </a:txBody>
                  <a:tcPr anchor="ctr"/>
                </a:tc>
                <a:tc>
                  <a:txBody>
                    <a:bodyPr/>
                    <a:lstStyle/>
                    <a:p>
                      <a:pPr algn="ctr"/>
                      <a:r>
                        <a:rPr lang="pt-BR" dirty="0"/>
                        <a:t>TOUTPS2</a:t>
                      </a:r>
                    </a:p>
                  </a:txBody>
                  <a:tcPr anchor="ctr"/>
                </a:tc>
                <a:tc>
                  <a:txBody>
                    <a:bodyPr/>
                    <a:lstStyle/>
                    <a:p>
                      <a:pPr algn="ctr"/>
                      <a:r>
                        <a:rPr lang="pt-BR" dirty="0"/>
                        <a:t>TOUTPS1</a:t>
                      </a:r>
                    </a:p>
                  </a:txBody>
                  <a:tcPr anchor="ctr"/>
                </a:tc>
                <a:tc>
                  <a:txBody>
                    <a:bodyPr/>
                    <a:lstStyle/>
                    <a:p>
                      <a:pPr algn="ctr"/>
                      <a:r>
                        <a:rPr lang="pt-BR" dirty="0"/>
                        <a:t>TOUTPS0</a:t>
                      </a:r>
                    </a:p>
                  </a:txBody>
                  <a:tcPr anchor="ctr"/>
                </a:tc>
                <a:tc>
                  <a:txBody>
                    <a:bodyPr/>
                    <a:lstStyle/>
                    <a:p>
                      <a:pPr algn="ctr"/>
                      <a:r>
                        <a:rPr lang="pt-BR" dirty="0"/>
                        <a:t>TMR2ON</a:t>
                      </a:r>
                    </a:p>
                  </a:txBody>
                  <a:tcPr anchor="ctr"/>
                </a:tc>
                <a:tc>
                  <a:txBody>
                    <a:bodyPr/>
                    <a:lstStyle/>
                    <a:p>
                      <a:pPr algn="ctr"/>
                      <a:r>
                        <a:rPr lang="pt-BR" dirty="0"/>
                        <a:t>T2CKPS1</a:t>
                      </a:r>
                    </a:p>
                  </a:txBody>
                  <a:tcPr anchor="ctr"/>
                </a:tc>
                <a:tc>
                  <a:txBody>
                    <a:bodyPr/>
                    <a:lstStyle/>
                    <a:p>
                      <a:pPr algn="ctr"/>
                      <a:r>
                        <a:rPr lang="pt-BR" dirty="0"/>
                        <a:t>T2CKPS0</a:t>
                      </a:r>
                    </a:p>
                  </a:txBody>
                  <a:tcPr anchor="ctr"/>
                </a:tc>
                <a:extLst>
                  <a:ext uri="{0D108BD9-81ED-4DB2-BD59-A6C34878D82A}">
                    <a16:rowId xmlns:a16="http://schemas.microsoft.com/office/drawing/2014/main" val="1210359987"/>
                  </a:ext>
                </a:extLst>
              </a:tr>
              <a:tr h="370840">
                <a:tc>
                  <a:txBody>
                    <a:bodyPr/>
                    <a:lstStyle/>
                    <a:p>
                      <a:pPr algn="ctr"/>
                      <a:r>
                        <a:rPr lang="pt-BR" dirty="0"/>
                        <a:t>x</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1</a:t>
                      </a:r>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37347989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a:xfrm>
            <a:off x="838200" y="1355891"/>
            <a:ext cx="10515600" cy="5005579"/>
          </a:xfrm>
        </p:spPr>
        <p:txBody>
          <a:bodyPr>
            <a:normAutofit/>
          </a:bodyPr>
          <a:lstStyle/>
          <a:p>
            <a:r>
              <a:rPr lang="pt-BR" sz="2400" dirty="0"/>
              <a:t>Exercício:</a:t>
            </a:r>
          </a:p>
          <a:p>
            <a:r>
              <a:rPr lang="pt-BR" sz="2400" dirty="0"/>
              <a:t>Qual deve ser a programação do registrador </a:t>
            </a:r>
            <a:r>
              <a:rPr lang="pt-BR" sz="2400" b="1" dirty="0"/>
              <a:t>T2CON</a:t>
            </a:r>
            <a:r>
              <a:rPr lang="pt-BR" sz="2400" dirty="0"/>
              <a:t> para que ele opere como um contador de 8 bits com </a:t>
            </a:r>
            <a:r>
              <a:rPr lang="pt-BR" sz="2400" dirty="0" err="1"/>
              <a:t>prescaler</a:t>
            </a:r>
            <a:r>
              <a:rPr lang="pt-BR" sz="2400" dirty="0"/>
              <a:t> de um para quatro, e </a:t>
            </a:r>
            <a:r>
              <a:rPr lang="pt-BR" sz="2400" dirty="0" err="1"/>
              <a:t>postscaler</a:t>
            </a:r>
            <a:r>
              <a:rPr lang="pt-BR" sz="2400" dirty="0"/>
              <a:t> de 1:5?</a:t>
            </a:r>
          </a:p>
          <a:p>
            <a:endParaRPr lang="pt-BR" sz="2400" dirty="0"/>
          </a:p>
          <a:p>
            <a:endParaRPr lang="pt-BR" sz="2400" dirty="0"/>
          </a:p>
          <a:p>
            <a:endParaRPr lang="pt-BR" sz="2400" dirty="0"/>
          </a:p>
          <a:p>
            <a:r>
              <a:rPr lang="pt-BR" sz="2400" dirty="0"/>
              <a:t>Depois de quantos ciclos de </a:t>
            </a:r>
            <a:r>
              <a:rPr lang="pt-BR" sz="2400" dirty="0" err="1"/>
              <a:t>clock</a:t>
            </a:r>
            <a:r>
              <a:rPr lang="pt-BR" sz="2400" dirty="0"/>
              <a:t> é que haverá uma interrupção por este Timer?</a:t>
            </a:r>
          </a:p>
        </p:txBody>
      </p:sp>
      <p:graphicFrame>
        <p:nvGraphicFramePr>
          <p:cNvPr id="4" name="Tabela 3"/>
          <p:cNvGraphicFramePr>
            <a:graphicFrameLocks noGrp="1"/>
          </p:cNvGraphicFramePr>
          <p:nvPr/>
        </p:nvGraphicFramePr>
        <p:xfrm>
          <a:off x="1638711" y="4033136"/>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T2CON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a:t>
                      </a:r>
                    </a:p>
                  </a:txBody>
                  <a:tcPr anchor="ctr"/>
                </a:tc>
                <a:tc>
                  <a:txBody>
                    <a:bodyPr/>
                    <a:lstStyle/>
                    <a:p>
                      <a:pPr algn="ctr"/>
                      <a:r>
                        <a:rPr lang="pt-BR" dirty="0"/>
                        <a:t>TOUTPS3</a:t>
                      </a:r>
                    </a:p>
                  </a:txBody>
                  <a:tcPr anchor="ctr"/>
                </a:tc>
                <a:tc>
                  <a:txBody>
                    <a:bodyPr/>
                    <a:lstStyle/>
                    <a:p>
                      <a:pPr algn="ctr"/>
                      <a:r>
                        <a:rPr lang="pt-BR" dirty="0"/>
                        <a:t>TOUTPS2</a:t>
                      </a:r>
                    </a:p>
                  </a:txBody>
                  <a:tcPr anchor="ctr"/>
                </a:tc>
                <a:tc>
                  <a:txBody>
                    <a:bodyPr/>
                    <a:lstStyle/>
                    <a:p>
                      <a:pPr algn="ctr"/>
                      <a:r>
                        <a:rPr lang="pt-BR" dirty="0"/>
                        <a:t>TOUTPS1</a:t>
                      </a:r>
                    </a:p>
                  </a:txBody>
                  <a:tcPr anchor="ctr"/>
                </a:tc>
                <a:tc>
                  <a:txBody>
                    <a:bodyPr/>
                    <a:lstStyle/>
                    <a:p>
                      <a:pPr algn="ctr"/>
                      <a:r>
                        <a:rPr lang="pt-BR" dirty="0"/>
                        <a:t>TOUTPS0</a:t>
                      </a:r>
                    </a:p>
                  </a:txBody>
                  <a:tcPr anchor="ctr"/>
                </a:tc>
                <a:tc>
                  <a:txBody>
                    <a:bodyPr/>
                    <a:lstStyle/>
                    <a:p>
                      <a:pPr algn="ctr"/>
                      <a:r>
                        <a:rPr lang="pt-BR" dirty="0"/>
                        <a:t>TMR2ON</a:t>
                      </a:r>
                    </a:p>
                  </a:txBody>
                  <a:tcPr anchor="ctr"/>
                </a:tc>
                <a:tc>
                  <a:txBody>
                    <a:bodyPr/>
                    <a:lstStyle/>
                    <a:p>
                      <a:pPr algn="ctr"/>
                      <a:r>
                        <a:rPr lang="pt-BR" dirty="0"/>
                        <a:t>T2CKPS1</a:t>
                      </a:r>
                    </a:p>
                  </a:txBody>
                  <a:tcPr anchor="ctr"/>
                </a:tc>
                <a:tc>
                  <a:txBody>
                    <a:bodyPr/>
                    <a:lstStyle/>
                    <a:p>
                      <a:pPr algn="ctr"/>
                      <a:r>
                        <a:rPr lang="pt-BR" dirty="0"/>
                        <a:t>T2CKPS0</a:t>
                      </a:r>
                    </a:p>
                  </a:txBody>
                  <a:tcPr anchor="ctr"/>
                </a:tc>
                <a:extLst>
                  <a:ext uri="{0D108BD9-81ED-4DB2-BD59-A6C34878D82A}">
                    <a16:rowId xmlns:a16="http://schemas.microsoft.com/office/drawing/2014/main" val="1210359987"/>
                  </a:ext>
                </a:extLst>
              </a:tr>
              <a:tr h="370840">
                <a:tc>
                  <a:txBody>
                    <a:bodyPr/>
                    <a:lstStyle/>
                    <a:p>
                      <a:pPr algn="ctr"/>
                      <a:r>
                        <a:rPr lang="pt-BR" dirty="0"/>
                        <a:t>x</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1</a:t>
                      </a:r>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6313339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a:xfrm>
            <a:off x="838200" y="1355892"/>
            <a:ext cx="10515600" cy="1996908"/>
          </a:xfrm>
        </p:spPr>
        <p:txBody>
          <a:bodyPr>
            <a:normAutofit/>
          </a:bodyPr>
          <a:lstStyle/>
          <a:p>
            <a:r>
              <a:rPr lang="pt-BR" sz="2400" dirty="0"/>
              <a:t>Exercício:</a:t>
            </a:r>
          </a:p>
          <a:p>
            <a:r>
              <a:rPr lang="pt-BR" sz="2400" dirty="0"/>
              <a:t>Qual a configuração do Timer 2? Como ele realiza sua contagem?</a:t>
            </a:r>
          </a:p>
          <a:p>
            <a:r>
              <a:rPr lang="pt-BR" sz="2400" dirty="0"/>
              <a:t>Depois de quantos ciclos de </a:t>
            </a:r>
            <a:r>
              <a:rPr lang="pt-BR" sz="2400" dirty="0" err="1"/>
              <a:t>clock</a:t>
            </a:r>
            <a:r>
              <a:rPr lang="pt-BR" sz="2400" dirty="0"/>
              <a:t> ele gera uma interrupção?</a:t>
            </a:r>
          </a:p>
        </p:txBody>
      </p:sp>
      <p:graphicFrame>
        <p:nvGraphicFramePr>
          <p:cNvPr id="4" name="Tabela 3"/>
          <p:cNvGraphicFramePr>
            <a:graphicFrameLocks noGrp="1"/>
          </p:cNvGraphicFramePr>
          <p:nvPr>
            <p:extLst>
              <p:ext uri="{D42A27DB-BD31-4B8C-83A1-F6EECF244321}">
                <p14:modId xmlns:p14="http://schemas.microsoft.com/office/powerpoint/2010/main" val="2076011201"/>
              </p:ext>
            </p:extLst>
          </p:nvPr>
        </p:nvGraphicFramePr>
        <p:xfrm>
          <a:off x="1638711" y="3551356"/>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T2CON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a:t>
                      </a:r>
                    </a:p>
                  </a:txBody>
                  <a:tcPr anchor="ctr"/>
                </a:tc>
                <a:tc>
                  <a:txBody>
                    <a:bodyPr/>
                    <a:lstStyle/>
                    <a:p>
                      <a:pPr algn="ctr"/>
                      <a:r>
                        <a:rPr lang="pt-BR" dirty="0"/>
                        <a:t>TOUTPS3</a:t>
                      </a:r>
                    </a:p>
                  </a:txBody>
                  <a:tcPr anchor="ctr"/>
                </a:tc>
                <a:tc>
                  <a:txBody>
                    <a:bodyPr/>
                    <a:lstStyle/>
                    <a:p>
                      <a:pPr algn="ctr"/>
                      <a:r>
                        <a:rPr lang="pt-BR" dirty="0"/>
                        <a:t>TOUTPS2</a:t>
                      </a:r>
                    </a:p>
                  </a:txBody>
                  <a:tcPr anchor="ctr"/>
                </a:tc>
                <a:tc>
                  <a:txBody>
                    <a:bodyPr/>
                    <a:lstStyle/>
                    <a:p>
                      <a:pPr algn="ctr"/>
                      <a:r>
                        <a:rPr lang="pt-BR" dirty="0"/>
                        <a:t>TOUTPS1</a:t>
                      </a:r>
                    </a:p>
                  </a:txBody>
                  <a:tcPr anchor="ctr"/>
                </a:tc>
                <a:tc>
                  <a:txBody>
                    <a:bodyPr/>
                    <a:lstStyle/>
                    <a:p>
                      <a:pPr algn="ctr"/>
                      <a:r>
                        <a:rPr lang="pt-BR" dirty="0"/>
                        <a:t>TOUTPS0</a:t>
                      </a:r>
                    </a:p>
                  </a:txBody>
                  <a:tcPr anchor="ctr"/>
                </a:tc>
                <a:tc>
                  <a:txBody>
                    <a:bodyPr/>
                    <a:lstStyle/>
                    <a:p>
                      <a:pPr algn="ctr"/>
                      <a:r>
                        <a:rPr lang="pt-BR" dirty="0"/>
                        <a:t>TMR2ON</a:t>
                      </a:r>
                    </a:p>
                  </a:txBody>
                  <a:tcPr anchor="ctr"/>
                </a:tc>
                <a:tc>
                  <a:txBody>
                    <a:bodyPr/>
                    <a:lstStyle/>
                    <a:p>
                      <a:pPr algn="ctr"/>
                      <a:r>
                        <a:rPr lang="pt-BR" dirty="0"/>
                        <a:t>T2CKPS1</a:t>
                      </a:r>
                    </a:p>
                  </a:txBody>
                  <a:tcPr anchor="ctr"/>
                </a:tc>
                <a:tc>
                  <a:txBody>
                    <a:bodyPr/>
                    <a:lstStyle/>
                    <a:p>
                      <a:pPr algn="ctr"/>
                      <a:r>
                        <a:rPr lang="pt-BR" dirty="0"/>
                        <a:t>T2CKPS0</a:t>
                      </a:r>
                    </a:p>
                  </a:txBody>
                  <a:tcPr anchor="ctr"/>
                </a:tc>
                <a:extLst>
                  <a:ext uri="{0D108BD9-81ED-4DB2-BD59-A6C34878D82A}">
                    <a16:rowId xmlns:a16="http://schemas.microsoft.com/office/drawing/2014/main" val="1210359987"/>
                  </a:ext>
                </a:extLst>
              </a:tr>
              <a:tr h="370840">
                <a:tc>
                  <a:txBody>
                    <a:bodyPr/>
                    <a:lstStyle/>
                    <a:p>
                      <a:pPr algn="ctr"/>
                      <a:r>
                        <a:rPr lang="pt-BR" dirty="0"/>
                        <a:t>x</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1</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0</a:t>
                      </a:r>
                    </a:p>
                  </a:txBody>
                  <a:tcPr anchor="ctr"/>
                </a:tc>
                <a:tc>
                  <a:txBody>
                    <a:bodyPr/>
                    <a:lstStyle/>
                    <a:p>
                      <a:pPr algn="ctr"/>
                      <a:r>
                        <a:rPr lang="pt-BR" dirty="0"/>
                        <a:t>1</a:t>
                      </a:r>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12729569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p:txBody>
          <a:bodyPr>
            <a:normAutofit/>
          </a:bodyPr>
          <a:lstStyle/>
          <a:p>
            <a:r>
              <a:rPr lang="pt-BR" sz="2400" dirty="0"/>
              <a:t>Outra vantagem exclusiva desse timer. Existe um segundo registrador (</a:t>
            </a:r>
            <a:r>
              <a:rPr lang="pt-BR" sz="2400" b="1" dirty="0"/>
              <a:t>PR2)</a:t>
            </a:r>
            <a:r>
              <a:rPr lang="pt-BR" sz="2400" dirty="0"/>
              <a:t> utilizado para controlar o estouro do </a:t>
            </a:r>
            <a:r>
              <a:rPr lang="pt-BR" sz="2400" b="1" dirty="0"/>
              <a:t>TMR2.</a:t>
            </a:r>
          </a:p>
          <a:p>
            <a:r>
              <a:rPr lang="pt-BR" sz="2400" dirty="0"/>
              <a:t>Enquanto no Timer 0 o estouro acontece de 0xFF para 0x00, no Timer 2 essa limitação não existe, porque o </a:t>
            </a:r>
            <a:r>
              <a:rPr lang="pt-BR" sz="2400" b="1" dirty="0"/>
              <a:t>PR2</a:t>
            </a:r>
            <a:r>
              <a:rPr lang="pt-BR" sz="2400" dirty="0"/>
              <a:t> pode ser configurado para definir o momento do estouro quando o </a:t>
            </a:r>
            <a:r>
              <a:rPr lang="pt-BR" sz="2400" b="1" dirty="0"/>
              <a:t>TMR2 </a:t>
            </a:r>
            <a:r>
              <a:rPr lang="pt-BR" sz="2400" dirty="0"/>
              <a:t>chegar nele. Ou seja, quando </a:t>
            </a:r>
            <a:r>
              <a:rPr lang="pt-BR" sz="2400" b="1" dirty="0"/>
              <a:t>TMR2 = PR2</a:t>
            </a:r>
            <a:r>
              <a:rPr lang="pt-BR" sz="2400" dirty="0"/>
              <a:t> o próximo incremento é um estouro e </a:t>
            </a:r>
            <a:r>
              <a:rPr lang="pt-BR" sz="2400" b="1" dirty="0"/>
              <a:t>TMR2</a:t>
            </a:r>
            <a:r>
              <a:rPr lang="pt-BR" sz="2400" dirty="0"/>
              <a:t> voltará para 0. Sempre de forma automática.</a:t>
            </a:r>
          </a:p>
          <a:p>
            <a:endParaRPr lang="pt-BR" sz="2400" dirty="0"/>
          </a:p>
        </p:txBody>
      </p:sp>
    </p:spTree>
    <p:extLst>
      <p:ext uri="{BB962C8B-B14F-4D97-AF65-F5344CB8AC3E}">
        <p14:creationId xmlns:p14="http://schemas.microsoft.com/office/powerpoint/2010/main" val="39965769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p:txBody>
          <a:bodyPr>
            <a:normAutofit lnSpcReduction="10000"/>
          </a:bodyPr>
          <a:lstStyle/>
          <a:p>
            <a:pPr>
              <a:lnSpc>
                <a:spcPct val="110000"/>
              </a:lnSpc>
            </a:pPr>
            <a:r>
              <a:rPr lang="pt-BR" sz="2400" dirty="0"/>
              <a:t>Para utilizar a interrupção desse timer, as seguintes chaves devem estar ligadas.</a:t>
            </a:r>
          </a:p>
          <a:p>
            <a:pPr>
              <a:lnSpc>
                <a:spcPct val="110000"/>
              </a:lnSpc>
            </a:pPr>
            <a:r>
              <a:rPr lang="pt-BR" sz="2400" b="1" dirty="0"/>
              <a:t>PIE1&lt;TMR2IE&gt;</a:t>
            </a:r>
            <a:r>
              <a:rPr lang="pt-BR" sz="2400" dirty="0"/>
              <a:t>:</a:t>
            </a:r>
            <a:r>
              <a:rPr lang="pt-BR" sz="2400" b="1" dirty="0"/>
              <a:t> </a:t>
            </a:r>
            <a:r>
              <a:rPr lang="pt-BR" sz="2400" dirty="0"/>
              <a:t>chave individual da interrupção de TMR2.</a:t>
            </a:r>
          </a:p>
          <a:p>
            <a:pPr>
              <a:lnSpc>
                <a:spcPct val="110000"/>
              </a:lnSpc>
            </a:pPr>
            <a:r>
              <a:rPr lang="pt-BR" sz="2400" b="1" dirty="0"/>
              <a:t>INTCON&lt;PEIE/GIEL&gt;</a:t>
            </a:r>
            <a:r>
              <a:rPr lang="pt-BR" sz="2400" dirty="0"/>
              <a:t>: chave do grupo de interrupções de periféricos.</a:t>
            </a:r>
          </a:p>
          <a:p>
            <a:pPr>
              <a:lnSpc>
                <a:spcPct val="110000"/>
              </a:lnSpc>
            </a:pPr>
            <a:r>
              <a:rPr lang="pt-BR" sz="2400" b="1" dirty="0"/>
              <a:t>IPR1&lt;TMR2IP&gt;</a:t>
            </a:r>
            <a:r>
              <a:rPr lang="pt-BR" sz="2400" dirty="0"/>
              <a:t>: chave de seleção da prioridade da interrupção.</a:t>
            </a:r>
          </a:p>
          <a:p>
            <a:pPr>
              <a:lnSpc>
                <a:spcPct val="110000"/>
              </a:lnSpc>
            </a:pPr>
            <a:r>
              <a:rPr lang="pt-BR" sz="2400" b="1" dirty="0"/>
              <a:t>INTCON&lt;GIE/GIEH&gt;:</a:t>
            </a:r>
            <a:r>
              <a:rPr lang="pt-BR" sz="2400" dirty="0"/>
              <a:t> chave geral das interrupções.</a:t>
            </a:r>
          </a:p>
          <a:p>
            <a:pPr>
              <a:lnSpc>
                <a:spcPct val="110000"/>
              </a:lnSpc>
            </a:pPr>
            <a:endParaRPr lang="pt-BR" sz="2400" b="1" dirty="0"/>
          </a:p>
          <a:p>
            <a:r>
              <a:rPr lang="pt-BR" sz="2400" dirty="0"/>
              <a:t>Quando a interrupção acontecer, será </a:t>
            </a:r>
            <a:r>
              <a:rPr lang="pt-BR" sz="2400" dirty="0" err="1"/>
              <a:t>setado</a:t>
            </a:r>
            <a:r>
              <a:rPr lang="pt-BR" sz="2400" dirty="0"/>
              <a:t> o bit </a:t>
            </a:r>
            <a:r>
              <a:rPr lang="pt-BR" sz="2400" b="1" dirty="0"/>
              <a:t>PIR1&lt;TMR1IF&gt;</a:t>
            </a:r>
            <a:r>
              <a:rPr lang="pt-BR" sz="2400" dirty="0"/>
              <a:t>. Após o tratamento esse bit não será limpo automaticamente. O programador deve limpá-lo.</a:t>
            </a:r>
          </a:p>
          <a:p>
            <a:pPr>
              <a:lnSpc>
                <a:spcPct val="110000"/>
              </a:lnSpc>
            </a:pPr>
            <a:endParaRPr lang="pt-BR" sz="2400" b="1" dirty="0"/>
          </a:p>
          <a:p>
            <a:endParaRPr lang="pt-BR" sz="2400" dirty="0"/>
          </a:p>
        </p:txBody>
      </p:sp>
    </p:spTree>
    <p:extLst>
      <p:ext uri="{BB962C8B-B14F-4D97-AF65-F5344CB8AC3E}">
        <p14:creationId xmlns:p14="http://schemas.microsoft.com/office/powerpoint/2010/main" val="7735356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CCP (cap. 15)</a:t>
            </a:r>
          </a:p>
        </p:txBody>
      </p:sp>
      <p:sp>
        <p:nvSpPr>
          <p:cNvPr id="3" name="Espaço Reservado para Conteúdo 2"/>
          <p:cNvSpPr>
            <a:spLocks noGrp="1"/>
          </p:cNvSpPr>
          <p:nvPr>
            <p:ph idx="1"/>
          </p:nvPr>
        </p:nvSpPr>
        <p:spPr/>
        <p:txBody>
          <a:bodyPr>
            <a:normAutofit/>
          </a:bodyPr>
          <a:lstStyle/>
          <a:p>
            <a:r>
              <a:rPr lang="pt-BR" sz="2400" i="1" dirty="0"/>
              <a:t>Capture, Compare </a:t>
            </a:r>
            <a:r>
              <a:rPr lang="pt-BR" sz="2400" dirty="0"/>
              <a:t>e PWM</a:t>
            </a:r>
          </a:p>
          <a:p>
            <a:r>
              <a:rPr lang="pt-BR" sz="2400" dirty="0"/>
              <a:t>O modo </a:t>
            </a:r>
            <a:r>
              <a:rPr lang="pt-BR" sz="2400" i="1" dirty="0"/>
              <a:t>Capture</a:t>
            </a:r>
            <a:r>
              <a:rPr lang="pt-BR" sz="2400" dirty="0"/>
              <a:t> serve para contar tempo através de TMR1 e TMR3 entre pulsos externos pelo pino CCP1 (</a:t>
            </a:r>
            <a:r>
              <a:rPr lang="pt-BR" sz="2400" b="1" dirty="0"/>
              <a:t>RB3</a:t>
            </a:r>
            <a:r>
              <a:rPr lang="pt-BR" sz="2400" dirty="0"/>
              <a:t>). Existem quatro opções disponíveis no registrador </a:t>
            </a:r>
            <a:r>
              <a:rPr lang="pt-BR" sz="2400" b="1" dirty="0"/>
              <a:t>CCP1CON</a:t>
            </a:r>
            <a:r>
              <a:rPr lang="pt-BR" sz="2400" dirty="0"/>
              <a:t>.</a:t>
            </a:r>
          </a:p>
          <a:p>
            <a:pPr marL="457200" indent="-457200">
              <a:lnSpc>
                <a:spcPct val="120000"/>
              </a:lnSpc>
              <a:buFont typeface="Arial" panose="020B0604020202020204" pitchFamily="34" charset="0"/>
              <a:buChar char="•"/>
            </a:pPr>
            <a:r>
              <a:rPr lang="pt-BR" sz="2400" dirty="0"/>
              <a:t>Contagem em cada borda de descida;</a:t>
            </a:r>
          </a:p>
          <a:p>
            <a:pPr marL="457200" indent="-457200">
              <a:lnSpc>
                <a:spcPct val="120000"/>
              </a:lnSpc>
              <a:buFont typeface="Arial" panose="020B0604020202020204" pitchFamily="34" charset="0"/>
              <a:buChar char="•"/>
            </a:pPr>
            <a:r>
              <a:rPr lang="pt-BR" sz="2400" dirty="0"/>
              <a:t>Contagem em cada borda de subida;</a:t>
            </a:r>
          </a:p>
          <a:p>
            <a:pPr marL="457200" indent="-457200">
              <a:lnSpc>
                <a:spcPct val="120000"/>
              </a:lnSpc>
              <a:buFont typeface="Arial" panose="020B0604020202020204" pitchFamily="34" charset="0"/>
              <a:buChar char="•"/>
            </a:pPr>
            <a:r>
              <a:rPr lang="pt-BR" sz="2400" dirty="0"/>
              <a:t>Contagem a cada quatro bordas de subida;</a:t>
            </a:r>
          </a:p>
          <a:p>
            <a:pPr marL="457200" indent="-457200">
              <a:lnSpc>
                <a:spcPct val="120000"/>
              </a:lnSpc>
              <a:buFont typeface="Arial" panose="020B0604020202020204" pitchFamily="34" charset="0"/>
              <a:buChar char="•"/>
            </a:pPr>
            <a:r>
              <a:rPr lang="pt-BR" sz="2400" dirty="0"/>
              <a:t>Contagem a cada 16 bordas de subida;</a:t>
            </a:r>
          </a:p>
          <a:p>
            <a:endParaRPr lang="pt-BR" sz="2400" dirty="0"/>
          </a:p>
        </p:txBody>
      </p:sp>
    </p:spTree>
    <p:extLst>
      <p:ext uri="{BB962C8B-B14F-4D97-AF65-F5344CB8AC3E}">
        <p14:creationId xmlns:p14="http://schemas.microsoft.com/office/powerpoint/2010/main" val="201570147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CCP (cap. 15)</a:t>
            </a:r>
          </a:p>
        </p:txBody>
      </p:sp>
      <p:sp>
        <p:nvSpPr>
          <p:cNvPr id="3" name="Espaço Reservado para Conteúdo 2"/>
          <p:cNvSpPr>
            <a:spLocks noGrp="1"/>
          </p:cNvSpPr>
          <p:nvPr>
            <p:ph idx="1"/>
          </p:nvPr>
        </p:nvSpPr>
        <p:spPr>
          <a:xfrm>
            <a:off x="838200" y="1355891"/>
            <a:ext cx="10881852" cy="5044909"/>
          </a:xfrm>
        </p:spPr>
        <p:txBody>
          <a:bodyPr>
            <a:normAutofit fontScale="77500" lnSpcReduction="20000"/>
          </a:bodyPr>
          <a:lstStyle/>
          <a:p>
            <a:r>
              <a:rPr lang="pt-BR" i="1" dirty="0"/>
              <a:t>Compare</a:t>
            </a:r>
          </a:p>
          <a:p>
            <a:r>
              <a:rPr lang="pt-BR" dirty="0"/>
              <a:t>Nesse modo também utiliza-se o TMR1 como base de tempo, no entanto o valor do contador é constantemente comparado ao valor escrito nos registradores </a:t>
            </a:r>
            <a:r>
              <a:rPr lang="pt-BR" b="1" dirty="0"/>
              <a:t>CCPR1H </a:t>
            </a:r>
            <a:r>
              <a:rPr lang="pt-BR" dirty="0"/>
              <a:t>e </a:t>
            </a:r>
            <a:r>
              <a:rPr lang="pt-BR" b="1" dirty="0"/>
              <a:t>CCPR1L. </a:t>
            </a:r>
            <a:r>
              <a:rPr lang="pt-BR" dirty="0"/>
              <a:t>Quando uma igualdade acontecer, uma das seguintes ações acontece:</a:t>
            </a:r>
          </a:p>
          <a:p>
            <a:pPr marL="457200" indent="-457200">
              <a:buFont typeface="Arial" panose="020B0604020202020204" pitchFamily="34" charset="0"/>
              <a:buChar char="•"/>
            </a:pPr>
            <a:r>
              <a:rPr lang="pt-BR" dirty="0"/>
              <a:t>O pino CCP1 (se configurado como saída) será colocado em alto (1)</a:t>
            </a:r>
          </a:p>
          <a:p>
            <a:pPr marL="457200" indent="-457200">
              <a:buFont typeface="Arial" panose="020B0604020202020204" pitchFamily="34" charset="0"/>
              <a:buChar char="•"/>
            </a:pPr>
            <a:r>
              <a:rPr lang="pt-BR" dirty="0"/>
              <a:t>O pino CCP1 (se configurado como saída) será colocado em baixo (0)</a:t>
            </a:r>
          </a:p>
          <a:p>
            <a:pPr marL="457200" indent="-457200">
              <a:buFont typeface="Arial" panose="020B0604020202020204" pitchFamily="34" charset="0"/>
              <a:buChar char="•"/>
            </a:pPr>
            <a:r>
              <a:rPr lang="pt-BR" dirty="0"/>
              <a:t>O estado do pino CCP1 não será afetado, mas uma interrupção acontecerá</a:t>
            </a:r>
          </a:p>
          <a:p>
            <a:pPr marL="457200" indent="-457200">
              <a:buFont typeface="Arial" panose="020B0604020202020204" pitchFamily="34" charset="0"/>
              <a:buChar char="•"/>
            </a:pPr>
            <a:endParaRPr lang="pt-BR" dirty="0"/>
          </a:p>
          <a:p>
            <a:r>
              <a:rPr lang="pt-BR" dirty="0"/>
              <a:t>Essas ações são configuradas ao </a:t>
            </a:r>
            <a:r>
              <a:rPr lang="pt-BR" dirty="0" err="1"/>
              <a:t>setar</a:t>
            </a:r>
            <a:r>
              <a:rPr lang="pt-BR" dirty="0"/>
              <a:t> o modo </a:t>
            </a:r>
            <a:r>
              <a:rPr lang="pt-BR" i="1" dirty="0"/>
              <a:t>Compare</a:t>
            </a:r>
            <a:r>
              <a:rPr lang="pt-BR" dirty="0"/>
              <a:t> dentro do registrador </a:t>
            </a:r>
            <a:r>
              <a:rPr lang="pt-BR" b="1" dirty="0"/>
              <a:t>CCP1CON</a:t>
            </a:r>
            <a:r>
              <a:rPr lang="pt-BR" dirty="0"/>
              <a:t>.</a:t>
            </a:r>
          </a:p>
        </p:txBody>
      </p:sp>
    </p:spTree>
    <p:extLst>
      <p:ext uri="{BB962C8B-B14F-4D97-AF65-F5344CB8AC3E}">
        <p14:creationId xmlns:p14="http://schemas.microsoft.com/office/powerpoint/2010/main" val="1983145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t>Software para circuitos eletrônicos  </a:t>
            </a:r>
            <a:r>
              <a:rPr lang="pt-BR" sz="3600" dirty="0" err="1"/>
              <a:t>proteus</a:t>
            </a:r>
            <a:endParaRPr lang="pt-BR" sz="3600" dirty="0"/>
          </a:p>
        </p:txBody>
      </p:sp>
      <p:pic>
        <p:nvPicPr>
          <p:cNvPr id="3074" name="Picture 2" descr="Resultado de imagem para proteus isis">
            <a:extLst>
              <a:ext uri="{FF2B5EF4-FFF2-40B4-BE49-F238E27FC236}">
                <a16:creationId xmlns:a16="http://schemas.microsoft.com/office/drawing/2014/main" id="{80EEAE7B-EE33-46F9-ADDA-487E204686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8974" y="1625048"/>
            <a:ext cx="9303026" cy="5232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4758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CCP (cap. 15)</a:t>
            </a:r>
          </a:p>
        </p:txBody>
      </p:sp>
      <p:sp>
        <p:nvSpPr>
          <p:cNvPr id="3" name="Espaço Reservado para Conteúdo 2"/>
          <p:cNvSpPr>
            <a:spLocks noGrp="1"/>
          </p:cNvSpPr>
          <p:nvPr>
            <p:ph idx="1"/>
          </p:nvPr>
        </p:nvSpPr>
        <p:spPr>
          <a:xfrm>
            <a:off x="838199" y="1355892"/>
            <a:ext cx="10685207" cy="4821070"/>
          </a:xfrm>
        </p:spPr>
        <p:txBody>
          <a:bodyPr>
            <a:normAutofit/>
          </a:bodyPr>
          <a:lstStyle/>
          <a:p>
            <a:r>
              <a:rPr lang="pt-BR" sz="2400" dirty="0"/>
              <a:t>PWM (</a:t>
            </a:r>
            <a:r>
              <a:rPr lang="pt-BR" sz="2400" i="1" dirty="0"/>
              <a:t>Pulse </a:t>
            </a:r>
            <a:r>
              <a:rPr lang="pt-BR" sz="2400" i="1" dirty="0" err="1"/>
              <a:t>Width</a:t>
            </a:r>
            <a:r>
              <a:rPr lang="pt-BR" sz="2400" i="1" dirty="0"/>
              <a:t> </a:t>
            </a:r>
            <a:r>
              <a:rPr lang="pt-BR" sz="2400" i="1" dirty="0" err="1"/>
              <a:t>Modulation</a:t>
            </a:r>
            <a:r>
              <a:rPr lang="pt-BR" sz="2400" i="1" dirty="0"/>
              <a:t> </a:t>
            </a:r>
            <a:r>
              <a:rPr lang="pt-BR" sz="2400" dirty="0"/>
              <a:t>– Modulação por largura de pulso)</a:t>
            </a:r>
          </a:p>
          <a:p>
            <a:r>
              <a:rPr lang="pt-BR" sz="2400" dirty="0"/>
              <a:t>Provavelmente o recurso mais utilizado dentro do CCP, já que possibilita uma saída analógica. Quando uma onda PWM passa por um filtro externo, pode ser convertida em um sinal variável de 0 a 5v.</a:t>
            </a:r>
          </a:p>
          <a:p>
            <a:r>
              <a:rPr lang="pt-BR" sz="2400" dirty="0"/>
              <a:t>A base do tempo do PWM é o Timer 2.</a:t>
            </a:r>
          </a:p>
        </p:txBody>
      </p:sp>
    </p:spTree>
    <p:extLst>
      <p:ext uri="{BB962C8B-B14F-4D97-AF65-F5344CB8AC3E}">
        <p14:creationId xmlns:p14="http://schemas.microsoft.com/office/powerpoint/2010/main" val="37907089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Conversor ad (cap. 17)</a:t>
            </a:r>
          </a:p>
        </p:txBody>
      </p:sp>
      <p:sp>
        <p:nvSpPr>
          <p:cNvPr id="3" name="Espaço Reservado para Conteúdo 2"/>
          <p:cNvSpPr>
            <a:spLocks noGrp="1"/>
          </p:cNvSpPr>
          <p:nvPr>
            <p:ph idx="1"/>
          </p:nvPr>
        </p:nvSpPr>
        <p:spPr/>
        <p:txBody>
          <a:bodyPr>
            <a:normAutofit fontScale="77500" lnSpcReduction="20000"/>
          </a:bodyPr>
          <a:lstStyle/>
          <a:p>
            <a:r>
              <a:rPr lang="pt-BR" dirty="0"/>
              <a:t>Podemos traduzir o mundo analógico para “dentro” do mundo digital. </a:t>
            </a:r>
          </a:p>
          <a:p>
            <a:r>
              <a:rPr lang="pt-BR" dirty="0" err="1"/>
              <a:t>Ex</a:t>
            </a:r>
            <a:r>
              <a:rPr lang="pt-BR" dirty="0"/>
              <a:t>: ler um sensor de temperatura; converter numa palavra digital.</a:t>
            </a:r>
          </a:p>
          <a:p>
            <a:r>
              <a:rPr lang="pt-BR" dirty="0"/>
              <a:t>Há 7 canais de AD que podem ser configurados no 18F1220 individualmente.</a:t>
            </a:r>
          </a:p>
          <a:p>
            <a:r>
              <a:rPr lang="pt-BR" dirty="0"/>
              <a:t>Uma vez habilitado os canais, a seleção deles é feita alterando os valores dos bits </a:t>
            </a:r>
            <a:r>
              <a:rPr lang="pt-BR" b="1" dirty="0"/>
              <a:t>ADCON0&lt;CHS2:CHS0&gt;</a:t>
            </a:r>
            <a:r>
              <a:rPr lang="pt-BR" dirty="0"/>
              <a:t>. Note que a conversão é em um canal por vez, nunca dois ou mais canais simultaneamente.</a:t>
            </a:r>
          </a:p>
          <a:p>
            <a:r>
              <a:rPr lang="pt-BR" dirty="0"/>
              <a:t>Selecionado o canal, para efetuar a conversão o bit </a:t>
            </a:r>
            <a:r>
              <a:rPr lang="pt-BR" b="1" dirty="0"/>
              <a:t>GO</a:t>
            </a:r>
            <a:r>
              <a:rPr lang="pt-BR" dirty="0"/>
              <a:t> do registrador </a:t>
            </a:r>
            <a:r>
              <a:rPr lang="pt-BR" b="1" dirty="0"/>
              <a:t>ADCON0</a:t>
            </a:r>
            <a:r>
              <a:rPr lang="pt-BR" dirty="0"/>
              <a:t> deve estar em nível lógico alto (1). Quando esse bit zerar automaticamente, o resultado estará disponível nos registradores </a:t>
            </a:r>
            <a:r>
              <a:rPr lang="pt-BR" b="1" dirty="0"/>
              <a:t>ADRESH </a:t>
            </a:r>
            <a:r>
              <a:rPr lang="pt-BR" dirty="0"/>
              <a:t>e </a:t>
            </a:r>
            <a:r>
              <a:rPr lang="pt-BR" b="1" dirty="0"/>
              <a:t>ADRESL.</a:t>
            </a:r>
            <a:endParaRPr lang="pt-BR" dirty="0"/>
          </a:p>
          <a:p>
            <a:endParaRPr lang="pt-BR" dirty="0"/>
          </a:p>
          <a:p>
            <a:endParaRPr lang="pt-BR" dirty="0"/>
          </a:p>
        </p:txBody>
      </p:sp>
    </p:spTree>
    <p:extLst>
      <p:ext uri="{BB962C8B-B14F-4D97-AF65-F5344CB8AC3E}">
        <p14:creationId xmlns:p14="http://schemas.microsoft.com/office/powerpoint/2010/main" val="35432781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Conversor ad (cap. 17)</a:t>
            </a:r>
          </a:p>
        </p:txBody>
      </p:sp>
      <p:sp>
        <p:nvSpPr>
          <p:cNvPr id="3" name="Espaço Reservado para Conteúdo 2"/>
          <p:cNvSpPr>
            <a:spLocks noGrp="1"/>
          </p:cNvSpPr>
          <p:nvPr>
            <p:ph idx="1"/>
          </p:nvPr>
        </p:nvSpPr>
        <p:spPr>
          <a:xfrm>
            <a:off x="838200" y="1355891"/>
            <a:ext cx="10515600" cy="5098071"/>
          </a:xfrm>
        </p:spPr>
        <p:txBody>
          <a:bodyPr>
            <a:normAutofit fontScale="70000" lnSpcReduction="20000"/>
          </a:bodyPr>
          <a:lstStyle/>
          <a:p>
            <a:r>
              <a:rPr lang="pt-BR" dirty="0"/>
              <a:t>Além dessa configuração dos canais analógicos, devemos configurar a velocidade do conversor nos bits </a:t>
            </a:r>
            <a:r>
              <a:rPr lang="pt-BR" b="1" dirty="0"/>
              <a:t>ADCON2&lt;ADCS2:ADCS0&gt;</a:t>
            </a:r>
            <a:r>
              <a:rPr lang="pt-BR" dirty="0"/>
              <a:t>.Essa velocidade depende basicamente do </a:t>
            </a:r>
            <a:r>
              <a:rPr lang="pt-BR" dirty="0" err="1"/>
              <a:t>uC</a:t>
            </a:r>
            <a:r>
              <a:rPr lang="pt-BR" dirty="0"/>
              <a:t>.</a:t>
            </a:r>
          </a:p>
          <a:p>
            <a:pPr>
              <a:lnSpc>
                <a:spcPct val="170000"/>
              </a:lnSpc>
            </a:pPr>
            <a:r>
              <a:rPr lang="pt-BR" dirty="0"/>
              <a:t>A interrupção deste recurso indica o término da conversão. Para que aconteça a interrupção, as seguintes chaves devem ser ligadas.</a:t>
            </a:r>
          </a:p>
          <a:p>
            <a:pPr>
              <a:lnSpc>
                <a:spcPct val="110000"/>
              </a:lnSpc>
            </a:pPr>
            <a:r>
              <a:rPr lang="pt-BR" b="1" dirty="0"/>
              <a:t>PIE1&lt;ADIE&gt;</a:t>
            </a:r>
            <a:r>
              <a:rPr lang="pt-BR" dirty="0"/>
              <a:t>:</a:t>
            </a:r>
            <a:r>
              <a:rPr lang="pt-BR" b="1" dirty="0"/>
              <a:t> </a:t>
            </a:r>
            <a:r>
              <a:rPr lang="pt-BR" dirty="0"/>
              <a:t>chave individual da interrupção do conversor analógico-digital.</a:t>
            </a:r>
          </a:p>
          <a:p>
            <a:pPr>
              <a:lnSpc>
                <a:spcPct val="110000"/>
              </a:lnSpc>
            </a:pPr>
            <a:r>
              <a:rPr lang="pt-BR" b="1" dirty="0"/>
              <a:t>INTCON&lt;PEIE/GIEL&gt;</a:t>
            </a:r>
            <a:r>
              <a:rPr lang="pt-BR" dirty="0"/>
              <a:t>: chave do grupo de interrupções de periféricos.</a:t>
            </a:r>
          </a:p>
          <a:p>
            <a:pPr>
              <a:lnSpc>
                <a:spcPct val="110000"/>
              </a:lnSpc>
            </a:pPr>
            <a:r>
              <a:rPr lang="pt-BR" b="1" dirty="0"/>
              <a:t>IPR1&lt;ADIP&gt;</a:t>
            </a:r>
            <a:r>
              <a:rPr lang="pt-BR" dirty="0"/>
              <a:t>: chave de seleção da prioridade da interrupção.</a:t>
            </a:r>
          </a:p>
          <a:p>
            <a:pPr>
              <a:lnSpc>
                <a:spcPct val="110000"/>
              </a:lnSpc>
            </a:pPr>
            <a:r>
              <a:rPr lang="pt-BR" b="1" dirty="0"/>
              <a:t>INTCON&lt;GIE/GIEH&gt;:</a:t>
            </a:r>
            <a:r>
              <a:rPr lang="pt-BR" dirty="0"/>
              <a:t> chave geral das interrupções.</a:t>
            </a:r>
          </a:p>
          <a:p>
            <a:pPr>
              <a:lnSpc>
                <a:spcPct val="110000"/>
              </a:lnSpc>
            </a:pPr>
            <a:endParaRPr lang="pt-BR" dirty="0"/>
          </a:p>
          <a:p>
            <a:pPr>
              <a:lnSpc>
                <a:spcPct val="170000"/>
              </a:lnSpc>
            </a:pPr>
            <a:r>
              <a:rPr lang="pt-BR" dirty="0"/>
              <a:t>Quando a interrupção acontecer, será </a:t>
            </a:r>
            <a:r>
              <a:rPr lang="pt-BR" dirty="0" err="1"/>
              <a:t>setado</a:t>
            </a:r>
            <a:r>
              <a:rPr lang="pt-BR" dirty="0"/>
              <a:t> o bit </a:t>
            </a:r>
            <a:r>
              <a:rPr lang="pt-BR" b="1" dirty="0"/>
              <a:t>PIR1&lt;ADIF&gt;</a:t>
            </a:r>
            <a:r>
              <a:rPr lang="pt-BR" dirty="0"/>
              <a:t>. Após o tratamento esse bit não será limpo automaticamente. O programador deve limpá-lo.</a:t>
            </a:r>
          </a:p>
        </p:txBody>
      </p:sp>
    </p:spTree>
    <p:extLst>
      <p:ext uri="{BB962C8B-B14F-4D97-AF65-F5344CB8AC3E}">
        <p14:creationId xmlns:p14="http://schemas.microsoft.com/office/powerpoint/2010/main" val="41673689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COMUNICAÇÃO I2C E SPI</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6246AFF7-E7FA-41AC-AD3F-55CDF31E29C8}"/>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2044877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Revisão da aula passada</a:t>
            </a:r>
          </a:p>
        </p:txBody>
      </p:sp>
      <p:pic>
        <p:nvPicPr>
          <p:cNvPr id="4" name="Espaço Reservado para Conteúdo 3"/>
          <p:cNvPicPr>
            <a:picLocks noGrp="1" noChangeAspect="1"/>
          </p:cNvPicPr>
          <p:nvPr>
            <p:ph idx="1"/>
          </p:nvPr>
        </p:nvPicPr>
        <p:blipFill>
          <a:blip r:embed="rId2"/>
          <a:stretch>
            <a:fillRect/>
          </a:stretch>
        </p:blipFill>
        <p:spPr>
          <a:xfrm>
            <a:off x="2106715" y="1862573"/>
            <a:ext cx="7912356" cy="3950436"/>
          </a:xfrm>
          <a:prstGeom prst="rect">
            <a:avLst/>
          </a:prstGeom>
        </p:spPr>
      </p:pic>
    </p:spTree>
    <p:extLst>
      <p:ext uri="{BB962C8B-B14F-4D97-AF65-F5344CB8AC3E}">
        <p14:creationId xmlns:p14="http://schemas.microsoft.com/office/powerpoint/2010/main" val="30838300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Revisão da aula passada</a:t>
            </a:r>
          </a:p>
        </p:txBody>
      </p:sp>
      <p:sp>
        <p:nvSpPr>
          <p:cNvPr id="3" name="Espaço Reservado para Conteúdo 2"/>
          <p:cNvSpPr>
            <a:spLocks noGrp="1"/>
          </p:cNvSpPr>
          <p:nvPr>
            <p:ph idx="1"/>
          </p:nvPr>
        </p:nvSpPr>
        <p:spPr/>
        <p:txBody>
          <a:bodyPr/>
          <a:lstStyle/>
          <a:p>
            <a:r>
              <a:rPr lang="pt-BR" dirty="0"/>
              <a:t>Qual deve ser a programação do registrador </a:t>
            </a:r>
            <a:r>
              <a:rPr lang="pt-BR" b="1" dirty="0"/>
              <a:t> T2CON</a:t>
            </a:r>
            <a:r>
              <a:rPr lang="pt-BR" dirty="0"/>
              <a:t> para que ele opere como um contador de 8 bits com </a:t>
            </a:r>
            <a:r>
              <a:rPr lang="pt-BR" dirty="0" err="1"/>
              <a:t>prescaler</a:t>
            </a:r>
            <a:r>
              <a:rPr lang="pt-BR" dirty="0"/>
              <a:t> de um para quatro, e </a:t>
            </a:r>
            <a:r>
              <a:rPr lang="pt-BR" dirty="0" err="1"/>
              <a:t>postscaler</a:t>
            </a:r>
            <a:r>
              <a:rPr lang="pt-BR" dirty="0"/>
              <a:t> de 1:5?</a:t>
            </a:r>
          </a:p>
          <a:p>
            <a:endParaRPr lang="pt-BR" dirty="0"/>
          </a:p>
        </p:txBody>
      </p:sp>
      <p:graphicFrame>
        <p:nvGraphicFramePr>
          <p:cNvPr id="5" name="Tabela 4"/>
          <p:cNvGraphicFramePr>
            <a:graphicFrameLocks noGrp="1"/>
          </p:cNvGraphicFramePr>
          <p:nvPr>
            <p:extLst/>
          </p:nvPr>
        </p:nvGraphicFramePr>
        <p:xfrm>
          <a:off x="1895988" y="3846323"/>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T2CON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a:t>
                      </a:r>
                    </a:p>
                  </a:txBody>
                  <a:tcPr anchor="ctr"/>
                </a:tc>
                <a:tc>
                  <a:txBody>
                    <a:bodyPr/>
                    <a:lstStyle/>
                    <a:p>
                      <a:pPr algn="ctr"/>
                      <a:r>
                        <a:rPr lang="pt-BR" dirty="0"/>
                        <a:t>TOUTPS3</a:t>
                      </a:r>
                    </a:p>
                  </a:txBody>
                  <a:tcPr anchor="ctr"/>
                </a:tc>
                <a:tc>
                  <a:txBody>
                    <a:bodyPr/>
                    <a:lstStyle/>
                    <a:p>
                      <a:pPr algn="ctr"/>
                      <a:r>
                        <a:rPr lang="pt-BR" dirty="0"/>
                        <a:t>TOUTPS2</a:t>
                      </a:r>
                    </a:p>
                  </a:txBody>
                  <a:tcPr anchor="ctr"/>
                </a:tc>
                <a:tc>
                  <a:txBody>
                    <a:bodyPr/>
                    <a:lstStyle/>
                    <a:p>
                      <a:pPr algn="ctr"/>
                      <a:r>
                        <a:rPr lang="pt-BR" dirty="0"/>
                        <a:t>TOUTPS1</a:t>
                      </a:r>
                    </a:p>
                  </a:txBody>
                  <a:tcPr anchor="ctr"/>
                </a:tc>
                <a:tc>
                  <a:txBody>
                    <a:bodyPr/>
                    <a:lstStyle/>
                    <a:p>
                      <a:pPr algn="ctr"/>
                      <a:r>
                        <a:rPr lang="pt-BR" dirty="0"/>
                        <a:t>TOUTPS0</a:t>
                      </a:r>
                    </a:p>
                  </a:txBody>
                  <a:tcPr anchor="ctr"/>
                </a:tc>
                <a:tc>
                  <a:txBody>
                    <a:bodyPr/>
                    <a:lstStyle/>
                    <a:p>
                      <a:pPr algn="ctr"/>
                      <a:r>
                        <a:rPr lang="pt-BR" dirty="0"/>
                        <a:t>TMR2ON</a:t>
                      </a:r>
                    </a:p>
                  </a:txBody>
                  <a:tcPr anchor="ctr"/>
                </a:tc>
                <a:tc>
                  <a:txBody>
                    <a:bodyPr/>
                    <a:lstStyle/>
                    <a:p>
                      <a:pPr algn="ctr"/>
                      <a:r>
                        <a:rPr lang="pt-BR" dirty="0"/>
                        <a:t>T2CKPS1</a:t>
                      </a:r>
                    </a:p>
                  </a:txBody>
                  <a:tcPr anchor="ctr"/>
                </a:tc>
                <a:tc>
                  <a:txBody>
                    <a:bodyPr/>
                    <a:lstStyle/>
                    <a:p>
                      <a:pPr algn="ctr"/>
                      <a:r>
                        <a:rPr lang="pt-BR" dirty="0"/>
                        <a:t>T2CKPS0</a:t>
                      </a:r>
                    </a:p>
                  </a:txBody>
                  <a:tcPr anchor="ctr"/>
                </a:tc>
                <a:extLst>
                  <a:ext uri="{0D108BD9-81ED-4DB2-BD59-A6C34878D82A}">
                    <a16:rowId xmlns:a16="http://schemas.microsoft.com/office/drawing/2014/main" val="1210359987"/>
                  </a:ext>
                </a:extLst>
              </a:tr>
              <a:tr h="370840">
                <a:tc>
                  <a:txBody>
                    <a:bodyPr/>
                    <a:lstStyle/>
                    <a:p>
                      <a:pPr algn="ctr"/>
                      <a:r>
                        <a:rPr lang="pt-BR" dirty="0"/>
                        <a:t>x</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1</a:t>
                      </a:r>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225370461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Tipos de comunicação</a:t>
            </a:r>
          </a:p>
        </p:txBody>
      </p:sp>
      <p:pic>
        <p:nvPicPr>
          <p:cNvPr id="2050" name="Picture 2" descr="Tipos_de_comunicaca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891" y="1828800"/>
            <a:ext cx="9275666" cy="385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3032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F9C35C-3027-41ED-9F0E-DEBDBC0F644E}"/>
              </a:ext>
            </a:extLst>
          </p:cNvPr>
          <p:cNvSpPr>
            <a:spLocks noGrp="1"/>
          </p:cNvSpPr>
          <p:nvPr>
            <p:ph type="title"/>
          </p:nvPr>
        </p:nvSpPr>
        <p:spPr/>
        <p:txBody>
          <a:bodyPr/>
          <a:lstStyle/>
          <a:p>
            <a:r>
              <a:rPr lang="pt-BR" dirty="0"/>
              <a:t>Tipos de comunicação</a:t>
            </a:r>
          </a:p>
        </p:txBody>
      </p:sp>
      <p:sp>
        <p:nvSpPr>
          <p:cNvPr id="3" name="Espaço Reservado para Conteúdo 2">
            <a:extLst>
              <a:ext uri="{FF2B5EF4-FFF2-40B4-BE49-F238E27FC236}">
                <a16:creationId xmlns:a16="http://schemas.microsoft.com/office/drawing/2014/main" id="{A2CD5C6C-917B-4061-980C-AAFB04EAA77E}"/>
              </a:ext>
            </a:extLst>
          </p:cNvPr>
          <p:cNvSpPr>
            <a:spLocks noGrp="1"/>
          </p:cNvSpPr>
          <p:nvPr>
            <p:ph idx="1"/>
          </p:nvPr>
        </p:nvSpPr>
        <p:spPr>
          <a:xfrm>
            <a:off x="838200" y="1355892"/>
            <a:ext cx="10515600" cy="2743200"/>
          </a:xfrm>
        </p:spPr>
        <p:txBody>
          <a:bodyPr>
            <a:normAutofit fontScale="92500"/>
          </a:bodyPr>
          <a:lstStyle/>
          <a:p>
            <a:r>
              <a:rPr lang="pt-BR" dirty="0"/>
              <a:t>Há grandes diferenças mesmo entre os protocolos síncronos. Apesar do padrão de cada protocolo definir limites máximos de taxas, cada fabricante possui a liberdade de desenvolver dispositivos com suas velocidades. Abaixo temos um comparativo entre diversos padrões dispositivos seriais:</a:t>
            </a:r>
          </a:p>
        </p:txBody>
      </p:sp>
      <p:pic>
        <p:nvPicPr>
          <p:cNvPr id="4" name="Imagem 3">
            <a:extLst>
              <a:ext uri="{FF2B5EF4-FFF2-40B4-BE49-F238E27FC236}">
                <a16:creationId xmlns:a16="http://schemas.microsoft.com/office/drawing/2014/main" id="{CDAA61FA-C514-4B41-9D2C-714A33E5828D}"/>
              </a:ext>
            </a:extLst>
          </p:cNvPr>
          <p:cNvPicPr>
            <a:picLocks noChangeAspect="1"/>
          </p:cNvPicPr>
          <p:nvPr/>
        </p:nvPicPr>
        <p:blipFill>
          <a:blip r:embed="rId2"/>
          <a:stretch>
            <a:fillRect/>
          </a:stretch>
        </p:blipFill>
        <p:spPr>
          <a:xfrm>
            <a:off x="657225" y="3877123"/>
            <a:ext cx="10696575" cy="2743200"/>
          </a:xfrm>
          <a:prstGeom prst="rect">
            <a:avLst/>
          </a:prstGeom>
        </p:spPr>
      </p:pic>
    </p:spTree>
    <p:extLst>
      <p:ext uri="{BB962C8B-B14F-4D97-AF65-F5344CB8AC3E}">
        <p14:creationId xmlns:p14="http://schemas.microsoft.com/office/powerpoint/2010/main" val="24422142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pt-BR"/>
              <a:t>I2C – Inter-Integrated Circuit</a:t>
            </a:r>
            <a:endParaRPr lang="pt-BR" altLang="pt-BR" sz="3600"/>
          </a:p>
        </p:txBody>
      </p:sp>
      <p:sp>
        <p:nvSpPr>
          <p:cNvPr id="3994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B9471CA-30A5-4797-BB26-FF01795D4F9E}" type="slidenum">
              <a:rPr lang="pt-BR" altLang="pt-BR"/>
              <a:pPr eaLnBrk="1" hangingPunct="1"/>
              <a:t>148</a:t>
            </a:fld>
            <a:endParaRPr lang="pt-BR" altLang="pt-BR"/>
          </a:p>
        </p:txBody>
      </p:sp>
      <p:sp>
        <p:nvSpPr>
          <p:cNvPr id="39942" name="Espaço Reservado para Conteúdo 6"/>
          <p:cNvSpPr>
            <a:spLocks noGrp="1"/>
          </p:cNvSpPr>
          <p:nvPr>
            <p:ph idx="1"/>
          </p:nvPr>
        </p:nvSpPr>
        <p:spPr/>
        <p:txBody>
          <a:bodyPr/>
          <a:lstStyle/>
          <a:p>
            <a:r>
              <a:rPr lang="pt-BR" altLang="pt-BR" dirty="0"/>
              <a:t>Desenvolvido pela Philips em 1996</a:t>
            </a:r>
          </a:p>
          <a:p>
            <a:r>
              <a:rPr lang="pt-BR" altLang="pt-BR" dirty="0"/>
              <a:t>Comunicação a 2 fios</a:t>
            </a:r>
          </a:p>
          <a:p>
            <a:pPr lvl="1"/>
            <a:r>
              <a:rPr lang="pt-BR" altLang="pt-BR" dirty="0"/>
              <a:t>SCL: serial </a:t>
            </a:r>
            <a:r>
              <a:rPr lang="pt-BR" altLang="pt-BR" dirty="0" err="1"/>
              <a:t>clock</a:t>
            </a:r>
            <a:endParaRPr lang="pt-BR" altLang="pt-BR" dirty="0"/>
          </a:p>
          <a:p>
            <a:pPr lvl="1"/>
            <a:r>
              <a:rPr lang="pt-BR" altLang="pt-BR" dirty="0"/>
              <a:t>SDA: serial data</a:t>
            </a:r>
          </a:p>
          <a:p>
            <a:pPr lvl="1"/>
            <a:r>
              <a:rPr lang="pt-BR" altLang="pt-BR" dirty="0"/>
              <a:t>Os sinais são coletor aberto</a:t>
            </a:r>
          </a:p>
          <a:p>
            <a:r>
              <a:rPr lang="pt-BR" altLang="pt-BR" dirty="0"/>
              <a:t>Bidirecional (</a:t>
            </a:r>
            <a:r>
              <a:rPr lang="pt-BR" altLang="pt-BR" dirty="0" err="1"/>
              <a:t>half</a:t>
            </a:r>
            <a:r>
              <a:rPr lang="pt-BR" altLang="pt-BR" dirty="0"/>
              <a:t>-duplex)</a:t>
            </a:r>
          </a:p>
          <a:p>
            <a:endParaRPr lang="pt-BR" altLang="pt-BR" dirty="0"/>
          </a:p>
        </p:txBody>
      </p:sp>
    </p:spTree>
    <p:extLst>
      <p:ext uri="{BB962C8B-B14F-4D97-AF65-F5344CB8AC3E}">
        <p14:creationId xmlns:p14="http://schemas.microsoft.com/office/powerpoint/2010/main" val="411978972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pt-BR" dirty="0"/>
              <a:t>I2C – Inter-Integrated Circuit</a:t>
            </a:r>
            <a:endParaRPr lang="pt-BR" altLang="pt-BR" sz="3600" dirty="0"/>
          </a:p>
        </p:txBody>
      </p:sp>
      <p:sp>
        <p:nvSpPr>
          <p:cNvPr id="4096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A7A548D-9D2C-4750-83EC-7832810F8ACD}" type="slidenum">
              <a:rPr lang="pt-BR" altLang="pt-BR"/>
              <a:pPr eaLnBrk="1" hangingPunct="1"/>
              <a:t>149</a:t>
            </a:fld>
            <a:endParaRPr lang="pt-BR" altLang="pt-BR"/>
          </a:p>
        </p:txBody>
      </p:sp>
      <p:pic>
        <p:nvPicPr>
          <p:cNvPr id="2" name="Picture 2" descr="Resultado de imagem para i2c">
            <a:extLst>
              <a:ext uri="{FF2B5EF4-FFF2-40B4-BE49-F238E27FC236}">
                <a16:creationId xmlns:a16="http://schemas.microsoft.com/office/drawing/2014/main" id="{76B9E03A-AEA8-4E5C-AE1B-A8F079CB2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944" y="1632729"/>
            <a:ext cx="10577940" cy="423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26465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Pré-requisitos 			</a:t>
            </a:r>
            <a:r>
              <a:rPr lang="pt-BR" dirty="0" err="1"/>
              <a:t>co-requisitos</a:t>
            </a:r>
            <a:endParaRPr lang="pt-BR" dirty="0"/>
          </a:p>
        </p:txBody>
      </p:sp>
      <p:sp>
        <p:nvSpPr>
          <p:cNvPr id="3" name="Espaço Reservado para Conteúdo 2"/>
          <p:cNvSpPr>
            <a:spLocks noGrp="1"/>
          </p:cNvSpPr>
          <p:nvPr>
            <p:ph sz="half" idx="1"/>
          </p:nvPr>
        </p:nvSpPr>
        <p:spPr/>
        <p:txBody>
          <a:bodyPr>
            <a:normAutofit/>
          </a:bodyPr>
          <a:lstStyle/>
          <a:p>
            <a:r>
              <a:rPr lang="pt-BR" dirty="0"/>
              <a:t>Algoritmo estruturado</a:t>
            </a:r>
          </a:p>
          <a:p>
            <a:r>
              <a:rPr lang="pt-BR" dirty="0"/>
              <a:t>Técnicas de laboratório em eletrônica digital</a:t>
            </a:r>
          </a:p>
          <a:p>
            <a:r>
              <a:rPr lang="pt-BR" dirty="0"/>
              <a:t>Inglês técnico</a:t>
            </a:r>
          </a:p>
          <a:p>
            <a:endParaRPr lang="pt-BR" dirty="0"/>
          </a:p>
          <a:p>
            <a:endParaRPr lang="pt-BR" dirty="0"/>
          </a:p>
        </p:txBody>
      </p:sp>
      <p:sp>
        <p:nvSpPr>
          <p:cNvPr id="8" name="Espaço Reservado para Conteúdo 7"/>
          <p:cNvSpPr>
            <a:spLocks noGrp="1"/>
          </p:cNvSpPr>
          <p:nvPr>
            <p:ph sz="half" idx="2"/>
          </p:nvPr>
        </p:nvSpPr>
        <p:spPr/>
        <p:txBody>
          <a:bodyPr>
            <a:normAutofit/>
          </a:bodyPr>
          <a:lstStyle/>
          <a:p>
            <a:r>
              <a:rPr lang="pt-BR" dirty="0"/>
              <a:t>Programação em Assembly ou C</a:t>
            </a:r>
          </a:p>
          <a:p>
            <a:endParaRPr lang="pt-BR" dirty="0"/>
          </a:p>
        </p:txBody>
      </p:sp>
    </p:spTree>
    <p:extLst>
      <p:ext uri="{BB962C8B-B14F-4D97-AF65-F5344CB8AC3E}">
        <p14:creationId xmlns:p14="http://schemas.microsoft.com/office/powerpoint/2010/main" val="29513574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C5E734-0B49-4EF6-8474-7A22D8ED19AC}"/>
              </a:ext>
            </a:extLst>
          </p:cNvPr>
          <p:cNvSpPr>
            <a:spLocks noGrp="1"/>
          </p:cNvSpPr>
          <p:nvPr>
            <p:ph type="title"/>
          </p:nvPr>
        </p:nvSpPr>
        <p:spPr/>
        <p:txBody>
          <a:bodyPr/>
          <a:lstStyle/>
          <a:p>
            <a:r>
              <a:rPr lang="en-US" altLang="pt-BR" dirty="0"/>
              <a:t>I2C – Inter-Integrated Circuit</a:t>
            </a:r>
            <a:endParaRPr lang="pt-BR" dirty="0"/>
          </a:p>
        </p:txBody>
      </p:sp>
      <p:pic>
        <p:nvPicPr>
          <p:cNvPr id="2052" name="Picture 4" descr="Resultado de imagem para i2c">
            <a:extLst>
              <a:ext uri="{FF2B5EF4-FFF2-40B4-BE49-F238E27FC236}">
                <a16:creationId xmlns:a16="http://schemas.microsoft.com/office/drawing/2014/main" id="{E8B5063E-EA46-4C66-9022-BAA84D179C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561" y="1662576"/>
            <a:ext cx="10252571" cy="498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0094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pt-BR"/>
              <a:t>I2C – Inter-Integrated Circuit</a:t>
            </a:r>
            <a:endParaRPr lang="pt-BR" altLang="pt-BR" sz="3600"/>
          </a:p>
        </p:txBody>
      </p:sp>
      <p:sp>
        <p:nvSpPr>
          <p:cNvPr id="4198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8C5F894-5FAE-476E-830B-44398306FD65}" type="slidenum">
              <a:rPr lang="pt-BR" altLang="pt-BR"/>
              <a:pPr eaLnBrk="1" hangingPunct="1"/>
              <a:t>151</a:t>
            </a:fld>
            <a:endParaRPr lang="pt-BR" altLang="pt-BR"/>
          </a:p>
        </p:txBody>
      </p:sp>
      <p:sp>
        <p:nvSpPr>
          <p:cNvPr id="41990" name="Espaço Reservado para Conteúdo 6"/>
          <p:cNvSpPr>
            <a:spLocks noGrp="1"/>
          </p:cNvSpPr>
          <p:nvPr>
            <p:ph idx="1"/>
          </p:nvPr>
        </p:nvSpPr>
        <p:spPr/>
        <p:txBody>
          <a:bodyPr/>
          <a:lstStyle/>
          <a:p>
            <a:r>
              <a:rPr lang="pt-BR" altLang="pt-BR"/>
              <a:t>Taxa de transferência:</a:t>
            </a:r>
          </a:p>
          <a:p>
            <a:pPr lvl="1"/>
            <a:r>
              <a:rPr lang="pt-BR" altLang="pt-BR"/>
              <a:t>100 Kbps: standard mode</a:t>
            </a:r>
          </a:p>
          <a:p>
            <a:pPr lvl="1"/>
            <a:r>
              <a:rPr lang="pt-BR" altLang="pt-BR"/>
              <a:t>400 Kbps: fast mode (F)</a:t>
            </a:r>
          </a:p>
          <a:p>
            <a:pPr lvl="1"/>
            <a:r>
              <a:rPr lang="pt-BR" altLang="pt-BR"/>
              <a:t>1 Mbps: fast mode plus (Fm+)</a:t>
            </a:r>
          </a:p>
          <a:p>
            <a:pPr lvl="1"/>
            <a:r>
              <a:rPr lang="pt-BR" altLang="pt-BR"/>
              <a:t>3.4 Mbps: high speed mode</a:t>
            </a:r>
          </a:p>
          <a:p>
            <a:r>
              <a:rPr lang="pt-BR" altLang="pt-BR"/>
              <a:t>Endereçamento</a:t>
            </a:r>
          </a:p>
          <a:p>
            <a:pPr lvl="1"/>
            <a:r>
              <a:rPr lang="pt-BR" altLang="pt-BR"/>
              <a:t>7 bits: padrão</a:t>
            </a:r>
          </a:p>
          <a:p>
            <a:pPr lvl="1"/>
            <a:r>
              <a:rPr lang="pt-BR" altLang="pt-BR"/>
              <a:t>10 bits</a:t>
            </a:r>
          </a:p>
        </p:txBody>
      </p:sp>
    </p:spTree>
    <p:extLst>
      <p:ext uri="{BB962C8B-B14F-4D97-AF65-F5344CB8AC3E}">
        <p14:creationId xmlns:p14="http://schemas.microsoft.com/office/powerpoint/2010/main" val="1206669700"/>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pt-BR"/>
              <a:t>I2C – Inter-Integrated Circuit</a:t>
            </a:r>
            <a:endParaRPr lang="pt-BR" altLang="pt-BR" sz="3600"/>
          </a:p>
        </p:txBody>
      </p:sp>
      <p:sp>
        <p:nvSpPr>
          <p:cNvPr id="44038" name="Espaço Reservado para Conteúdo 6"/>
          <p:cNvSpPr>
            <a:spLocks noGrp="1"/>
          </p:cNvSpPr>
          <p:nvPr>
            <p:ph idx="1"/>
          </p:nvPr>
        </p:nvSpPr>
        <p:spPr/>
        <p:txBody>
          <a:bodyPr>
            <a:normAutofit/>
          </a:bodyPr>
          <a:lstStyle/>
          <a:p>
            <a:r>
              <a:rPr lang="pt-BR" altLang="pt-BR" dirty="0"/>
              <a:t>MSB enviado primeiro</a:t>
            </a:r>
          </a:p>
          <a:p>
            <a:r>
              <a:rPr lang="pt-BR" altLang="pt-BR" dirty="0"/>
              <a:t>Dispositivos no barramento</a:t>
            </a:r>
          </a:p>
          <a:p>
            <a:pPr lvl="1"/>
            <a:r>
              <a:rPr lang="pt-BR" altLang="pt-BR" dirty="0"/>
              <a:t>Mestre: envia o </a:t>
            </a:r>
            <a:r>
              <a:rPr lang="pt-BR" altLang="pt-BR" dirty="0" err="1"/>
              <a:t>clock</a:t>
            </a:r>
            <a:r>
              <a:rPr lang="pt-BR" altLang="pt-BR" dirty="0"/>
              <a:t> e o endereço do escravo</a:t>
            </a:r>
          </a:p>
          <a:p>
            <a:pPr lvl="1"/>
            <a:r>
              <a:rPr lang="pt-BR" altLang="pt-BR" dirty="0"/>
              <a:t>Escravo: lê o </a:t>
            </a:r>
            <a:r>
              <a:rPr lang="pt-BR" altLang="pt-BR" dirty="0" err="1"/>
              <a:t>clock</a:t>
            </a:r>
            <a:r>
              <a:rPr lang="pt-BR" altLang="pt-BR" dirty="0"/>
              <a:t> e o endereço</a:t>
            </a:r>
          </a:p>
          <a:p>
            <a:r>
              <a:rPr lang="pt-BR" altLang="pt-BR" dirty="0" err="1"/>
              <a:t>Multi-mestre</a:t>
            </a:r>
            <a:endParaRPr lang="pt-BR" altLang="pt-BR" dirty="0"/>
          </a:p>
          <a:p>
            <a:pPr lvl="1"/>
            <a:r>
              <a:rPr lang="pt-BR" altLang="pt-BR" dirty="0"/>
              <a:t>Vários dispositivos pode controlar o barramento</a:t>
            </a:r>
          </a:p>
          <a:p>
            <a:endParaRPr lang="pt-BR" altLang="pt-BR" dirty="0"/>
          </a:p>
          <a:p>
            <a:endParaRPr lang="pt-BR" altLang="pt-BR" dirty="0"/>
          </a:p>
        </p:txBody>
      </p:sp>
    </p:spTree>
    <p:extLst>
      <p:ext uri="{BB962C8B-B14F-4D97-AF65-F5344CB8AC3E}">
        <p14:creationId xmlns:p14="http://schemas.microsoft.com/office/powerpoint/2010/main" val="3842884687"/>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Conteúdo 2"/>
          <p:cNvSpPr>
            <a:spLocks noGrp="1"/>
          </p:cNvSpPr>
          <p:nvPr>
            <p:ph idx="1"/>
          </p:nvPr>
        </p:nvSpPr>
        <p:spPr/>
        <p:txBody>
          <a:bodyPr/>
          <a:lstStyle/>
          <a:p>
            <a:r>
              <a:rPr lang="pt-BR" altLang="pt-BR" dirty="0"/>
              <a:t>O dispositivo mestre ajusta a condição inicial (start)</a:t>
            </a:r>
          </a:p>
          <a:p>
            <a:pPr lvl="1"/>
            <a:r>
              <a:rPr lang="en-US" altLang="pt-BR" dirty="0"/>
              <a:t>O start bit é </a:t>
            </a:r>
            <a:r>
              <a:rPr lang="en-US" altLang="pt-BR" dirty="0" err="1"/>
              <a:t>indicado</a:t>
            </a:r>
            <a:r>
              <a:rPr lang="en-US" altLang="pt-BR" dirty="0"/>
              <a:t> </a:t>
            </a:r>
            <a:r>
              <a:rPr lang="en-US" altLang="pt-BR" dirty="0" err="1"/>
              <a:t>por</a:t>
            </a:r>
            <a:r>
              <a:rPr lang="en-US" altLang="pt-BR" dirty="0"/>
              <a:t> </a:t>
            </a:r>
            <a:r>
              <a:rPr lang="en-US" altLang="pt-BR" dirty="0" err="1"/>
              <a:t>uma</a:t>
            </a:r>
            <a:r>
              <a:rPr lang="en-US" altLang="pt-BR" dirty="0"/>
              <a:t> </a:t>
            </a:r>
            <a:r>
              <a:rPr lang="en-US" altLang="pt-BR" dirty="0" err="1"/>
              <a:t>transição</a:t>
            </a:r>
            <a:r>
              <a:rPr lang="en-US" altLang="pt-BR" dirty="0"/>
              <a:t> de alto para </a:t>
            </a:r>
            <a:r>
              <a:rPr lang="en-US" altLang="pt-BR" dirty="0" err="1"/>
              <a:t>baixo</a:t>
            </a:r>
            <a:r>
              <a:rPr lang="en-US" altLang="pt-BR" dirty="0"/>
              <a:t> do SDA, </a:t>
            </a:r>
            <a:r>
              <a:rPr lang="en-US" altLang="pt-BR" dirty="0" err="1"/>
              <a:t>mantendo</a:t>
            </a:r>
            <a:r>
              <a:rPr lang="en-US" altLang="pt-BR" dirty="0"/>
              <a:t> o clock alto (SCL).</a:t>
            </a:r>
            <a:endParaRPr lang="pt-BR" altLang="pt-BR" dirty="0"/>
          </a:p>
          <a:p>
            <a:r>
              <a:rPr lang="pt-BR" altLang="pt-BR" dirty="0"/>
              <a:t>O dispositivo mestre envia 7 bis de endereçamento.</a:t>
            </a:r>
          </a:p>
          <a:p>
            <a:pPr lvl="1"/>
            <a:r>
              <a:rPr lang="en-US" altLang="pt-BR" dirty="0" err="1"/>
              <a:t>Transições</a:t>
            </a:r>
            <a:r>
              <a:rPr lang="en-US" altLang="pt-BR" dirty="0"/>
              <a:t> para </a:t>
            </a:r>
            <a:r>
              <a:rPr lang="en-US" altLang="pt-BR" dirty="0" err="1"/>
              <a:t>os</a:t>
            </a:r>
            <a:r>
              <a:rPr lang="en-US" altLang="pt-BR" dirty="0"/>
              <a:t> bits de dados </a:t>
            </a:r>
            <a:r>
              <a:rPr lang="en-US" altLang="pt-BR" dirty="0" err="1"/>
              <a:t>são</a:t>
            </a:r>
            <a:r>
              <a:rPr lang="en-US" altLang="pt-BR" dirty="0"/>
              <a:t> </a:t>
            </a:r>
            <a:r>
              <a:rPr lang="en-US" altLang="pt-BR" dirty="0" err="1"/>
              <a:t>feitas</a:t>
            </a:r>
            <a:r>
              <a:rPr lang="en-US" altLang="pt-BR" dirty="0"/>
              <a:t> </a:t>
            </a:r>
            <a:r>
              <a:rPr lang="en-US" altLang="pt-BR" dirty="0" err="1"/>
              <a:t>enquanto</a:t>
            </a:r>
            <a:r>
              <a:rPr lang="en-US" altLang="pt-BR" dirty="0"/>
              <a:t> o clock </a:t>
            </a:r>
            <a:r>
              <a:rPr lang="en-US" altLang="pt-BR" dirty="0" err="1"/>
              <a:t>está</a:t>
            </a:r>
            <a:r>
              <a:rPr lang="en-US" altLang="pt-BR" dirty="0"/>
              <a:t> </a:t>
            </a:r>
            <a:r>
              <a:rPr lang="en-US" altLang="pt-BR" dirty="0" err="1"/>
              <a:t>baixo</a:t>
            </a:r>
            <a:endParaRPr lang="pt-BR" altLang="pt-BR" dirty="0"/>
          </a:p>
          <a:p>
            <a:r>
              <a:rPr lang="pt-BR" altLang="pt-BR" dirty="0"/>
              <a:t>O dispositivo mestre envia o 8º bit, RW</a:t>
            </a:r>
          </a:p>
          <a:p>
            <a:endParaRPr lang="pt-BR" altLang="pt-BR" sz="2400" dirty="0"/>
          </a:p>
        </p:txBody>
      </p:sp>
      <p:sp>
        <p:nvSpPr>
          <p:cNvPr id="46086" name="Title 1"/>
          <p:cNvSpPr>
            <a:spLocks noGrp="1"/>
          </p:cNvSpPr>
          <p:nvPr>
            <p:ph type="title"/>
          </p:nvPr>
        </p:nvSpPr>
        <p:spPr/>
        <p:txBody>
          <a:bodyPr/>
          <a:lstStyle/>
          <a:p>
            <a:r>
              <a:rPr lang="en-US" altLang="pt-BR"/>
              <a:t>I2C – Comunicação</a:t>
            </a:r>
            <a:endParaRPr lang="pt-BR" altLang="pt-BR" sz="3600"/>
          </a:p>
        </p:txBody>
      </p:sp>
      <p:cxnSp>
        <p:nvCxnSpPr>
          <p:cNvPr id="3" name="Conector reto 2">
            <a:extLst>
              <a:ext uri="{FF2B5EF4-FFF2-40B4-BE49-F238E27FC236}">
                <a16:creationId xmlns:a16="http://schemas.microsoft.com/office/drawing/2014/main" id="{F4CC1EB8-3BF0-4C04-9D87-FFA5C1AC8A42}"/>
              </a:ext>
            </a:extLst>
          </p:cNvPr>
          <p:cNvCxnSpPr>
            <a:cxnSpLocks/>
          </p:cNvCxnSpPr>
          <p:nvPr/>
        </p:nvCxnSpPr>
        <p:spPr>
          <a:xfrm>
            <a:off x="6273209" y="4231758"/>
            <a:ext cx="2764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59775"/>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Espaço Reservado para Conteúdo 2"/>
          <p:cNvSpPr>
            <a:spLocks noGrp="1"/>
          </p:cNvSpPr>
          <p:nvPr>
            <p:ph idx="1"/>
          </p:nvPr>
        </p:nvSpPr>
        <p:spPr/>
        <p:txBody>
          <a:bodyPr/>
          <a:lstStyle/>
          <a:p>
            <a:r>
              <a:rPr lang="pt-BR" altLang="pt-BR" dirty="0"/>
              <a:t>O dispositivo escravo envia o sinal de ACK (</a:t>
            </a:r>
            <a:r>
              <a:rPr lang="pt-BR" altLang="pt-BR" dirty="0" err="1"/>
              <a:t>Acknowledge</a:t>
            </a:r>
            <a:r>
              <a:rPr lang="pt-BR" altLang="pt-BR" dirty="0"/>
              <a:t>)</a:t>
            </a:r>
          </a:p>
          <a:p>
            <a:r>
              <a:rPr lang="pt-BR" altLang="pt-BR" dirty="0"/>
              <a:t>O dispositivo mestre (ou escravo) envia pacotes de 8 bits de dados, sempre seguidos de um sinal ACK enviado pelo dispositivo escravo (ou mestre) confirmando a recepção.</a:t>
            </a:r>
          </a:p>
          <a:p>
            <a:r>
              <a:rPr lang="pt-BR" altLang="pt-BR" dirty="0"/>
              <a:t>O dispositivo mestre encerra a comunicação.</a:t>
            </a:r>
          </a:p>
          <a:p>
            <a:pPr lvl="1"/>
            <a:r>
              <a:rPr lang="en-US" altLang="pt-BR" dirty="0"/>
              <a:t>O stop bit é </a:t>
            </a:r>
            <a:r>
              <a:rPr lang="en-US" altLang="pt-BR" dirty="0" err="1"/>
              <a:t>indicado</a:t>
            </a:r>
            <a:r>
              <a:rPr lang="en-US" altLang="pt-BR" dirty="0"/>
              <a:t> </a:t>
            </a:r>
            <a:r>
              <a:rPr lang="en-US" altLang="pt-BR" dirty="0" err="1"/>
              <a:t>por</a:t>
            </a:r>
            <a:r>
              <a:rPr lang="en-US" altLang="pt-BR" dirty="0"/>
              <a:t> </a:t>
            </a:r>
            <a:r>
              <a:rPr lang="en-US" altLang="pt-BR" dirty="0" err="1"/>
              <a:t>uma</a:t>
            </a:r>
            <a:r>
              <a:rPr lang="en-US" altLang="pt-BR" dirty="0"/>
              <a:t> </a:t>
            </a:r>
            <a:r>
              <a:rPr lang="en-US" altLang="pt-BR" dirty="0" err="1"/>
              <a:t>transição</a:t>
            </a:r>
            <a:r>
              <a:rPr lang="en-US" altLang="pt-BR" dirty="0"/>
              <a:t> de </a:t>
            </a:r>
            <a:r>
              <a:rPr lang="en-US" altLang="pt-BR" dirty="0" err="1"/>
              <a:t>baixo</a:t>
            </a:r>
            <a:r>
              <a:rPr lang="en-US" altLang="pt-BR" dirty="0"/>
              <a:t> para alto do SDA, </a:t>
            </a:r>
            <a:r>
              <a:rPr lang="en-US" altLang="pt-BR" dirty="0" err="1"/>
              <a:t>mantendo</a:t>
            </a:r>
            <a:r>
              <a:rPr lang="en-US" altLang="pt-BR" dirty="0"/>
              <a:t> o clock alto.</a:t>
            </a:r>
            <a:endParaRPr lang="pt-BR" altLang="pt-BR" dirty="0"/>
          </a:p>
        </p:txBody>
      </p:sp>
      <p:sp>
        <p:nvSpPr>
          <p:cNvPr id="47110" name="Title 1"/>
          <p:cNvSpPr>
            <a:spLocks noGrp="1"/>
          </p:cNvSpPr>
          <p:nvPr>
            <p:ph type="title"/>
          </p:nvPr>
        </p:nvSpPr>
        <p:spPr/>
        <p:txBody>
          <a:bodyPr/>
          <a:lstStyle/>
          <a:p>
            <a:r>
              <a:rPr lang="en-US" altLang="pt-BR"/>
              <a:t>I2C – Comunicação</a:t>
            </a:r>
            <a:endParaRPr lang="pt-BR" altLang="pt-BR" sz="3600"/>
          </a:p>
        </p:txBody>
      </p:sp>
    </p:spTree>
    <p:extLst>
      <p:ext uri="{BB962C8B-B14F-4D97-AF65-F5344CB8AC3E}">
        <p14:creationId xmlns:p14="http://schemas.microsoft.com/office/powerpoint/2010/main" val="3660702523"/>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5" name="Title 1"/>
          <p:cNvSpPr>
            <a:spLocks noGrp="1"/>
          </p:cNvSpPr>
          <p:nvPr>
            <p:ph type="title"/>
          </p:nvPr>
        </p:nvSpPr>
        <p:spPr/>
        <p:txBody>
          <a:bodyPr/>
          <a:lstStyle/>
          <a:p>
            <a:r>
              <a:rPr lang="en-US" altLang="pt-BR"/>
              <a:t>I2C – Inter-Integrated Circuit</a:t>
            </a:r>
            <a:endParaRPr lang="pt-BR" altLang="pt-BR" sz="3600"/>
          </a:p>
        </p:txBody>
      </p:sp>
      <p:pic>
        <p:nvPicPr>
          <p:cNvPr id="3074" name="Picture 2" descr="Resultado de imagem para i2c">
            <a:extLst>
              <a:ext uri="{FF2B5EF4-FFF2-40B4-BE49-F238E27FC236}">
                <a16:creationId xmlns:a16="http://schemas.microsoft.com/office/drawing/2014/main" id="{3B086E86-58C9-495B-A289-1266777A8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27608"/>
            <a:ext cx="12192000"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883680"/>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Title 1"/>
          <p:cNvSpPr>
            <a:spLocks noGrp="1"/>
          </p:cNvSpPr>
          <p:nvPr>
            <p:ph type="title"/>
          </p:nvPr>
        </p:nvSpPr>
        <p:spPr/>
        <p:txBody>
          <a:bodyPr/>
          <a:lstStyle/>
          <a:p>
            <a:r>
              <a:rPr lang="en-US" altLang="pt-BR"/>
              <a:t>I2C – Start e Stop bit</a:t>
            </a:r>
            <a:endParaRPr lang="pt-BR" altLang="pt-BR" sz="3600"/>
          </a:p>
        </p:txBody>
      </p:sp>
      <p:pic>
        <p:nvPicPr>
          <p:cNvPr id="491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146" y="2505523"/>
            <a:ext cx="8773707" cy="2558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Espaço Reservado para Conteúdo 2"/>
          <p:cNvSpPr>
            <a:spLocks noGrp="1"/>
          </p:cNvSpPr>
          <p:nvPr>
            <p:ph idx="1"/>
          </p:nvPr>
        </p:nvSpPr>
        <p:spPr>
          <a:xfrm>
            <a:off x="838200" y="1355892"/>
            <a:ext cx="10515600" cy="1810641"/>
          </a:xfrm>
        </p:spPr>
        <p:txBody>
          <a:bodyPr/>
          <a:lstStyle/>
          <a:p>
            <a:r>
              <a:rPr lang="pt-BR" altLang="pt-BR" dirty="0"/>
              <a:t>São gerados pelo mestre</a:t>
            </a:r>
          </a:p>
          <a:p>
            <a:endParaRPr lang="pt-BR" altLang="pt-BR" dirty="0"/>
          </a:p>
          <a:p>
            <a:endParaRPr lang="pt-BR" altLang="pt-BR" dirty="0"/>
          </a:p>
        </p:txBody>
      </p:sp>
    </p:spTree>
    <p:extLst>
      <p:ext uri="{BB962C8B-B14F-4D97-AF65-F5344CB8AC3E}">
        <p14:creationId xmlns:p14="http://schemas.microsoft.com/office/powerpoint/2010/main" val="1496279737"/>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Title 1"/>
          <p:cNvSpPr>
            <a:spLocks noGrp="1"/>
          </p:cNvSpPr>
          <p:nvPr>
            <p:ph type="title"/>
          </p:nvPr>
        </p:nvSpPr>
        <p:spPr/>
        <p:txBody>
          <a:bodyPr/>
          <a:lstStyle/>
          <a:p>
            <a:r>
              <a:rPr lang="en-US" altLang="pt-BR"/>
              <a:t>I2C – Transmissão de dados</a:t>
            </a:r>
            <a:endParaRPr lang="pt-BR" altLang="pt-BR" sz="3600"/>
          </a:p>
        </p:txBody>
      </p:sp>
      <p:sp>
        <p:nvSpPr>
          <p:cNvPr id="50182" name="Espaço Reservado para Conteúdo 2"/>
          <p:cNvSpPr>
            <a:spLocks noGrp="1"/>
          </p:cNvSpPr>
          <p:nvPr>
            <p:ph idx="1"/>
          </p:nvPr>
        </p:nvSpPr>
        <p:spPr/>
        <p:txBody>
          <a:bodyPr/>
          <a:lstStyle/>
          <a:p>
            <a:r>
              <a:rPr lang="pt-BR" altLang="pt-BR" dirty="0"/>
              <a:t>O número de bytes que pode ser transferido é ilimitado</a:t>
            </a:r>
          </a:p>
          <a:p>
            <a:r>
              <a:rPr lang="pt-BR" altLang="pt-BR" dirty="0"/>
              <a:t>Cada byte é acompanhado de um bit de reconhecimento (ACK). </a:t>
            </a:r>
          </a:p>
          <a:p>
            <a:endParaRPr lang="pt-BR" altLang="pt-BR" dirty="0"/>
          </a:p>
        </p:txBody>
      </p:sp>
    </p:spTree>
    <p:extLst>
      <p:ext uri="{BB962C8B-B14F-4D97-AF65-F5344CB8AC3E}">
        <p14:creationId xmlns:p14="http://schemas.microsoft.com/office/powerpoint/2010/main" val="4000578547"/>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000" y="3809480"/>
            <a:ext cx="8116000" cy="299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Title 1"/>
          <p:cNvSpPr>
            <a:spLocks noGrp="1"/>
          </p:cNvSpPr>
          <p:nvPr>
            <p:ph type="title"/>
          </p:nvPr>
        </p:nvSpPr>
        <p:spPr/>
        <p:txBody>
          <a:bodyPr/>
          <a:lstStyle/>
          <a:p>
            <a:r>
              <a:rPr lang="en-US" altLang="pt-BR"/>
              <a:t>I2C – Transmissão de dados</a:t>
            </a:r>
            <a:endParaRPr lang="pt-BR" altLang="pt-BR" sz="3600"/>
          </a:p>
        </p:txBody>
      </p:sp>
      <p:sp>
        <p:nvSpPr>
          <p:cNvPr id="51206" name="Espaço Reservado para Conteúdo 2"/>
          <p:cNvSpPr>
            <a:spLocks noGrp="1"/>
          </p:cNvSpPr>
          <p:nvPr>
            <p:ph idx="1"/>
          </p:nvPr>
        </p:nvSpPr>
        <p:spPr/>
        <p:txBody>
          <a:bodyPr/>
          <a:lstStyle/>
          <a:p>
            <a:r>
              <a:rPr lang="pt-BR" altLang="pt-BR" sz="2400" dirty="0"/>
              <a:t>Se o IC receptor (escravo) não for capaz de receber um outro byte de dados até que alguma função seja executada, como por exemplo uma interrupção interna, ele deverá levar a linha de </a:t>
            </a:r>
            <a:r>
              <a:rPr lang="pt-BR" altLang="pt-BR" sz="2400" dirty="0" err="1"/>
              <a:t>clock</a:t>
            </a:r>
            <a:r>
              <a:rPr lang="pt-BR" altLang="pt-BR" sz="2400" dirty="0"/>
              <a:t> a nível baixo, forçando o Mestre a entrar em um modo de espera. Os dados serão lidos novamente, quando o escravo liberar a linha de </a:t>
            </a:r>
            <a:r>
              <a:rPr lang="pt-BR" altLang="pt-BR" sz="2400" dirty="0" err="1"/>
              <a:t>clock</a:t>
            </a:r>
            <a:r>
              <a:rPr lang="pt-BR" altLang="pt-BR" sz="2400" dirty="0"/>
              <a:t>.</a:t>
            </a:r>
          </a:p>
          <a:p>
            <a:endParaRPr lang="pt-BR" altLang="pt-BR" dirty="0"/>
          </a:p>
        </p:txBody>
      </p:sp>
    </p:spTree>
    <p:extLst>
      <p:ext uri="{BB962C8B-B14F-4D97-AF65-F5344CB8AC3E}">
        <p14:creationId xmlns:p14="http://schemas.microsoft.com/office/powerpoint/2010/main" val="373972690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Title 1"/>
          <p:cNvSpPr>
            <a:spLocks noGrp="1"/>
          </p:cNvSpPr>
          <p:nvPr>
            <p:ph type="title"/>
          </p:nvPr>
        </p:nvSpPr>
        <p:spPr/>
        <p:txBody>
          <a:bodyPr/>
          <a:lstStyle/>
          <a:p>
            <a:r>
              <a:rPr lang="en-US" altLang="pt-BR"/>
              <a:t>I2C – Reconhecimento (ack)</a:t>
            </a:r>
            <a:endParaRPr lang="pt-BR" altLang="pt-BR" sz="3600"/>
          </a:p>
        </p:txBody>
      </p:sp>
      <p:sp>
        <p:nvSpPr>
          <p:cNvPr id="52230" name="Espaço Reservado para Conteúdo 2"/>
          <p:cNvSpPr>
            <a:spLocks noGrp="1"/>
          </p:cNvSpPr>
          <p:nvPr>
            <p:ph idx="1"/>
          </p:nvPr>
        </p:nvSpPr>
        <p:spPr>
          <a:xfrm>
            <a:off x="855132" y="1338959"/>
            <a:ext cx="11184467" cy="4821070"/>
          </a:xfrm>
        </p:spPr>
        <p:txBody>
          <a:bodyPr/>
          <a:lstStyle/>
          <a:p>
            <a:r>
              <a:rPr lang="pt-BR" altLang="pt-BR" dirty="0"/>
              <a:t>É obrigatório</a:t>
            </a:r>
          </a:p>
          <a:p>
            <a:r>
              <a:rPr lang="pt-BR" altLang="pt-BR" dirty="0"/>
              <a:t>O mestre deixa de ter controle sobre SDA durante a ocorrência dos pulsos de </a:t>
            </a:r>
            <a:r>
              <a:rPr lang="pt-BR" altLang="pt-BR" dirty="0" err="1"/>
              <a:t>clock</a:t>
            </a:r>
            <a:r>
              <a:rPr lang="pt-BR" altLang="pt-BR" dirty="0"/>
              <a:t>. O IC receptor (escravo) leva a linha SDA para nível baixo durante o período alto do </a:t>
            </a:r>
            <a:r>
              <a:rPr lang="pt-BR" altLang="pt-BR" dirty="0" err="1"/>
              <a:t>clock</a:t>
            </a:r>
            <a:r>
              <a:rPr lang="pt-BR" altLang="pt-BR" dirty="0"/>
              <a:t> (SCL) caso haja o reconhecimento.</a:t>
            </a:r>
          </a:p>
        </p:txBody>
      </p:sp>
    </p:spTree>
    <p:extLst>
      <p:ext uri="{BB962C8B-B14F-4D97-AF65-F5344CB8AC3E}">
        <p14:creationId xmlns:p14="http://schemas.microsoft.com/office/powerpoint/2010/main" val="380285816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05CA0D-FD23-4E0C-AC0C-A65D1AB9A311}"/>
              </a:ext>
            </a:extLst>
          </p:cNvPr>
          <p:cNvSpPr>
            <a:spLocks noGrp="1"/>
          </p:cNvSpPr>
          <p:nvPr>
            <p:ph type="title"/>
          </p:nvPr>
        </p:nvSpPr>
        <p:spPr/>
        <p:txBody>
          <a:bodyPr/>
          <a:lstStyle/>
          <a:p>
            <a:r>
              <a:rPr lang="pt-BR" dirty="0"/>
              <a:t>Minhas regras</a:t>
            </a:r>
          </a:p>
        </p:txBody>
      </p:sp>
      <p:sp>
        <p:nvSpPr>
          <p:cNvPr id="3" name="Espaço Reservado para Conteúdo 2">
            <a:extLst>
              <a:ext uri="{FF2B5EF4-FFF2-40B4-BE49-F238E27FC236}">
                <a16:creationId xmlns:a16="http://schemas.microsoft.com/office/drawing/2014/main" id="{6CFE33F2-FAF4-4554-9724-F306350426BA}"/>
              </a:ext>
            </a:extLst>
          </p:cNvPr>
          <p:cNvSpPr>
            <a:spLocks noGrp="1"/>
          </p:cNvSpPr>
          <p:nvPr>
            <p:ph idx="1"/>
          </p:nvPr>
        </p:nvSpPr>
        <p:spPr/>
        <p:txBody>
          <a:bodyPr/>
          <a:lstStyle/>
          <a:p>
            <a:r>
              <a:rPr lang="pt-BR" dirty="0"/>
              <a:t>Não pode comer/beber em sala de aula. Sala de aula não é cantina.</a:t>
            </a:r>
          </a:p>
          <a:p>
            <a:r>
              <a:rPr lang="pt-BR" dirty="0"/>
              <a:t>Os conteúdos das provas sempre é cumulativo.</a:t>
            </a:r>
          </a:p>
          <a:p>
            <a:r>
              <a:rPr lang="pt-BR" dirty="0"/>
              <a:t>Não falte provas em hipótese alguma.</a:t>
            </a:r>
          </a:p>
          <a:p>
            <a:r>
              <a:rPr lang="pt-BR" dirty="0"/>
              <a:t>Não peça pontos para passar em avaliação alguma. Em vez disso, vá estudar.</a:t>
            </a:r>
          </a:p>
          <a:p>
            <a:r>
              <a:rPr lang="pt-BR" dirty="0"/>
              <a:t>Prova se responde à caneta. Responder à lápis é coisa do segundo grau.</a:t>
            </a:r>
          </a:p>
          <a:p>
            <a:r>
              <a:rPr lang="pt-BR" dirty="0"/>
              <a:t>E sim, você pode ser reprovado por 0,1 ponto. Não corra esse risco.</a:t>
            </a:r>
          </a:p>
        </p:txBody>
      </p:sp>
    </p:spTree>
    <p:extLst>
      <p:ext uri="{BB962C8B-B14F-4D97-AF65-F5344CB8AC3E}">
        <p14:creationId xmlns:p14="http://schemas.microsoft.com/office/powerpoint/2010/main" val="20558668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Title 1"/>
          <p:cNvSpPr>
            <a:spLocks noGrp="1"/>
          </p:cNvSpPr>
          <p:nvPr>
            <p:ph type="title"/>
          </p:nvPr>
        </p:nvSpPr>
        <p:spPr/>
        <p:txBody>
          <a:bodyPr/>
          <a:lstStyle/>
          <a:p>
            <a:r>
              <a:rPr lang="en-US" altLang="pt-BR"/>
              <a:t>I2C – Reconhecimento (ack)</a:t>
            </a:r>
            <a:endParaRPr lang="pt-BR" altLang="pt-BR" sz="3600"/>
          </a:p>
        </p:txBody>
      </p:sp>
      <p:sp>
        <p:nvSpPr>
          <p:cNvPr id="53254" name="Espaço Reservado para Conteúdo 2"/>
          <p:cNvSpPr>
            <a:spLocks noGrp="1"/>
          </p:cNvSpPr>
          <p:nvPr>
            <p:ph idx="1"/>
          </p:nvPr>
        </p:nvSpPr>
        <p:spPr/>
        <p:txBody>
          <a:bodyPr/>
          <a:lstStyle/>
          <a:p>
            <a:r>
              <a:rPr lang="pt-BR" altLang="pt-BR"/>
              <a:t>Quando não ocorre uma confirmação após o mestre enviar algum byte, ele deve gerar uma condição de parada e abortar a comunicação.</a:t>
            </a:r>
          </a:p>
        </p:txBody>
      </p:sp>
    </p:spTree>
    <p:extLst>
      <p:ext uri="{BB962C8B-B14F-4D97-AF65-F5344CB8AC3E}">
        <p14:creationId xmlns:p14="http://schemas.microsoft.com/office/powerpoint/2010/main" val="2659614017"/>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Title 1"/>
          <p:cNvSpPr>
            <a:spLocks noGrp="1"/>
          </p:cNvSpPr>
          <p:nvPr>
            <p:ph type="title"/>
          </p:nvPr>
        </p:nvSpPr>
        <p:spPr/>
        <p:txBody>
          <a:bodyPr>
            <a:normAutofit/>
          </a:bodyPr>
          <a:lstStyle/>
          <a:p>
            <a:r>
              <a:rPr lang="en-US" altLang="pt-BR" dirty="0"/>
              <a:t>I2C – </a:t>
            </a:r>
            <a:r>
              <a:rPr lang="en-US" altLang="pt-BR" dirty="0" err="1"/>
              <a:t>Exemplos</a:t>
            </a:r>
            <a:r>
              <a:rPr lang="en-US" altLang="pt-BR" dirty="0"/>
              <a:t> de </a:t>
            </a:r>
            <a:r>
              <a:rPr lang="en-US" altLang="pt-BR" dirty="0" err="1"/>
              <a:t>transmissão</a:t>
            </a:r>
            <a:endParaRPr lang="pt-BR" altLang="pt-BR" sz="3600" dirty="0"/>
          </a:p>
        </p:txBody>
      </p:sp>
      <p:sp>
        <p:nvSpPr>
          <p:cNvPr id="56326" name="Espaço Reservado para Conteúdo 2"/>
          <p:cNvSpPr>
            <a:spLocks noGrp="1"/>
          </p:cNvSpPr>
          <p:nvPr>
            <p:ph idx="1"/>
          </p:nvPr>
        </p:nvSpPr>
        <p:spPr/>
        <p:txBody>
          <a:bodyPr/>
          <a:lstStyle/>
          <a:p>
            <a:r>
              <a:rPr lang="pt-BR" altLang="pt-BR" dirty="0"/>
              <a:t>Transmissão do mestre para o escravo, sem alteração de direção.</a:t>
            </a:r>
          </a:p>
        </p:txBody>
      </p:sp>
      <p:pic>
        <p:nvPicPr>
          <p:cNvPr id="563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8" y="3214688"/>
            <a:ext cx="89154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31186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Title 1"/>
          <p:cNvSpPr>
            <a:spLocks noGrp="1"/>
          </p:cNvSpPr>
          <p:nvPr>
            <p:ph type="title"/>
          </p:nvPr>
        </p:nvSpPr>
        <p:spPr/>
        <p:txBody>
          <a:bodyPr/>
          <a:lstStyle/>
          <a:p>
            <a:r>
              <a:rPr lang="en-US" altLang="pt-BR"/>
              <a:t>I2C - Endereçamento</a:t>
            </a:r>
            <a:endParaRPr lang="pt-BR" altLang="pt-BR" sz="3600"/>
          </a:p>
        </p:txBody>
      </p:sp>
      <p:sp>
        <p:nvSpPr>
          <p:cNvPr id="59398" name="Espaço Reservado para Conteúdo 2"/>
          <p:cNvSpPr>
            <a:spLocks noGrp="1"/>
          </p:cNvSpPr>
          <p:nvPr>
            <p:ph idx="1"/>
          </p:nvPr>
        </p:nvSpPr>
        <p:spPr/>
        <p:txBody>
          <a:bodyPr>
            <a:normAutofit fontScale="92500"/>
          </a:bodyPr>
          <a:lstStyle/>
          <a:p>
            <a:r>
              <a:rPr lang="pt-BR" altLang="pt-BR"/>
              <a:t>O primeiro byte após o start bit determina o endereço do escravo</a:t>
            </a:r>
          </a:p>
          <a:p>
            <a:endParaRPr lang="pt-BR" altLang="pt-BR"/>
          </a:p>
          <a:p>
            <a:endParaRPr lang="pt-BR" altLang="pt-BR"/>
          </a:p>
          <a:p>
            <a:endParaRPr lang="pt-BR" altLang="pt-BR"/>
          </a:p>
          <a:p>
            <a:endParaRPr lang="pt-BR" altLang="pt-BR"/>
          </a:p>
          <a:p>
            <a:r>
              <a:rPr lang="pt-BR" altLang="pt-BR"/>
              <a:t>A exceção é o endereço de "chamada geral " que endereça todos os ICs. </a:t>
            </a:r>
          </a:p>
        </p:txBody>
      </p:sp>
      <p:pic>
        <p:nvPicPr>
          <p:cNvPr id="593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6" y="2928938"/>
            <a:ext cx="6786563"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2799474"/>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SPI (serial </a:t>
            </a:r>
            <a:r>
              <a:rPr lang="pt-BR" dirty="0" err="1"/>
              <a:t>peripheral</a:t>
            </a:r>
            <a:r>
              <a:rPr lang="pt-BR" dirty="0"/>
              <a:t> interface)</a:t>
            </a:r>
          </a:p>
        </p:txBody>
      </p:sp>
      <p:sp>
        <p:nvSpPr>
          <p:cNvPr id="3" name="Espaço Reservado para Conteúdo 2"/>
          <p:cNvSpPr>
            <a:spLocks noGrp="1"/>
          </p:cNvSpPr>
          <p:nvPr>
            <p:ph idx="1"/>
          </p:nvPr>
        </p:nvSpPr>
        <p:spPr/>
        <p:txBody>
          <a:bodyPr/>
          <a:lstStyle/>
          <a:p>
            <a:r>
              <a:rPr lang="en-US" altLang="pt-BR" dirty="0" err="1">
                <a:cs typeface="Times New Roman" panose="02020603050405020304" pitchFamily="18" charset="0"/>
              </a:rPr>
              <a:t>Desenvolvido</a:t>
            </a:r>
            <a:r>
              <a:rPr lang="en-US" altLang="pt-BR" dirty="0">
                <a:cs typeface="Times New Roman" panose="02020603050405020304" pitchFamily="18" charset="0"/>
              </a:rPr>
              <a:t> pela Motorola </a:t>
            </a:r>
          </a:p>
          <a:p>
            <a:r>
              <a:rPr lang="en-US" altLang="pt-BR" dirty="0" err="1">
                <a:cs typeface="Times New Roman" panose="02020603050405020304" pitchFamily="18" charset="0"/>
              </a:rPr>
              <a:t>Também</a:t>
            </a:r>
            <a:r>
              <a:rPr lang="en-US" altLang="pt-BR" dirty="0">
                <a:cs typeface="Times New Roman" panose="02020603050405020304" pitchFamily="18" charset="0"/>
              </a:rPr>
              <a:t> </a:t>
            </a:r>
            <a:r>
              <a:rPr lang="en-US" altLang="pt-BR" dirty="0" err="1">
                <a:cs typeface="Times New Roman" panose="02020603050405020304" pitchFamily="18" charset="0"/>
              </a:rPr>
              <a:t>conhecido</a:t>
            </a:r>
            <a:r>
              <a:rPr lang="en-US" altLang="pt-BR" dirty="0">
                <a:cs typeface="Times New Roman" panose="02020603050405020304" pitchFamily="18" charset="0"/>
              </a:rPr>
              <a:t> </a:t>
            </a:r>
            <a:r>
              <a:rPr lang="en-US" altLang="pt-BR" dirty="0" err="1">
                <a:cs typeface="Times New Roman" panose="02020603050405020304" pitchFamily="18" charset="0"/>
              </a:rPr>
              <a:t>como</a:t>
            </a:r>
            <a:r>
              <a:rPr lang="en-US" altLang="pt-BR" dirty="0">
                <a:cs typeface="Times New Roman" panose="02020603050405020304" pitchFamily="18" charset="0"/>
              </a:rPr>
              <a:t> </a:t>
            </a:r>
            <a:r>
              <a:rPr lang="en-US" altLang="pt-BR" dirty="0" err="1">
                <a:cs typeface="Times New Roman" panose="02020603050405020304" pitchFamily="18" charset="0"/>
              </a:rPr>
              <a:t>MicroWire</a:t>
            </a:r>
            <a:r>
              <a:rPr lang="en-US" altLang="pt-BR" dirty="0">
                <a:cs typeface="Times New Roman" panose="02020603050405020304" pitchFamily="18" charset="0"/>
              </a:rPr>
              <a:t> (pela National Semiconductor), </a:t>
            </a:r>
            <a:r>
              <a:rPr lang="en-US" altLang="pt-BR" dirty="0" err="1">
                <a:cs typeface="Times New Roman" panose="02020603050405020304" pitchFamily="18" charset="0"/>
              </a:rPr>
              <a:t>Comunicação</a:t>
            </a:r>
            <a:r>
              <a:rPr lang="en-US" altLang="pt-BR" dirty="0">
                <a:cs typeface="Times New Roman" panose="02020603050405020304" pitchFamily="18" charset="0"/>
              </a:rPr>
              <a:t> Serial </a:t>
            </a:r>
            <a:r>
              <a:rPr lang="en-US" altLang="pt-BR" dirty="0" err="1">
                <a:cs typeface="Times New Roman" panose="02020603050405020304" pitchFamily="18" charset="0"/>
              </a:rPr>
              <a:t>Síncrona</a:t>
            </a:r>
            <a:endParaRPr lang="en-US" altLang="pt-BR" dirty="0">
              <a:cs typeface="Times New Roman" panose="02020603050405020304" pitchFamily="18" charset="0"/>
            </a:endParaRPr>
          </a:p>
          <a:p>
            <a:pPr>
              <a:lnSpc>
                <a:spcPct val="90000"/>
              </a:lnSpc>
            </a:pPr>
            <a:r>
              <a:rPr lang="en-US" altLang="pt-BR" dirty="0" err="1"/>
              <a:t>Apenas</a:t>
            </a:r>
            <a:r>
              <a:rPr lang="en-US" altLang="pt-BR" dirty="0"/>
              <a:t> 1 Mestre e </a:t>
            </a:r>
            <a:r>
              <a:rPr lang="en-US" altLang="pt-BR" dirty="0" err="1"/>
              <a:t>quantos</a:t>
            </a:r>
            <a:r>
              <a:rPr lang="en-US" altLang="pt-BR" dirty="0"/>
              <a:t> </a:t>
            </a:r>
            <a:r>
              <a:rPr lang="en-US" altLang="pt-BR" dirty="0" err="1"/>
              <a:t>Escravos</a:t>
            </a:r>
            <a:r>
              <a:rPr lang="en-US" altLang="pt-BR" dirty="0"/>
              <a:t> </a:t>
            </a:r>
            <a:r>
              <a:rPr lang="en-US" altLang="pt-BR" dirty="0" err="1"/>
              <a:t>quantos</a:t>
            </a:r>
            <a:r>
              <a:rPr lang="en-US" altLang="pt-BR" dirty="0"/>
              <a:t> </a:t>
            </a:r>
            <a:r>
              <a:rPr lang="en-US" altLang="pt-BR" dirty="0" err="1"/>
              <a:t>estiverem</a:t>
            </a:r>
            <a:r>
              <a:rPr lang="en-US" altLang="pt-BR" dirty="0"/>
              <a:t> </a:t>
            </a:r>
            <a:r>
              <a:rPr lang="en-US" altLang="pt-BR" dirty="0" err="1"/>
              <a:t>selecionados</a:t>
            </a:r>
            <a:r>
              <a:rPr lang="en-US" altLang="pt-BR" dirty="0"/>
              <a:t> no CS</a:t>
            </a:r>
          </a:p>
          <a:p>
            <a:pPr>
              <a:lnSpc>
                <a:spcPct val="90000"/>
              </a:lnSpc>
            </a:pPr>
            <a:r>
              <a:rPr lang="en-US" altLang="pt-BR" dirty="0"/>
              <a:t>Opera </a:t>
            </a:r>
            <a:r>
              <a:rPr lang="en-US" altLang="pt-BR" dirty="0" err="1"/>
              <a:t>em</a:t>
            </a:r>
            <a:r>
              <a:rPr lang="en-US" altLang="pt-BR" dirty="0"/>
              <a:t> 1 e 2 </a:t>
            </a:r>
            <a:r>
              <a:rPr lang="en-US" altLang="pt-BR" dirty="0" err="1"/>
              <a:t>MHz.</a:t>
            </a:r>
            <a:endParaRPr lang="en-US" altLang="pt-BR" dirty="0"/>
          </a:p>
          <a:p>
            <a:pPr>
              <a:lnSpc>
                <a:spcPct val="90000"/>
              </a:lnSpc>
            </a:pPr>
            <a:r>
              <a:rPr lang="en-US" altLang="pt-BR" dirty="0"/>
              <a:t>Mestre </a:t>
            </a:r>
            <a:r>
              <a:rPr lang="en-US" altLang="pt-BR" dirty="0" err="1"/>
              <a:t>envia</a:t>
            </a:r>
            <a:r>
              <a:rPr lang="en-US" altLang="pt-BR" dirty="0"/>
              <a:t> </a:t>
            </a:r>
            <a:r>
              <a:rPr lang="en-US" altLang="pt-BR" dirty="0" err="1"/>
              <a:t>sinal</a:t>
            </a:r>
            <a:r>
              <a:rPr lang="en-US" altLang="pt-BR" dirty="0"/>
              <a:t> de clock e </a:t>
            </a:r>
            <a:r>
              <a:rPr lang="en-US" altLang="pt-BR" dirty="0" err="1"/>
              <a:t>habilita</a:t>
            </a:r>
            <a:r>
              <a:rPr lang="en-US" altLang="pt-BR" dirty="0"/>
              <a:t> chip selects.</a:t>
            </a:r>
            <a:endParaRPr lang="pt-BR" dirty="0"/>
          </a:p>
          <a:p>
            <a:endParaRPr lang="pt-BR" dirty="0"/>
          </a:p>
        </p:txBody>
      </p:sp>
    </p:spTree>
    <p:extLst>
      <p:ext uri="{BB962C8B-B14F-4D97-AF65-F5344CB8AC3E}">
        <p14:creationId xmlns:p14="http://schemas.microsoft.com/office/powerpoint/2010/main" val="28148053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Aplicações do </a:t>
            </a:r>
            <a:r>
              <a:rPr lang="pt-BR" dirty="0" err="1"/>
              <a:t>spi</a:t>
            </a:r>
            <a:endParaRPr lang="pt-BR" dirty="0"/>
          </a:p>
        </p:txBody>
      </p:sp>
      <p:sp>
        <p:nvSpPr>
          <p:cNvPr id="3" name="Espaço Reservado para Conteúdo 2"/>
          <p:cNvSpPr>
            <a:spLocks noGrp="1"/>
          </p:cNvSpPr>
          <p:nvPr>
            <p:ph idx="1"/>
          </p:nvPr>
        </p:nvSpPr>
        <p:spPr/>
        <p:txBody>
          <a:bodyPr/>
          <a:lstStyle/>
          <a:p>
            <a:r>
              <a:rPr lang="en-US" altLang="pt-BR" dirty="0" err="1"/>
              <a:t>Conversores</a:t>
            </a:r>
            <a:r>
              <a:rPr lang="en-US" altLang="pt-BR" dirty="0"/>
              <a:t> (AD, DA);</a:t>
            </a:r>
          </a:p>
          <a:p>
            <a:r>
              <a:rPr lang="en-US" altLang="pt-BR" dirty="0" err="1"/>
              <a:t>Memórias</a:t>
            </a:r>
            <a:r>
              <a:rPr lang="en-US" altLang="pt-BR" dirty="0"/>
              <a:t> (EEPROM, RAM, Flash);</a:t>
            </a:r>
          </a:p>
          <a:p>
            <a:r>
              <a:rPr lang="en-US" altLang="pt-BR" dirty="0" err="1"/>
              <a:t>Sensores</a:t>
            </a:r>
            <a:r>
              <a:rPr lang="en-US" altLang="pt-BR" dirty="0"/>
              <a:t> (</a:t>
            </a:r>
            <a:r>
              <a:rPr lang="en-US" altLang="pt-BR" dirty="0" err="1"/>
              <a:t>Temperatura</a:t>
            </a:r>
            <a:r>
              <a:rPr lang="en-US" altLang="pt-BR" dirty="0"/>
              <a:t>, </a:t>
            </a:r>
            <a:r>
              <a:rPr lang="en-US" altLang="pt-BR" dirty="0" err="1"/>
              <a:t>Umidade</a:t>
            </a:r>
            <a:r>
              <a:rPr lang="en-US" altLang="pt-BR" dirty="0"/>
              <a:t>, </a:t>
            </a:r>
            <a:r>
              <a:rPr lang="en-US" altLang="pt-BR" dirty="0" err="1"/>
              <a:t>Pressão</a:t>
            </a:r>
            <a:r>
              <a:rPr lang="en-US" altLang="pt-BR" dirty="0"/>
              <a:t>);</a:t>
            </a:r>
          </a:p>
          <a:p>
            <a:r>
              <a:rPr lang="en-US" altLang="pt-BR" dirty="0" err="1"/>
              <a:t>Potenciômetros</a:t>
            </a:r>
            <a:r>
              <a:rPr lang="en-US" altLang="pt-BR" dirty="0"/>
              <a:t> </a:t>
            </a:r>
            <a:r>
              <a:rPr lang="en-US" altLang="pt-BR" dirty="0" err="1"/>
              <a:t>digitais</a:t>
            </a:r>
            <a:r>
              <a:rPr lang="en-US" altLang="pt-BR" dirty="0"/>
              <a:t>, </a:t>
            </a:r>
            <a:r>
              <a:rPr lang="en-US" altLang="pt-BR" dirty="0" err="1"/>
              <a:t>controladores</a:t>
            </a:r>
            <a:r>
              <a:rPr lang="en-US" altLang="pt-BR" dirty="0"/>
              <a:t> de LCD, UART’s, </a:t>
            </a:r>
            <a:r>
              <a:rPr lang="en-US" altLang="pt-BR" dirty="0" err="1"/>
              <a:t>amplificadores</a:t>
            </a:r>
            <a:r>
              <a:rPr lang="en-US" altLang="pt-BR" dirty="0"/>
              <a:t> </a:t>
            </a:r>
            <a:r>
              <a:rPr lang="en-US" altLang="pt-BR" dirty="0" err="1"/>
              <a:t>operacionais</a:t>
            </a:r>
            <a:r>
              <a:rPr lang="en-US" altLang="pt-BR" dirty="0"/>
              <a:t>;</a:t>
            </a:r>
          </a:p>
          <a:p>
            <a:endParaRPr lang="en-US" altLang="pt-BR" dirty="0"/>
          </a:p>
          <a:p>
            <a:endParaRPr lang="pt-BR" dirty="0"/>
          </a:p>
        </p:txBody>
      </p:sp>
    </p:spTree>
    <p:extLst>
      <p:ext uri="{BB962C8B-B14F-4D97-AF65-F5344CB8AC3E}">
        <p14:creationId xmlns:p14="http://schemas.microsoft.com/office/powerpoint/2010/main" val="299112082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SPI (serial </a:t>
            </a:r>
            <a:r>
              <a:rPr lang="pt-BR" dirty="0" err="1"/>
              <a:t>peripheral</a:t>
            </a:r>
            <a:r>
              <a:rPr lang="pt-BR" dirty="0"/>
              <a:t> interface)</a:t>
            </a:r>
          </a:p>
        </p:txBody>
      </p:sp>
      <p:sp>
        <p:nvSpPr>
          <p:cNvPr id="3" name="Espaço Reservado para Conteúdo 2"/>
          <p:cNvSpPr>
            <a:spLocks noGrp="1"/>
          </p:cNvSpPr>
          <p:nvPr>
            <p:ph idx="1"/>
          </p:nvPr>
        </p:nvSpPr>
        <p:spPr>
          <a:xfrm>
            <a:off x="838200" y="1355892"/>
            <a:ext cx="10287000" cy="4821070"/>
          </a:xfrm>
        </p:spPr>
        <p:txBody>
          <a:bodyPr>
            <a:normAutofit/>
          </a:bodyPr>
          <a:lstStyle/>
          <a:p>
            <a:pPr>
              <a:lnSpc>
                <a:spcPct val="90000"/>
              </a:lnSpc>
            </a:pPr>
            <a:r>
              <a:rPr lang="pt-BR" dirty="0"/>
              <a:t>Os pinos básicos de comunicação entre dispositivos SPI são:</a:t>
            </a:r>
            <a:endParaRPr lang="en-US" altLang="pt-BR" dirty="0"/>
          </a:p>
        </p:txBody>
      </p:sp>
      <p:pic>
        <p:nvPicPr>
          <p:cNvPr id="4" name="Imagem 3">
            <a:extLst>
              <a:ext uri="{FF2B5EF4-FFF2-40B4-BE49-F238E27FC236}">
                <a16:creationId xmlns:a16="http://schemas.microsoft.com/office/drawing/2014/main" id="{C5DC4EDD-08A6-4EEE-B078-E557877E31FB}"/>
              </a:ext>
            </a:extLst>
          </p:cNvPr>
          <p:cNvPicPr>
            <a:picLocks noChangeAspect="1"/>
          </p:cNvPicPr>
          <p:nvPr/>
        </p:nvPicPr>
        <p:blipFill>
          <a:blip r:embed="rId2"/>
          <a:stretch>
            <a:fillRect/>
          </a:stretch>
        </p:blipFill>
        <p:spPr>
          <a:xfrm>
            <a:off x="1730153" y="2505523"/>
            <a:ext cx="8731694" cy="3162160"/>
          </a:xfrm>
          <a:prstGeom prst="rect">
            <a:avLst/>
          </a:prstGeom>
        </p:spPr>
      </p:pic>
    </p:spTree>
    <p:extLst>
      <p:ext uri="{BB962C8B-B14F-4D97-AF65-F5344CB8AC3E}">
        <p14:creationId xmlns:p14="http://schemas.microsoft.com/office/powerpoint/2010/main" val="16935951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SPI - esquemático</a:t>
            </a:r>
          </a:p>
        </p:txBody>
      </p:sp>
      <p:pic>
        <p:nvPicPr>
          <p:cNvPr id="4098" name="Picture 2" descr="Resultado de imagem para spi">
            <a:extLst>
              <a:ext uri="{FF2B5EF4-FFF2-40B4-BE49-F238E27FC236}">
                <a16:creationId xmlns:a16="http://schemas.microsoft.com/office/drawing/2014/main" id="{2584847C-8D8E-4E50-B5F5-9A2DFEB97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216" y="1355892"/>
            <a:ext cx="6149392" cy="488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8256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4363F1-0240-49AC-9784-AEEA7F159DCF}"/>
              </a:ext>
            </a:extLst>
          </p:cNvPr>
          <p:cNvSpPr>
            <a:spLocks noGrp="1"/>
          </p:cNvSpPr>
          <p:nvPr>
            <p:ph type="title"/>
          </p:nvPr>
        </p:nvSpPr>
        <p:spPr/>
        <p:txBody>
          <a:bodyPr/>
          <a:lstStyle/>
          <a:p>
            <a:r>
              <a:rPr lang="pt-BR" dirty="0"/>
              <a:t>Comunicação </a:t>
            </a:r>
            <a:r>
              <a:rPr lang="pt-BR" dirty="0" err="1"/>
              <a:t>half</a:t>
            </a:r>
            <a:r>
              <a:rPr lang="pt-BR" dirty="0"/>
              <a:t>-duplex e full-duplex</a:t>
            </a:r>
          </a:p>
        </p:txBody>
      </p:sp>
      <p:sp>
        <p:nvSpPr>
          <p:cNvPr id="3" name="Espaço Reservado para Conteúdo 2">
            <a:extLst>
              <a:ext uri="{FF2B5EF4-FFF2-40B4-BE49-F238E27FC236}">
                <a16:creationId xmlns:a16="http://schemas.microsoft.com/office/drawing/2014/main" id="{6E763109-233A-496A-8F0C-474792F35F51}"/>
              </a:ext>
            </a:extLst>
          </p:cNvPr>
          <p:cNvSpPr>
            <a:spLocks noGrp="1"/>
          </p:cNvSpPr>
          <p:nvPr>
            <p:ph idx="1"/>
          </p:nvPr>
        </p:nvSpPr>
        <p:spPr>
          <a:xfrm>
            <a:off x="838200" y="1355892"/>
            <a:ext cx="10515600" cy="3023161"/>
          </a:xfrm>
        </p:spPr>
        <p:txBody>
          <a:bodyPr>
            <a:normAutofit fontScale="85000" lnSpcReduction="10000"/>
          </a:bodyPr>
          <a:lstStyle/>
          <a:p>
            <a:r>
              <a:rPr lang="pt-BR" dirty="0"/>
              <a:t>Quando falamos de comunicação, normalmente pensamos em dados sendo transmitidos e recebidos. Essa troca de dados pode ser feita de maneira simultânea ou não. Quando transmitimos e recebemos os dados simultaneamente, damos o nome de full-duplex. Quando é necessário aguardar um dado ser transmitido para outro ser recebido (ou vice-versa) damos o nome de </a:t>
            </a:r>
            <a:r>
              <a:rPr lang="pt-BR" dirty="0" err="1"/>
              <a:t>half</a:t>
            </a:r>
            <a:r>
              <a:rPr lang="pt-BR" dirty="0"/>
              <a:t>-duplex.</a:t>
            </a:r>
          </a:p>
        </p:txBody>
      </p:sp>
      <p:pic>
        <p:nvPicPr>
          <p:cNvPr id="5126" name="Picture 6" descr="Exemplo de comunicaÃ§Ã£o Half-Duplex e Full-Duplex. Origem: http://www.maximintegrated.com/app-notes/index.mvp/id/367">
            <a:extLst>
              <a:ext uri="{FF2B5EF4-FFF2-40B4-BE49-F238E27FC236}">
                <a16:creationId xmlns:a16="http://schemas.microsoft.com/office/drawing/2014/main" id="{208AC572-BC69-4433-91ED-65B02E112C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330" y="4051883"/>
            <a:ext cx="8403340" cy="2291820"/>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B3994280-EA5C-4F37-B5B9-3CD3286E4797}"/>
              </a:ext>
            </a:extLst>
          </p:cNvPr>
          <p:cNvSpPr/>
          <p:nvPr/>
        </p:nvSpPr>
        <p:spPr>
          <a:xfrm>
            <a:off x="7393498" y="6513239"/>
            <a:ext cx="5143150" cy="276999"/>
          </a:xfrm>
          <a:prstGeom prst="rect">
            <a:avLst/>
          </a:prstGeom>
        </p:spPr>
        <p:txBody>
          <a:bodyPr wrap="square">
            <a:spAutoFit/>
          </a:bodyPr>
          <a:lstStyle/>
          <a:p>
            <a:r>
              <a:rPr lang="pt-BR" sz="1200" i="1" dirty="0">
                <a:solidFill>
                  <a:srgbClr val="444444"/>
                </a:solidFill>
                <a:latin typeface="Roboto"/>
              </a:rPr>
              <a:t>Fonte: http://www.maximintegrated.com/app-notes/index.mvp/id/367</a:t>
            </a:r>
            <a:endParaRPr lang="pt-BR" sz="1200" dirty="0"/>
          </a:p>
        </p:txBody>
      </p:sp>
    </p:spTree>
    <p:extLst>
      <p:ext uri="{BB962C8B-B14F-4D97-AF65-F5344CB8AC3E}">
        <p14:creationId xmlns:p14="http://schemas.microsoft.com/office/powerpoint/2010/main" val="18354522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10EFA70-0580-415B-8970-C39D4BB57071}"/>
              </a:ext>
            </a:extLst>
          </p:cNvPr>
          <p:cNvSpPr>
            <a:spLocks noGrp="1"/>
          </p:cNvSpPr>
          <p:nvPr>
            <p:ph type="title"/>
          </p:nvPr>
        </p:nvSpPr>
        <p:spPr/>
        <p:txBody>
          <a:bodyPr/>
          <a:lstStyle/>
          <a:p>
            <a:r>
              <a:rPr lang="pt-BR" dirty="0"/>
              <a:t>Comunicação </a:t>
            </a:r>
            <a:r>
              <a:rPr lang="pt-BR" dirty="0" err="1"/>
              <a:t>half</a:t>
            </a:r>
            <a:r>
              <a:rPr lang="pt-BR" dirty="0"/>
              <a:t>-duplex e full-duplex</a:t>
            </a:r>
          </a:p>
        </p:txBody>
      </p:sp>
      <p:sp>
        <p:nvSpPr>
          <p:cNvPr id="3" name="Espaço Reservado para Conteúdo 2">
            <a:extLst>
              <a:ext uri="{FF2B5EF4-FFF2-40B4-BE49-F238E27FC236}">
                <a16:creationId xmlns:a16="http://schemas.microsoft.com/office/drawing/2014/main" id="{8E35C482-22BF-4618-879F-CB0D71700A5B}"/>
              </a:ext>
            </a:extLst>
          </p:cNvPr>
          <p:cNvSpPr>
            <a:spLocks noGrp="1"/>
          </p:cNvSpPr>
          <p:nvPr>
            <p:ph sz="half" idx="1"/>
          </p:nvPr>
        </p:nvSpPr>
        <p:spPr/>
        <p:txBody>
          <a:bodyPr>
            <a:normAutofit fontScale="92500"/>
          </a:bodyPr>
          <a:lstStyle/>
          <a:p>
            <a:r>
              <a:rPr lang="pt-BR" dirty="0"/>
              <a:t>O SPI não apenas permite que os dados sejam transmitidos e recebidos simultaneamente, como é uma exigência de hardware. Cada bit de dado enviado do Master para o </a:t>
            </a:r>
            <a:r>
              <a:rPr lang="pt-BR" dirty="0" err="1"/>
              <a:t>Slave</a:t>
            </a:r>
            <a:r>
              <a:rPr lang="pt-BR" dirty="0"/>
              <a:t>, transfere também um bit de dado do </a:t>
            </a:r>
            <a:r>
              <a:rPr lang="pt-BR" dirty="0" err="1"/>
              <a:t>Slave</a:t>
            </a:r>
            <a:r>
              <a:rPr lang="pt-BR" dirty="0"/>
              <a:t> para o Master.</a:t>
            </a:r>
          </a:p>
        </p:txBody>
      </p:sp>
      <p:pic>
        <p:nvPicPr>
          <p:cNvPr id="6146" name="Picture 2" descr="spi-parte-2-device">
            <a:extLst>
              <a:ext uri="{FF2B5EF4-FFF2-40B4-BE49-F238E27FC236}">
                <a16:creationId xmlns:a16="http://schemas.microsoft.com/office/drawing/2014/main" id="{11EE928F-1EDB-41DC-B99D-5C7683C4737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81750" y="2516697"/>
            <a:ext cx="5719680" cy="2287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641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10EFA70-0580-415B-8970-C39D4BB57071}"/>
              </a:ext>
            </a:extLst>
          </p:cNvPr>
          <p:cNvSpPr>
            <a:spLocks noGrp="1"/>
          </p:cNvSpPr>
          <p:nvPr>
            <p:ph type="title"/>
          </p:nvPr>
        </p:nvSpPr>
        <p:spPr/>
        <p:txBody>
          <a:bodyPr/>
          <a:lstStyle/>
          <a:p>
            <a:r>
              <a:rPr lang="pt-BR" dirty="0"/>
              <a:t>Comunicação </a:t>
            </a:r>
            <a:r>
              <a:rPr lang="pt-BR" dirty="0" err="1"/>
              <a:t>half</a:t>
            </a:r>
            <a:r>
              <a:rPr lang="pt-BR" dirty="0"/>
              <a:t>-duplex e full-duplex</a:t>
            </a:r>
          </a:p>
        </p:txBody>
      </p:sp>
      <p:sp>
        <p:nvSpPr>
          <p:cNvPr id="3" name="Espaço Reservado para Conteúdo 2">
            <a:extLst>
              <a:ext uri="{FF2B5EF4-FFF2-40B4-BE49-F238E27FC236}">
                <a16:creationId xmlns:a16="http://schemas.microsoft.com/office/drawing/2014/main" id="{8E35C482-22BF-4618-879F-CB0D71700A5B}"/>
              </a:ext>
            </a:extLst>
          </p:cNvPr>
          <p:cNvSpPr>
            <a:spLocks noGrp="1"/>
          </p:cNvSpPr>
          <p:nvPr>
            <p:ph sz="half" idx="1"/>
          </p:nvPr>
        </p:nvSpPr>
        <p:spPr>
          <a:xfrm>
            <a:off x="838200" y="1527052"/>
            <a:ext cx="3666423" cy="4640286"/>
          </a:xfrm>
        </p:spPr>
        <p:txBody>
          <a:bodyPr>
            <a:normAutofit/>
          </a:bodyPr>
          <a:lstStyle/>
          <a:p>
            <a:r>
              <a:rPr lang="pt-BR" sz="2400" dirty="0"/>
              <a:t>Exemplo: o Master possui carregado no seu registrador o dado 3Ch, e o </a:t>
            </a:r>
            <a:r>
              <a:rPr lang="pt-BR" sz="2400" dirty="0" err="1"/>
              <a:t>Slave</a:t>
            </a:r>
            <a:r>
              <a:rPr lang="pt-BR" sz="2400" dirty="0"/>
              <a:t> possui carregado 5Ah. Master deseja enviar o valor 3Ch para o </a:t>
            </a:r>
            <a:r>
              <a:rPr lang="pt-BR" sz="2400" dirty="0" err="1"/>
              <a:t>Slave</a:t>
            </a:r>
            <a:r>
              <a:rPr lang="pt-BR" sz="2400" dirty="0"/>
              <a:t>, e receber do </a:t>
            </a:r>
            <a:r>
              <a:rPr lang="pt-BR" sz="2400" dirty="0" err="1"/>
              <a:t>slave</a:t>
            </a:r>
            <a:r>
              <a:rPr lang="pt-BR" sz="2400" dirty="0"/>
              <a:t> o 5Ah.</a:t>
            </a:r>
          </a:p>
        </p:txBody>
      </p:sp>
      <p:pic>
        <p:nvPicPr>
          <p:cNvPr id="7170" name="Picture 2" descr="Master deseja enviar 3Ch e irÃ¡ recever 5Ah do Slave.">
            <a:extLst>
              <a:ext uri="{FF2B5EF4-FFF2-40B4-BE49-F238E27FC236}">
                <a16:creationId xmlns:a16="http://schemas.microsoft.com/office/drawing/2014/main" id="{FECCE594-65BA-441B-913A-9A6B75CB8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5143" y="2619375"/>
            <a:ext cx="7086600"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831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revisão de eletrônica digital</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358D357F-9E76-4977-984C-F99BF57A6808}"/>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262964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1 bit Ã© transferido.">
            <a:extLst>
              <a:ext uri="{FF2B5EF4-FFF2-40B4-BE49-F238E27FC236}">
                <a16:creationId xmlns:a16="http://schemas.microsoft.com/office/drawing/2014/main" id="{F5C1AD96-6F7A-465F-8528-D12BF0AF9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13523"/>
            <a:ext cx="708660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lock de transferÃªncia do bit 1.">
            <a:extLst>
              <a:ext uri="{FF2B5EF4-FFF2-40B4-BE49-F238E27FC236}">
                <a16:creationId xmlns:a16="http://schemas.microsoft.com/office/drawing/2014/main" id="{D4890D4E-9EB6-4E7E-A343-6CDB9D8A4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000" y="565960"/>
            <a:ext cx="4019550" cy="71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50172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1 bit Ã© transferido.">
            <a:extLst>
              <a:ext uri="{FF2B5EF4-FFF2-40B4-BE49-F238E27FC236}">
                <a16:creationId xmlns:a16="http://schemas.microsoft.com/office/drawing/2014/main" id="{F5C1AD96-6F7A-465F-8528-D12BF0AF9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13523"/>
            <a:ext cx="708660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2Âº bit Ã© transferido.">
            <a:extLst>
              <a:ext uri="{FF2B5EF4-FFF2-40B4-BE49-F238E27FC236}">
                <a16:creationId xmlns:a16="http://schemas.microsoft.com/office/drawing/2014/main" id="{7C9C5D4D-21A7-4D77-85DD-CEE7E2492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794775"/>
            <a:ext cx="708660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lock de transferÃªncia do bit 1.">
            <a:extLst>
              <a:ext uri="{FF2B5EF4-FFF2-40B4-BE49-F238E27FC236}">
                <a16:creationId xmlns:a16="http://schemas.microsoft.com/office/drawing/2014/main" id="{D4890D4E-9EB6-4E7E-A343-6CDB9D8A40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000" y="565960"/>
            <a:ext cx="4019550" cy="71437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Clock de transferÃªncia do bit 2.">
            <a:extLst>
              <a:ext uri="{FF2B5EF4-FFF2-40B4-BE49-F238E27FC236}">
                <a16:creationId xmlns:a16="http://schemas.microsoft.com/office/drawing/2014/main" id="{72AEEDB4-8725-471D-810E-61F4B493B2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000" y="2261650"/>
            <a:ext cx="4019550" cy="71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96441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1 bit Ã© transferido.">
            <a:extLst>
              <a:ext uri="{FF2B5EF4-FFF2-40B4-BE49-F238E27FC236}">
                <a16:creationId xmlns:a16="http://schemas.microsoft.com/office/drawing/2014/main" id="{F5C1AD96-6F7A-465F-8528-D12BF0AF9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13523"/>
            <a:ext cx="708660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2Âº bit Ã© transferido.">
            <a:extLst>
              <a:ext uri="{FF2B5EF4-FFF2-40B4-BE49-F238E27FC236}">
                <a16:creationId xmlns:a16="http://schemas.microsoft.com/office/drawing/2014/main" id="{7C9C5D4D-21A7-4D77-85DD-CEE7E2492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794775"/>
            <a:ext cx="708660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3Âº bit Ã© transferido.">
            <a:extLst>
              <a:ext uri="{FF2B5EF4-FFF2-40B4-BE49-F238E27FC236}">
                <a16:creationId xmlns:a16="http://schemas.microsoft.com/office/drawing/2014/main" id="{E5B55E14-0E23-4F1F-9B2A-5038844862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3504903"/>
            <a:ext cx="708660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lock de transferÃªncia do bit 1.">
            <a:extLst>
              <a:ext uri="{FF2B5EF4-FFF2-40B4-BE49-F238E27FC236}">
                <a16:creationId xmlns:a16="http://schemas.microsoft.com/office/drawing/2014/main" id="{D4890D4E-9EB6-4E7E-A343-6CDB9D8A40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000" y="565960"/>
            <a:ext cx="4019550" cy="71437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Clock de transferÃªncia do bit 2.">
            <a:extLst>
              <a:ext uri="{FF2B5EF4-FFF2-40B4-BE49-F238E27FC236}">
                <a16:creationId xmlns:a16="http://schemas.microsoft.com/office/drawing/2014/main" id="{72AEEDB4-8725-471D-810E-61F4B493B2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000" y="2261650"/>
            <a:ext cx="4019550" cy="714375"/>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Clock de transferÃªncia do bit 3.">
            <a:extLst>
              <a:ext uri="{FF2B5EF4-FFF2-40B4-BE49-F238E27FC236}">
                <a16:creationId xmlns:a16="http://schemas.microsoft.com/office/drawing/2014/main" id="{E29804E2-7F8E-4B27-BC1D-0BFF7349DF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000" y="3957340"/>
            <a:ext cx="4019550" cy="71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3169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1 bit Ã© transferido.">
            <a:extLst>
              <a:ext uri="{FF2B5EF4-FFF2-40B4-BE49-F238E27FC236}">
                <a16:creationId xmlns:a16="http://schemas.microsoft.com/office/drawing/2014/main" id="{F5C1AD96-6F7A-465F-8528-D12BF0AF9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13523"/>
            <a:ext cx="708660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2Âº bit Ã© transferido.">
            <a:extLst>
              <a:ext uri="{FF2B5EF4-FFF2-40B4-BE49-F238E27FC236}">
                <a16:creationId xmlns:a16="http://schemas.microsoft.com/office/drawing/2014/main" id="{7C9C5D4D-21A7-4D77-85DD-CEE7E2492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794775"/>
            <a:ext cx="708660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3Âº bit Ã© transferido.">
            <a:extLst>
              <a:ext uri="{FF2B5EF4-FFF2-40B4-BE49-F238E27FC236}">
                <a16:creationId xmlns:a16="http://schemas.microsoft.com/office/drawing/2014/main" id="{E5B55E14-0E23-4F1F-9B2A-5038844862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3504903"/>
            <a:ext cx="708660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lock de transferÃªncia do bit 1.">
            <a:extLst>
              <a:ext uri="{FF2B5EF4-FFF2-40B4-BE49-F238E27FC236}">
                <a16:creationId xmlns:a16="http://schemas.microsoft.com/office/drawing/2014/main" id="{D4890D4E-9EB6-4E7E-A343-6CDB9D8A40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000" y="565960"/>
            <a:ext cx="4019550" cy="71437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Clock de transferÃªncia do bit 2.">
            <a:extLst>
              <a:ext uri="{FF2B5EF4-FFF2-40B4-BE49-F238E27FC236}">
                <a16:creationId xmlns:a16="http://schemas.microsoft.com/office/drawing/2014/main" id="{72AEEDB4-8725-471D-810E-61F4B493B2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000" y="2261650"/>
            <a:ext cx="4019550" cy="714375"/>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Clock de transferÃªncia do bit 3.">
            <a:extLst>
              <a:ext uri="{FF2B5EF4-FFF2-40B4-BE49-F238E27FC236}">
                <a16:creationId xmlns:a16="http://schemas.microsoft.com/office/drawing/2014/main" id="{E29804E2-7F8E-4B27-BC1D-0BFF7349DF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000" y="3957340"/>
            <a:ext cx="4019550" cy="714375"/>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8Âº bit Ã© transferido.">
            <a:extLst>
              <a:ext uri="{FF2B5EF4-FFF2-40B4-BE49-F238E27FC236}">
                <a16:creationId xmlns:a16="http://schemas.microsoft.com/office/drawing/2014/main" id="{A46C2803-273F-4E88-8A1F-0905FB5ACF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5280560"/>
            <a:ext cx="708660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Clock de transferÃªncia do bit 8.">
            <a:extLst>
              <a:ext uri="{FF2B5EF4-FFF2-40B4-BE49-F238E27FC236}">
                <a16:creationId xmlns:a16="http://schemas.microsoft.com/office/drawing/2014/main" id="{A4CC34DA-4920-4E32-9D3F-1CC57314F8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000" y="5732997"/>
            <a:ext cx="4019550" cy="71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6864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Ligar o SS do Slave diretamente ao GND nÃ£o Ã© uma boa prÃ¡tica.">
            <a:extLst>
              <a:ext uri="{FF2B5EF4-FFF2-40B4-BE49-F238E27FC236}">
                <a16:creationId xmlns:a16="http://schemas.microsoft.com/office/drawing/2014/main" id="{631C6214-CA2B-4C9A-B1AE-70B3AFD1A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4260" y="683394"/>
            <a:ext cx="6870612" cy="549214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450066E-451B-4813-990C-83EF51C381A6}"/>
              </a:ext>
            </a:extLst>
          </p:cNvPr>
          <p:cNvSpPr>
            <a:spLocks noGrp="1"/>
          </p:cNvSpPr>
          <p:nvPr>
            <p:ph type="title"/>
          </p:nvPr>
        </p:nvSpPr>
        <p:spPr/>
        <p:txBody>
          <a:bodyPr/>
          <a:lstStyle/>
          <a:p>
            <a:r>
              <a:rPr lang="pt-BR" dirty="0" err="1"/>
              <a:t>slave</a:t>
            </a:r>
            <a:endParaRPr lang="pt-BR" dirty="0"/>
          </a:p>
        </p:txBody>
      </p:sp>
      <p:sp>
        <p:nvSpPr>
          <p:cNvPr id="3" name="Espaço Reservado para Conteúdo 2">
            <a:extLst>
              <a:ext uri="{FF2B5EF4-FFF2-40B4-BE49-F238E27FC236}">
                <a16:creationId xmlns:a16="http://schemas.microsoft.com/office/drawing/2014/main" id="{675C33CA-AF4F-4616-AB85-AC49985A9251}"/>
              </a:ext>
            </a:extLst>
          </p:cNvPr>
          <p:cNvSpPr>
            <a:spLocks noGrp="1"/>
          </p:cNvSpPr>
          <p:nvPr>
            <p:ph idx="1"/>
          </p:nvPr>
        </p:nvSpPr>
        <p:spPr>
          <a:xfrm>
            <a:off x="2242685" y="2637322"/>
            <a:ext cx="866274" cy="1999598"/>
          </a:xfrm>
        </p:spPr>
        <p:txBody>
          <a:bodyPr>
            <a:normAutofit/>
          </a:bodyPr>
          <a:lstStyle/>
          <a:p>
            <a:pPr algn="ctr"/>
            <a:r>
              <a:rPr lang="pt-BR" sz="6000" b="1" dirty="0"/>
              <a:t>?</a:t>
            </a:r>
          </a:p>
        </p:txBody>
      </p:sp>
    </p:spTree>
    <p:extLst>
      <p:ext uri="{BB962C8B-B14F-4D97-AF65-F5344CB8AC3E}">
        <p14:creationId xmlns:p14="http://schemas.microsoft.com/office/powerpoint/2010/main" val="42708745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sPI</a:t>
            </a:r>
            <a:r>
              <a:rPr lang="pt-BR" dirty="0"/>
              <a:t> – diagrama temporal</a:t>
            </a:r>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63329"/>
            <a:ext cx="10573398" cy="47293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tângulo 4"/>
          <p:cNvSpPr/>
          <p:nvPr/>
        </p:nvSpPr>
        <p:spPr>
          <a:xfrm>
            <a:off x="8691716" y="2399071"/>
            <a:ext cx="983225" cy="678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9778181" y="2482645"/>
            <a:ext cx="983225" cy="5604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rot="4736164">
            <a:off x="9708711" y="3472288"/>
            <a:ext cx="298629" cy="2211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rot="1418713" flipV="1">
            <a:off x="8783791" y="3168783"/>
            <a:ext cx="289779" cy="4850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rot="1418713" flipV="1">
            <a:off x="9798220" y="2800548"/>
            <a:ext cx="122153" cy="4850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6574825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display </a:t>
            </a:r>
            <a:r>
              <a:rPr lang="pt-BR" sz="4900" dirty="0" err="1">
                <a:solidFill>
                  <a:schemeClr val="bg1"/>
                </a:solidFill>
                <a:latin typeface="Times New Roman" panose="02020603050405020304" pitchFamily="18" charset="0"/>
                <a:cs typeface="Times New Roman" panose="02020603050405020304" pitchFamily="18" charset="0"/>
              </a:rPr>
              <a:t>lcd</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0256BDB3-48A7-42D7-9B0A-E626DC1E97F6}"/>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52438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SPI - esquemático</a:t>
            </a:r>
          </a:p>
        </p:txBody>
      </p:sp>
      <p:pic>
        <p:nvPicPr>
          <p:cNvPr id="3" name="Imagem 2"/>
          <p:cNvPicPr>
            <a:picLocks noChangeAspect="1"/>
          </p:cNvPicPr>
          <p:nvPr/>
        </p:nvPicPr>
        <p:blipFill>
          <a:blip r:embed="rId2"/>
          <a:stretch>
            <a:fillRect/>
          </a:stretch>
        </p:blipFill>
        <p:spPr>
          <a:xfrm>
            <a:off x="2998838" y="1264133"/>
            <a:ext cx="6194323" cy="5017402"/>
          </a:xfrm>
          <a:prstGeom prst="rect">
            <a:avLst/>
          </a:prstGeom>
        </p:spPr>
      </p:pic>
    </p:spTree>
    <p:extLst>
      <p:ext uri="{BB962C8B-B14F-4D97-AF65-F5344CB8AC3E}">
        <p14:creationId xmlns:p14="http://schemas.microsoft.com/office/powerpoint/2010/main" val="294551119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Tipos de display</a:t>
            </a:r>
          </a:p>
        </p:txBody>
      </p:sp>
      <p:pic>
        <p:nvPicPr>
          <p:cNvPr id="1026" name="Picture 2" descr="Resultado de imag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96" y="1742365"/>
            <a:ext cx="5715000" cy="30194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p:cNvPicPr>
            <a:picLocks noChangeAspect="1"/>
          </p:cNvPicPr>
          <p:nvPr/>
        </p:nvPicPr>
        <p:blipFill>
          <a:blip r:embed="rId3"/>
          <a:stretch>
            <a:fillRect/>
          </a:stretch>
        </p:blipFill>
        <p:spPr>
          <a:xfrm>
            <a:off x="6591300" y="631723"/>
            <a:ext cx="4762500" cy="2743200"/>
          </a:xfrm>
          <a:prstGeom prst="rect">
            <a:avLst/>
          </a:prstGeom>
        </p:spPr>
      </p:pic>
      <p:pic>
        <p:nvPicPr>
          <p:cNvPr id="6" name="Imagem 5"/>
          <p:cNvPicPr>
            <a:picLocks noChangeAspect="1"/>
          </p:cNvPicPr>
          <p:nvPr/>
        </p:nvPicPr>
        <p:blipFill>
          <a:blip r:embed="rId4"/>
          <a:stretch>
            <a:fillRect/>
          </a:stretch>
        </p:blipFill>
        <p:spPr>
          <a:xfrm>
            <a:off x="6237339" y="3628104"/>
            <a:ext cx="5455630" cy="2885422"/>
          </a:xfrm>
          <a:prstGeom prst="rect">
            <a:avLst/>
          </a:prstGeom>
        </p:spPr>
      </p:pic>
    </p:spTree>
    <p:extLst>
      <p:ext uri="{BB962C8B-B14F-4D97-AF65-F5344CB8AC3E}">
        <p14:creationId xmlns:p14="http://schemas.microsoft.com/office/powerpoint/2010/main" val="184616448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Características</a:t>
            </a:r>
          </a:p>
        </p:txBody>
      </p:sp>
      <p:sp>
        <p:nvSpPr>
          <p:cNvPr id="3" name="Espaço Reservado para Conteúdo 2"/>
          <p:cNvSpPr>
            <a:spLocks noGrp="1"/>
          </p:cNvSpPr>
          <p:nvPr>
            <p:ph idx="1"/>
          </p:nvPr>
        </p:nvSpPr>
        <p:spPr/>
        <p:txBody>
          <a:bodyPr>
            <a:normAutofit/>
          </a:bodyPr>
          <a:lstStyle/>
          <a:p>
            <a:r>
              <a:rPr lang="pt-BR" sz="2400" dirty="0"/>
              <a:t>Imagem é formada pela polarização da luz;</a:t>
            </a:r>
          </a:p>
          <a:p>
            <a:r>
              <a:rPr lang="pt-BR" sz="2400" dirty="0"/>
              <a:t>Pixel formado pela retenção de luz;</a:t>
            </a:r>
          </a:p>
          <a:p>
            <a:r>
              <a:rPr lang="pt-BR" sz="2400" dirty="0"/>
              <a:t>Geralmente utiliza um controlador integrados (LCD </a:t>
            </a:r>
            <a:r>
              <a:rPr lang="pt-BR" sz="2400" dirty="0" err="1"/>
              <a:t>controller</a:t>
            </a:r>
            <a:r>
              <a:rPr lang="pt-BR" sz="2400" dirty="0"/>
              <a:t>);</a:t>
            </a:r>
          </a:p>
          <a:p>
            <a:pPr marL="914400" lvl="1" indent="-457200">
              <a:lnSpc>
                <a:spcPct val="120000"/>
              </a:lnSpc>
              <a:buFont typeface="Arial" panose="020B0604020202020204" pitchFamily="34" charset="0"/>
              <a:buChar char="•"/>
            </a:pPr>
            <a:r>
              <a:rPr lang="pt-BR" sz="2000" dirty="0"/>
              <a:t>KS0066 =&gt; Samsung</a:t>
            </a:r>
          </a:p>
          <a:p>
            <a:pPr marL="914400" lvl="1" indent="-457200">
              <a:lnSpc>
                <a:spcPct val="120000"/>
              </a:lnSpc>
              <a:buFont typeface="Arial" panose="020B0604020202020204" pitchFamily="34" charset="0"/>
              <a:buChar char="•"/>
            </a:pPr>
            <a:r>
              <a:rPr lang="pt-BR" sz="2000" dirty="0"/>
              <a:t>HD44780 =&gt; Hitachi</a:t>
            </a:r>
          </a:p>
          <a:p>
            <a:r>
              <a:rPr lang="pt-BR" sz="2400" dirty="0"/>
              <a:t>Geralmente no formado matricial, representação de símbolos;</a:t>
            </a:r>
          </a:p>
          <a:p>
            <a:r>
              <a:rPr lang="pt-BR" sz="2400" dirty="0"/>
              <a:t>Com e sem </a:t>
            </a:r>
            <a:r>
              <a:rPr lang="pt-BR" sz="2400" dirty="0" err="1"/>
              <a:t>backlight</a:t>
            </a:r>
            <a:r>
              <a:rPr lang="pt-BR" sz="2400" dirty="0"/>
              <a:t>;</a:t>
            </a:r>
          </a:p>
        </p:txBody>
      </p:sp>
    </p:spTree>
    <p:extLst>
      <p:ext uri="{BB962C8B-B14F-4D97-AF65-F5344CB8AC3E}">
        <p14:creationId xmlns:p14="http://schemas.microsoft.com/office/powerpoint/2010/main" val="2610120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Sistemas de representação numérico</a:t>
            </a:r>
          </a:p>
        </p:txBody>
      </p:sp>
      <p:sp>
        <p:nvSpPr>
          <p:cNvPr id="3" name="Espaço Reservado para Conteúdo 2"/>
          <p:cNvSpPr>
            <a:spLocks noGrp="1"/>
          </p:cNvSpPr>
          <p:nvPr>
            <p:ph idx="1"/>
          </p:nvPr>
        </p:nvSpPr>
        <p:spPr/>
        <p:txBody>
          <a:bodyPr/>
          <a:lstStyle/>
          <a:p>
            <a:r>
              <a:rPr lang="pt-BR" dirty="0"/>
              <a:t>Decimal =&gt; 10, 145, -4, 0, 10.599</a:t>
            </a:r>
          </a:p>
          <a:p>
            <a:r>
              <a:rPr lang="pt-BR" dirty="0"/>
              <a:t>Binário =&gt; 11001, 101, 00101000</a:t>
            </a:r>
          </a:p>
          <a:p>
            <a:r>
              <a:rPr lang="pt-BR" dirty="0"/>
              <a:t>Hexadecimal =&gt; A9, B0, 08, 0xFF</a:t>
            </a:r>
          </a:p>
          <a:p>
            <a:endParaRPr lang="pt-BR" dirty="0"/>
          </a:p>
          <a:p>
            <a:r>
              <a:rPr lang="pt-BR" dirty="0"/>
              <a:t>Como converter de um sistema para outro?</a:t>
            </a:r>
          </a:p>
        </p:txBody>
      </p:sp>
    </p:spTree>
    <p:extLst>
      <p:ext uri="{BB962C8B-B14F-4D97-AF65-F5344CB8AC3E}">
        <p14:creationId xmlns:p14="http://schemas.microsoft.com/office/powerpoint/2010/main" val="380825604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Características</a:t>
            </a:r>
          </a:p>
        </p:txBody>
      </p:sp>
      <p:sp>
        <p:nvSpPr>
          <p:cNvPr id="3" name="Espaço Reservado para Conteúdo 2"/>
          <p:cNvSpPr>
            <a:spLocks noGrp="1"/>
          </p:cNvSpPr>
          <p:nvPr>
            <p:ph idx="1"/>
          </p:nvPr>
        </p:nvSpPr>
        <p:spPr/>
        <p:txBody>
          <a:bodyPr>
            <a:normAutofit fontScale="77500" lnSpcReduction="20000"/>
          </a:bodyPr>
          <a:lstStyle/>
          <a:p>
            <a:r>
              <a:rPr lang="pt-BR" dirty="0"/>
              <a:t>Sua comunicação com o </a:t>
            </a:r>
            <a:r>
              <a:rPr lang="pt-BR" i="1" dirty="0" err="1"/>
              <a:t>u</a:t>
            </a:r>
            <a:r>
              <a:rPr lang="pt-BR" dirty="0" err="1"/>
              <a:t>C</a:t>
            </a:r>
            <a:r>
              <a:rPr lang="pt-BR" dirty="0"/>
              <a:t> se dá por pinos paralelos do LCD. No entanto, outras formas de comunicação também são possíveis:</a:t>
            </a:r>
          </a:p>
          <a:p>
            <a:pPr marL="914400" lvl="1" indent="-457200">
              <a:buFont typeface="Arial" panose="020B0604020202020204" pitchFamily="34" charset="0"/>
              <a:buChar char="•"/>
            </a:pPr>
            <a:r>
              <a:rPr lang="pt-BR" dirty="0"/>
              <a:t>I2C</a:t>
            </a:r>
          </a:p>
          <a:p>
            <a:pPr marL="914400" lvl="1" indent="-457200">
              <a:buFont typeface="Arial" panose="020B0604020202020204" pitchFamily="34" charset="0"/>
              <a:buChar char="•"/>
            </a:pPr>
            <a:r>
              <a:rPr lang="pt-BR" dirty="0"/>
              <a:t>SPI</a:t>
            </a:r>
          </a:p>
          <a:p>
            <a:pPr marL="914400" lvl="1" indent="-457200">
              <a:buFont typeface="Arial" panose="020B0604020202020204" pitchFamily="34" charset="0"/>
              <a:buChar char="•"/>
            </a:pPr>
            <a:r>
              <a:rPr lang="pt-BR" dirty="0"/>
              <a:t>Outro protocolo</a:t>
            </a:r>
          </a:p>
          <a:p>
            <a:r>
              <a:rPr lang="pt-BR" dirty="0"/>
              <a:t>Diversas cores de escrita e de fundo;</a:t>
            </a:r>
          </a:p>
          <a:p>
            <a:r>
              <a:rPr lang="pt-BR" dirty="0"/>
              <a:t>Pinos no seu entorno;</a:t>
            </a:r>
          </a:p>
          <a:p>
            <a:r>
              <a:rPr lang="pt-BR" dirty="0"/>
              <a:t>O LCD é formado por células, onde ficam os caracteres:</a:t>
            </a:r>
          </a:p>
          <a:p>
            <a:r>
              <a:rPr lang="pt-BR" dirty="0"/>
              <a:t>	</a:t>
            </a:r>
            <a:r>
              <a:rPr lang="pt-BR" dirty="0" err="1"/>
              <a:t>Ex</a:t>
            </a:r>
            <a:r>
              <a:rPr lang="pt-BR" dirty="0"/>
              <a:t>: display 16x2 =&gt; 32 células;</a:t>
            </a:r>
          </a:p>
          <a:p>
            <a:r>
              <a:rPr lang="pt-BR" dirty="0"/>
              <a:t>	Cada célula é composta de uma matriz de 7x5 pixels;</a:t>
            </a:r>
          </a:p>
        </p:txBody>
      </p:sp>
    </p:spTree>
    <p:extLst>
      <p:ext uri="{BB962C8B-B14F-4D97-AF65-F5344CB8AC3E}">
        <p14:creationId xmlns:p14="http://schemas.microsoft.com/office/powerpoint/2010/main" val="211837131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Display 16x2</a:t>
            </a:r>
          </a:p>
        </p:txBody>
      </p:sp>
      <p:pic>
        <p:nvPicPr>
          <p:cNvPr id="8" name="Imagem 7"/>
          <p:cNvPicPr>
            <a:picLocks noChangeAspect="1"/>
          </p:cNvPicPr>
          <p:nvPr/>
        </p:nvPicPr>
        <p:blipFill>
          <a:blip r:embed="rId2"/>
          <a:stretch>
            <a:fillRect/>
          </a:stretch>
        </p:blipFill>
        <p:spPr>
          <a:xfrm>
            <a:off x="34635" y="1962150"/>
            <a:ext cx="10839841" cy="4769530"/>
          </a:xfrm>
          <a:prstGeom prst="rect">
            <a:avLst/>
          </a:prstGeom>
        </p:spPr>
      </p:pic>
      <p:pic>
        <p:nvPicPr>
          <p:cNvPr id="6" name="Imagem 5"/>
          <p:cNvPicPr>
            <a:picLocks noChangeAspect="1"/>
          </p:cNvPicPr>
          <p:nvPr/>
        </p:nvPicPr>
        <p:blipFill>
          <a:blip r:embed="rId3"/>
          <a:stretch>
            <a:fillRect/>
          </a:stretch>
        </p:blipFill>
        <p:spPr>
          <a:xfrm>
            <a:off x="7239153" y="331954"/>
            <a:ext cx="4733925" cy="2047875"/>
          </a:xfrm>
          <a:prstGeom prst="rect">
            <a:avLst/>
          </a:prstGeom>
        </p:spPr>
      </p:pic>
    </p:spTree>
    <p:extLst>
      <p:ext uri="{BB962C8B-B14F-4D97-AF65-F5344CB8AC3E}">
        <p14:creationId xmlns:p14="http://schemas.microsoft.com/office/powerpoint/2010/main" val="26618781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Ajuste de contraste</a:t>
            </a:r>
          </a:p>
        </p:txBody>
      </p:sp>
      <p:sp>
        <p:nvSpPr>
          <p:cNvPr id="6" name="Espaço Reservado para Conteúdo 5"/>
          <p:cNvSpPr>
            <a:spLocks noGrp="1"/>
          </p:cNvSpPr>
          <p:nvPr>
            <p:ph sz="half" idx="1"/>
          </p:nvPr>
        </p:nvSpPr>
        <p:spPr/>
        <p:txBody>
          <a:bodyPr>
            <a:normAutofit/>
          </a:bodyPr>
          <a:lstStyle/>
          <a:p>
            <a:r>
              <a:rPr lang="pt-BR" sz="2400" dirty="0"/>
              <a:t>Pino 3 é utilizado para ajustar o contraste; </a:t>
            </a:r>
          </a:p>
          <a:p>
            <a:r>
              <a:rPr lang="pt-BR" sz="2400" dirty="0"/>
              <a:t>Uma recomendação é utilizar um </a:t>
            </a:r>
            <a:r>
              <a:rPr lang="pt-BR" sz="2400" dirty="0" err="1"/>
              <a:t>trimpot</a:t>
            </a:r>
            <a:r>
              <a:rPr lang="pt-BR" sz="2400" dirty="0"/>
              <a:t> com variação linear e ajustá-lo manualmente;</a:t>
            </a:r>
          </a:p>
        </p:txBody>
      </p:sp>
      <p:pic>
        <p:nvPicPr>
          <p:cNvPr id="8" name="Imagem 7"/>
          <p:cNvPicPr>
            <a:picLocks noChangeAspect="1"/>
          </p:cNvPicPr>
          <p:nvPr/>
        </p:nvPicPr>
        <p:blipFill>
          <a:blip r:embed="rId2"/>
          <a:stretch>
            <a:fillRect/>
          </a:stretch>
        </p:blipFill>
        <p:spPr>
          <a:xfrm>
            <a:off x="6482076" y="1517427"/>
            <a:ext cx="5034572" cy="4564679"/>
          </a:xfrm>
          <a:prstGeom prst="rect">
            <a:avLst/>
          </a:prstGeom>
        </p:spPr>
      </p:pic>
    </p:spTree>
    <p:extLst>
      <p:ext uri="{BB962C8B-B14F-4D97-AF65-F5344CB8AC3E}">
        <p14:creationId xmlns:p14="http://schemas.microsoft.com/office/powerpoint/2010/main" val="38570485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Dados </a:t>
            </a:r>
            <a:r>
              <a:rPr lang="pt-BR" i="1" dirty="0" err="1"/>
              <a:t>Vs</a:t>
            </a:r>
            <a:r>
              <a:rPr lang="pt-BR" i="1" dirty="0"/>
              <a:t> </a:t>
            </a:r>
            <a:r>
              <a:rPr lang="pt-BR" dirty="0"/>
              <a:t> instruções</a:t>
            </a:r>
            <a:endParaRPr lang="pt-BR" i="1" dirty="0"/>
          </a:p>
        </p:txBody>
      </p:sp>
      <p:sp>
        <p:nvSpPr>
          <p:cNvPr id="4" name="Espaço Reservado para Conteúdo 3"/>
          <p:cNvSpPr>
            <a:spLocks noGrp="1"/>
          </p:cNvSpPr>
          <p:nvPr>
            <p:ph sz="half" idx="1"/>
          </p:nvPr>
        </p:nvSpPr>
        <p:spPr>
          <a:xfrm>
            <a:off x="838199" y="1527052"/>
            <a:ext cx="7047271" cy="4640286"/>
          </a:xfrm>
        </p:spPr>
        <p:txBody>
          <a:bodyPr>
            <a:normAutofit/>
          </a:bodyPr>
          <a:lstStyle/>
          <a:p>
            <a:r>
              <a:rPr lang="pt-BR" sz="2400" dirty="0"/>
              <a:t>O LCD pode receber tanto dados quanto instruções; </a:t>
            </a:r>
          </a:p>
          <a:p>
            <a:r>
              <a:rPr lang="pt-BR" sz="2400" dirty="0"/>
              <a:t>O pino 4 (RS) tem a função de informar essa condição ao display sobre os bytes presentes na via de dados (DB7:DB0);</a:t>
            </a:r>
          </a:p>
        </p:txBody>
      </p:sp>
      <p:graphicFrame>
        <p:nvGraphicFramePr>
          <p:cNvPr id="7" name="Espaço Reservado para Conteúdo 5"/>
          <p:cNvGraphicFramePr>
            <a:graphicFrameLocks/>
          </p:cNvGraphicFramePr>
          <p:nvPr>
            <p:extLst/>
          </p:nvPr>
        </p:nvGraphicFramePr>
        <p:xfrm>
          <a:off x="8052618" y="2733367"/>
          <a:ext cx="3165988" cy="1670088"/>
        </p:xfrm>
        <a:graphic>
          <a:graphicData uri="http://schemas.openxmlformats.org/drawingml/2006/table">
            <a:tbl>
              <a:tblPr firstRow="1" bandRow="1">
                <a:tableStyleId>{93296810-A885-4BE3-A3E7-6D5BEEA58F35}</a:tableStyleId>
              </a:tblPr>
              <a:tblGrid>
                <a:gridCol w="1582994">
                  <a:extLst>
                    <a:ext uri="{9D8B030D-6E8A-4147-A177-3AD203B41FA5}">
                      <a16:colId xmlns:a16="http://schemas.microsoft.com/office/drawing/2014/main" val="4091040235"/>
                    </a:ext>
                  </a:extLst>
                </a:gridCol>
                <a:gridCol w="1582994">
                  <a:extLst>
                    <a:ext uri="{9D8B030D-6E8A-4147-A177-3AD203B41FA5}">
                      <a16:colId xmlns:a16="http://schemas.microsoft.com/office/drawing/2014/main" val="417944888"/>
                    </a:ext>
                  </a:extLst>
                </a:gridCol>
              </a:tblGrid>
              <a:tr h="556696">
                <a:tc>
                  <a:txBody>
                    <a:bodyPr/>
                    <a:lstStyle/>
                    <a:p>
                      <a:pPr algn="ctr"/>
                      <a:r>
                        <a:rPr lang="pt-BR" sz="2400" dirty="0"/>
                        <a:t>RS</a:t>
                      </a:r>
                    </a:p>
                  </a:txBody>
                  <a:tcPr anchor="ctr"/>
                </a:tc>
                <a:tc>
                  <a:txBody>
                    <a:bodyPr/>
                    <a:lstStyle/>
                    <a:p>
                      <a:pPr algn="ctr"/>
                      <a:r>
                        <a:rPr lang="pt-BR" sz="2400" dirty="0"/>
                        <a:t>Significado</a:t>
                      </a:r>
                    </a:p>
                  </a:txBody>
                  <a:tcPr anchor="ctr"/>
                </a:tc>
                <a:extLst>
                  <a:ext uri="{0D108BD9-81ED-4DB2-BD59-A6C34878D82A}">
                    <a16:rowId xmlns:a16="http://schemas.microsoft.com/office/drawing/2014/main" val="3794239469"/>
                  </a:ext>
                </a:extLst>
              </a:tr>
              <a:tr h="556696">
                <a:tc>
                  <a:txBody>
                    <a:bodyPr/>
                    <a:lstStyle/>
                    <a:p>
                      <a:pPr algn="ctr"/>
                      <a:r>
                        <a:rPr lang="pt-BR" sz="2400" dirty="0"/>
                        <a:t>0</a:t>
                      </a:r>
                    </a:p>
                  </a:txBody>
                  <a:tcPr anchor="ctr"/>
                </a:tc>
                <a:tc>
                  <a:txBody>
                    <a:bodyPr/>
                    <a:lstStyle/>
                    <a:p>
                      <a:pPr algn="ctr"/>
                      <a:r>
                        <a:rPr lang="pt-BR" sz="2400" dirty="0"/>
                        <a:t>Instrução</a:t>
                      </a:r>
                    </a:p>
                  </a:txBody>
                  <a:tcPr anchor="ctr"/>
                </a:tc>
                <a:extLst>
                  <a:ext uri="{0D108BD9-81ED-4DB2-BD59-A6C34878D82A}">
                    <a16:rowId xmlns:a16="http://schemas.microsoft.com/office/drawing/2014/main" val="3486812663"/>
                  </a:ext>
                </a:extLst>
              </a:tr>
              <a:tr h="556696">
                <a:tc>
                  <a:txBody>
                    <a:bodyPr/>
                    <a:lstStyle/>
                    <a:p>
                      <a:pPr algn="ctr"/>
                      <a:r>
                        <a:rPr lang="pt-BR" sz="2400" dirty="0"/>
                        <a:t>1</a:t>
                      </a:r>
                    </a:p>
                  </a:txBody>
                  <a:tcPr anchor="ctr"/>
                </a:tc>
                <a:tc>
                  <a:txBody>
                    <a:bodyPr/>
                    <a:lstStyle/>
                    <a:p>
                      <a:pPr algn="ctr"/>
                      <a:r>
                        <a:rPr lang="pt-BR" sz="2400" dirty="0"/>
                        <a:t>Dado</a:t>
                      </a:r>
                    </a:p>
                  </a:txBody>
                  <a:tcPr anchor="ctr"/>
                </a:tc>
                <a:extLst>
                  <a:ext uri="{0D108BD9-81ED-4DB2-BD59-A6C34878D82A}">
                    <a16:rowId xmlns:a16="http://schemas.microsoft.com/office/drawing/2014/main" val="2903993872"/>
                  </a:ext>
                </a:extLst>
              </a:tr>
            </a:tbl>
          </a:graphicData>
        </a:graphic>
      </p:graphicFrame>
    </p:spTree>
    <p:extLst>
      <p:ext uri="{BB962C8B-B14F-4D97-AF65-F5344CB8AC3E}">
        <p14:creationId xmlns:p14="http://schemas.microsoft.com/office/powerpoint/2010/main" val="10738122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leitura </a:t>
            </a:r>
            <a:r>
              <a:rPr lang="pt-BR" i="1" dirty="0" err="1"/>
              <a:t>Vs</a:t>
            </a:r>
            <a:r>
              <a:rPr lang="pt-BR" i="1" dirty="0"/>
              <a:t> </a:t>
            </a:r>
            <a:r>
              <a:rPr lang="pt-BR" dirty="0"/>
              <a:t> escrita</a:t>
            </a:r>
            <a:endParaRPr lang="pt-BR" i="1" dirty="0"/>
          </a:p>
        </p:txBody>
      </p:sp>
      <p:sp>
        <p:nvSpPr>
          <p:cNvPr id="4" name="Espaço Reservado para Conteúdo 3"/>
          <p:cNvSpPr>
            <a:spLocks noGrp="1"/>
          </p:cNvSpPr>
          <p:nvPr>
            <p:ph sz="half" idx="1"/>
          </p:nvPr>
        </p:nvSpPr>
        <p:spPr>
          <a:xfrm>
            <a:off x="838199" y="1527052"/>
            <a:ext cx="7214419" cy="4640286"/>
          </a:xfrm>
        </p:spPr>
        <p:txBody>
          <a:bodyPr>
            <a:normAutofit/>
          </a:bodyPr>
          <a:lstStyle/>
          <a:p>
            <a:r>
              <a:rPr lang="pt-BR" sz="2400" dirty="0"/>
              <a:t>O LCD possui duas memórias RAM: DD RAM e CG RAM;</a:t>
            </a:r>
          </a:p>
          <a:p>
            <a:pPr marL="914400" lvl="1" indent="-457200">
              <a:buFont typeface="Arial" panose="020B0604020202020204" pitchFamily="34" charset="0"/>
              <a:buChar char="•"/>
            </a:pPr>
            <a:r>
              <a:rPr lang="pt-BR" sz="2000" dirty="0"/>
              <a:t>DD RAM =&gt; armazena os dados que irão para o display;</a:t>
            </a:r>
          </a:p>
          <a:p>
            <a:pPr marL="914400" lvl="1" indent="-457200">
              <a:buFont typeface="Arial" panose="020B0604020202020204" pitchFamily="34" charset="0"/>
              <a:buChar char="•"/>
            </a:pPr>
            <a:r>
              <a:rPr lang="pt-BR" sz="2000" dirty="0"/>
              <a:t>CG RAM =&gt; armazena os caracteres especiais criados pelo usuário;</a:t>
            </a:r>
          </a:p>
          <a:p>
            <a:r>
              <a:rPr lang="pt-BR" sz="2400" dirty="0"/>
              <a:t>Ambas as memórias podem ser lidas e escritas;</a:t>
            </a:r>
          </a:p>
          <a:p>
            <a:r>
              <a:rPr lang="pt-BR" sz="2400" dirty="0"/>
              <a:t>O pino 5(R/W) tem a função de habilitar uma das duas opções;</a:t>
            </a:r>
          </a:p>
        </p:txBody>
      </p:sp>
      <p:graphicFrame>
        <p:nvGraphicFramePr>
          <p:cNvPr id="6" name="Espaço Reservado para Conteúdo 5"/>
          <p:cNvGraphicFramePr>
            <a:graphicFrameLocks noGrp="1"/>
          </p:cNvGraphicFramePr>
          <p:nvPr>
            <p:ph sz="half" idx="2"/>
            <p:extLst/>
          </p:nvPr>
        </p:nvGraphicFramePr>
        <p:xfrm>
          <a:off x="8052618" y="2733367"/>
          <a:ext cx="3165988" cy="1670088"/>
        </p:xfrm>
        <a:graphic>
          <a:graphicData uri="http://schemas.openxmlformats.org/drawingml/2006/table">
            <a:tbl>
              <a:tblPr firstRow="1" bandRow="1">
                <a:tableStyleId>{93296810-A885-4BE3-A3E7-6D5BEEA58F35}</a:tableStyleId>
              </a:tblPr>
              <a:tblGrid>
                <a:gridCol w="1582994">
                  <a:extLst>
                    <a:ext uri="{9D8B030D-6E8A-4147-A177-3AD203B41FA5}">
                      <a16:colId xmlns:a16="http://schemas.microsoft.com/office/drawing/2014/main" val="4091040235"/>
                    </a:ext>
                  </a:extLst>
                </a:gridCol>
                <a:gridCol w="1582994">
                  <a:extLst>
                    <a:ext uri="{9D8B030D-6E8A-4147-A177-3AD203B41FA5}">
                      <a16:colId xmlns:a16="http://schemas.microsoft.com/office/drawing/2014/main" val="417944888"/>
                    </a:ext>
                  </a:extLst>
                </a:gridCol>
              </a:tblGrid>
              <a:tr h="556696">
                <a:tc>
                  <a:txBody>
                    <a:bodyPr/>
                    <a:lstStyle/>
                    <a:p>
                      <a:pPr algn="ctr"/>
                      <a:r>
                        <a:rPr lang="pt-BR" sz="2400" dirty="0"/>
                        <a:t>R/W</a:t>
                      </a:r>
                    </a:p>
                  </a:txBody>
                  <a:tcPr anchor="ctr"/>
                </a:tc>
                <a:tc>
                  <a:txBody>
                    <a:bodyPr/>
                    <a:lstStyle/>
                    <a:p>
                      <a:pPr algn="ctr"/>
                      <a:r>
                        <a:rPr lang="pt-BR" sz="2400" dirty="0"/>
                        <a:t>Significado</a:t>
                      </a:r>
                    </a:p>
                  </a:txBody>
                  <a:tcPr anchor="ctr"/>
                </a:tc>
                <a:extLst>
                  <a:ext uri="{0D108BD9-81ED-4DB2-BD59-A6C34878D82A}">
                    <a16:rowId xmlns:a16="http://schemas.microsoft.com/office/drawing/2014/main" val="3794239469"/>
                  </a:ext>
                </a:extLst>
              </a:tr>
              <a:tr h="556696">
                <a:tc>
                  <a:txBody>
                    <a:bodyPr/>
                    <a:lstStyle/>
                    <a:p>
                      <a:pPr algn="ctr"/>
                      <a:r>
                        <a:rPr lang="pt-BR" sz="2400" dirty="0"/>
                        <a:t>0</a:t>
                      </a:r>
                    </a:p>
                  </a:txBody>
                  <a:tcPr anchor="ctr"/>
                </a:tc>
                <a:tc>
                  <a:txBody>
                    <a:bodyPr/>
                    <a:lstStyle/>
                    <a:p>
                      <a:pPr algn="ctr"/>
                      <a:r>
                        <a:rPr lang="pt-BR" sz="2400" dirty="0"/>
                        <a:t>Escrita</a:t>
                      </a:r>
                    </a:p>
                  </a:txBody>
                  <a:tcPr anchor="ctr"/>
                </a:tc>
                <a:extLst>
                  <a:ext uri="{0D108BD9-81ED-4DB2-BD59-A6C34878D82A}">
                    <a16:rowId xmlns:a16="http://schemas.microsoft.com/office/drawing/2014/main" val="3486812663"/>
                  </a:ext>
                </a:extLst>
              </a:tr>
              <a:tr h="556696">
                <a:tc>
                  <a:txBody>
                    <a:bodyPr/>
                    <a:lstStyle/>
                    <a:p>
                      <a:pPr algn="ctr"/>
                      <a:r>
                        <a:rPr lang="pt-BR" sz="2400" dirty="0"/>
                        <a:t>1</a:t>
                      </a:r>
                    </a:p>
                  </a:txBody>
                  <a:tcPr anchor="ctr"/>
                </a:tc>
                <a:tc>
                  <a:txBody>
                    <a:bodyPr/>
                    <a:lstStyle/>
                    <a:p>
                      <a:pPr algn="ctr"/>
                      <a:r>
                        <a:rPr lang="pt-BR" sz="2400" dirty="0"/>
                        <a:t>Leitura</a:t>
                      </a:r>
                    </a:p>
                  </a:txBody>
                  <a:tcPr anchor="ctr"/>
                </a:tc>
                <a:extLst>
                  <a:ext uri="{0D108BD9-81ED-4DB2-BD59-A6C34878D82A}">
                    <a16:rowId xmlns:a16="http://schemas.microsoft.com/office/drawing/2014/main" val="2903993872"/>
                  </a:ext>
                </a:extLst>
              </a:tr>
            </a:tbl>
          </a:graphicData>
        </a:graphic>
      </p:graphicFrame>
    </p:spTree>
    <p:extLst>
      <p:ext uri="{BB962C8B-B14F-4D97-AF65-F5344CB8AC3E}">
        <p14:creationId xmlns:p14="http://schemas.microsoft.com/office/powerpoint/2010/main" val="4023489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Início do ciclo de leitura/escrita</a:t>
            </a:r>
          </a:p>
        </p:txBody>
      </p:sp>
      <p:sp>
        <p:nvSpPr>
          <p:cNvPr id="3" name="Espaço Reservado para Conteúdo 2"/>
          <p:cNvSpPr>
            <a:spLocks noGrp="1"/>
          </p:cNvSpPr>
          <p:nvPr>
            <p:ph idx="1"/>
          </p:nvPr>
        </p:nvSpPr>
        <p:spPr/>
        <p:txBody>
          <a:bodyPr>
            <a:normAutofit/>
          </a:bodyPr>
          <a:lstStyle/>
          <a:p>
            <a:r>
              <a:rPr lang="pt-BR" sz="2400" dirty="0"/>
              <a:t>Para dar início a um ciclo de leitura ou escrita, é necessário aplicar um pulso no pino 6 (E). Normalmente este pino é mantido em nível baixo. Deve ser aplicado um nível alto e depois um nível baixo;</a:t>
            </a:r>
          </a:p>
          <a:p>
            <a:r>
              <a:rPr lang="pt-BR" sz="2400" dirty="0"/>
              <a:t>Quando for efetuada uma escrita no LCD é necessário que o dado se mantenha por alguns </a:t>
            </a:r>
            <a:r>
              <a:rPr lang="pt-BR" sz="2400" dirty="0" err="1"/>
              <a:t>nanosegundos</a:t>
            </a:r>
            <a:r>
              <a:rPr lang="pt-BR" sz="2400" dirty="0"/>
              <a:t> no barramento depois do pulso ser aplicado;</a:t>
            </a:r>
          </a:p>
          <a:p>
            <a:r>
              <a:rPr lang="pt-BR" sz="2400" dirty="0"/>
              <a:t>Depois de lido, ou escrito, o pino E deve ser retornado para nível baixo;</a:t>
            </a:r>
          </a:p>
        </p:txBody>
      </p:sp>
    </p:spTree>
    <p:extLst>
      <p:ext uri="{BB962C8B-B14F-4D97-AF65-F5344CB8AC3E}">
        <p14:creationId xmlns:p14="http://schemas.microsoft.com/office/powerpoint/2010/main" val="1945602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interna</a:t>
            </a:r>
          </a:p>
        </p:txBody>
      </p:sp>
      <p:pic>
        <p:nvPicPr>
          <p:cNvPr id="5" name="Imagem 4"/>
          <p:cNvPicPr>
            <a:picLocks noChangeAspect="1"/>
          </p:cNvPicPr>
          <p:nvPr/>
        </p:nvPicPr>
        <p:blipFill>
          <a:blip r:embed="rId2"/>
          <a:stretch>
            <a:fillRect/>
          </a:stretch>
        </p:blipFill>
        <p:spPr>
          <a:xfrm>
            <a:off x="2128684" y="1355892"/>
            <a:ext cx="7934631" cy="4668208"/>
          </a:xfrm>
          <a:prstGeom prst="rect">
            <a:avLst/>
          </a:prstGeom>
        </p:spPr>
      </p:pic>
    </p:spTree>
    <p:extLst>
      <p:ext uri="{BB962C8B-B14F-4D97-AF65-F5344CB8AC3E}">
        <p14:creationId xmlns:p14="http://schemas.microsoft.com/office/powerpoint/2010/main" val="24744927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Acionando um 16x2 (esquemático)</a:t>
            </a:r>
          </a:p>
        </p:txBody>
      </p:sp>
      <p:pic>
        <p:nvPicPr>
          <p:cNvPr id="6" name="Imagem 5"/>
          <p:cNvPicPr>
            <a:picLocks noChangeAspect="1"/>
          </p:cNvPicPr>
          <p:nvPr/>
        </p:nvPicPr>
        <p:blipFill>
          <a:blip r:embed="rId2"/>
          <a:stretch>
            <a:fillRect/>
          </a:stretch>
        </p:blipFill>
        <p:spPr>
          <a:xfrm>
            <a:off x="1356852" y="1139572"/>
            <a:ext cx="9871587" cy="5589786"/>
          </a:xfrm>
          <a:prstGeom prst="rect">
            <a:avLst/>
          </a:prstGeom>
        </p:spPr>
      </p:pic>
    </p:spTree>
    <p:extLst>
      <p:ext uri="{BB962C8B-B14F-4D97-AF65-F5344CB8AC3E}">
        <p14:creationId xmlns:p14="http://schemas.microsoft.com/office/powerpoint/2010/main" val="153458456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Ciclos de escrita e leitura</a:t>
            </a:r>
          </a:p>
        </p:txBody>
      </p:sp>
      <p:sp>
        <p:nvSpPr>
          <p:cNvPr id="3" name="Espaço Reservado para Conteúdo 2"/>
          <p:cNvSpPr>
            <a:spLocks noGrp="1"/>
          </p:cNvSpPr>
          <p:nvPr>
            <p:ph idx="1"/>
          </p:nvPr>
        </p:nvSpPr>
        <p:spPr>
          <a:xfrm>
            <a:off x="838200" y="5042997"/>
            <a:ext cx="10515600" cy="767867"/>
          </a:xfrm>
        </p:spPr>
        <p:txBody>
          <a:bodyPr/>
          <a:lstStyle/>
          <a:p>
            <a:r>
              <a:rPr lang="pt-BR" dirty="0"/>
              <a:t>	Ciclo de escrita					Ciclo de leitura</a:t>
            </a:r>
          </a:p>
        </p:txBody>
      </p:sp>
      <p:pic>
        <p:nvPicPr>
          <p:cNvPr id="7" name="Imagem 6"/>
          <p:cNvPicPr>
            <a:picLocks noChangeAspect="1"/>
          </p:cNvPicPr>
          <p:nvPr/>
        </p:nvPicPr>
        <p:blipFill>
          <a:blip r:embed="rId2"/>
          <a:stretch>
            <a:fillRect/>
          </a:stretch>
        </p:blipFill>
        <p:spPr>
          <a:xfrm>
            <a:off x="142875" y="1804987"/>
            <a:ext cx="11906250" cy="3248025"/>
          </a:xfrm>
          <a:prstGeom prst="rect">
            <a:avLst/>
          </a:prstGeom>
        </p:spPr>
      </p:pic>
    </p:spTree>
    <p:extLst>
      <p:ext uri="{BB962C8B-B14F-4D97-AF65-F5344CB8AC3E}">
        <p14:creationId xmlns:p14="http://schemas.microsoft.com/office/powerpoint/2010/main" val="379190226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 do </a:t>
            </a:r>
            <a:r>
              <a:rPr lang="pt-BR" dirty="0" err="1"/>
              <a:t>lcd</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05487" y="1179871"/>
            <a:ext cx="12076328" cy="5132439"/>
          </a:xfrm>
          <a:prstGeom prst="rect">
            <a:avLst/>
          </a:prstGeom>
        </p:spPr>
      </p:pic>
    </p:spTree>
    <p:extLst>
      <p:ext uri="{BB962C8B-B14F-4D97-AF65-F5344CB8AC3E}">
        <p14:creationId xmlns:p14="http://schemas.microsoft.com/office/powerpoint/2010/main" val="650506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- 1</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em decimal</a:t>
            </a:r>
          </a:p>
          <a:p>
            <a:pPr lvl="1"/>
            <a:r>
              <a:rPr lang="pt-BR" dirty="0"/>
              <a:t>a) </a:t>
            </a:r>
            <a:r>
              <a:rPr lang="pl-PL" dirty="0"/>
              <a:t>1010</a:t>
            </a:r>
            <a:r>
              <a:rPr lang="pt-BR" dirty="0"/>
              <a:t>1</a:t>
            </a:r>
            <a:r>
              <a:rPr lang="pl-PL" dirty="0"/>
              <a:t>101</a:t>
            </a:r>
            <a:r>
              <a:rPr lang="pl-PL" baseline="-25000" dirty="0"/>
              <a:t>2</a:t>
            </a:r>
            <a:r>
              <a:rPr lang="pt-BR" dirty="0"/>
              <a:t> =</a:t>
            </a:r>
            <a:endParaRPr lang="pt-BR" baseline="-25000" dirty="0"/>
          </a:p>
          <a:p>
            <a:pPr lvl="1"/>
            <a:r>
              <a:rPr lang="pl-PL" dirty="0"/>
              <a:t>b) 01101011</a:t>
            </a:r>
            <a:r>
              <a:rPr lang="pl-PL" baseline="-25000" dirty="0"/>
              <a:t>2</a:t>
            </a:r>
            <a:r>
              <a:rPr lang="pt-BR" dirty="0"/>
              <a:t> =</a:t>
            </a:r>
          </a:p>
          <a:p>
            <a:pPr lvl="1"/>
            <a:r>
              <a:rPr lang="pl-PL" dirty="0"/>
              <a:t>c) 01101111</a:t>
            </a:r>
            <a:r>
              <a:rPr lang="pl-PL" baseline="-25000" dirty="0"/>
              <a:t>2</a:t>
            </a:r>
            <a:r>
              <a:rPr lang="pt-BR" dirty="0"/>
              <a:t> =</a:t>
            </a:r>
          </a:p>
          <a:p>
            <a:pPr lvl="1"/>
            <a:endParaRPr lang="pt-BR" dirty="0"/>
          </a:p>
          <a:p>
            <a:pPr lvl="1"/>
            <a:endParaRPr lang="pt-BR" baseline="-25000" dirty="0"/>
          </a:p>
        </p:txBody>
      </p:sp>
    </p:spTree>
    <p:extLst>
      <p:ext uri="{BB962C8B-B14F-4D97-AF65-F5344CB8AC3E}">
        <p14:creationId xmlns:p14="http://schemas.microsoft.com/office/powerpoint/2010/main" val="32597350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 do </a:t>
            </a:r>
            <a:r>
              <a:rPr lang="pt-BR" dirty="0" err="1"/>
              <a:t>lcd</a:t>
            </a:r>
            <a:endParaRPr lang="pt-BR" dirty="0"/>
          </a:p>
        </p:txBody>
      </p:sp>
      <p:pic>
        <p:nvPicPr>
          <p:cNvPr id="6" name="Imagem 5"/>
          <p:cNvPicPr>
            <a:picLocks noChangeAspect="1"/>
          </p:cNvPicPr>
          <p:nvPr/>
        </p:nvPicPr>
        <p:blipFill>
          <a:blip r:embed="rId2"/>
          <a:stretch>
            <a:fillRect/>
          </a:stretch>
        </p:blipFill>
        <p:spPr>
          <a:xfrm>
            <a:off x="417871" y="1115011"/>
            <a:ext cx="11356258" cy="5659415"/>
          </a:xfrm>
          <a:prstGeom prst="rect">
            <a:avLst/>
          </a:prstGeom>
        </p:spPr>
      </p:pic>
    </p:spTree>
    <p:extLst>
      <p:ext uri="{BB962C8B-B14F-4D97-AF65-F5344CB8AC3E}">
        <p14:creationId xmlns:p14="http://schemas.microsoft.com/office/powerpoint/2010/main" val="55017121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 do </a:t>
            </a:r>
            <a:r>
              <a:rPr lang="pt-BR" dirty="0" err="1"/>
              <a:t>lcd</a:t>
            </a:r>
            <a:endParaRPr lang="pt-BR" dirty="0"/>
          </a:p>
        </p:txBody>
      </p:sp>
      <p:pic>
        <p:nvPicPr>
          <p:cNvPr id="4" name="Imagem 3"/>
          <p:cNvPicPr>
            <a:picLocks noChangeAspect="1"/>
          </p:cNvPicPr>
          <p:nvPr/>
        </p:nvPicPr>
        <p:blipFill>
          <a:blip r:embed="rId2"/>
          <a:stretch>
            <a:fillRect/>
          </a:stretch>
        </p:blipFill>
        <p:spPr>
          <a:xfrm>
            <a:off x="2206420" y="1026431"/>
            <a:ext cx="7779159" cy="5725461"/>
          </a:xfrm>
          <a:prstGeom prst="rect">
            <a:avLst/>
          </a:prstGeom>
        </p:spPr>
      </p:pic>
    </p:spTree>
    <p:extLst>
      <p:ext uri="{BB962C8B-B14F-4D97-AF65-F5344CB8AC3E}">
        <p14:creationId xmlns:p14="http://schemas.microsoft.com/office/powerpoint/2010/main" val="282528584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Inicializar o </a:t>
            </a:r>
            <a:r>
              <a:rPr lang="pt-BR" dirty="0" err="1"/>
              <a:t>lcd</a:t>
            </a:r>
            <a:r>
              <a:rPr lang="pt-BR" dirty="0"/>
              <a:t> 16x2</a:t>
            </a:r>
          </a:p>
        </p:txBody>
      </p:sp>
      <p:sp>
        <p:nvSpPr>
          <p:cNvPr id="3" name="Espaço Reservado para Conteúdo 2"/>
          <p:cNvSpPr>
            <a:spLocks noGrp="1"/>
          </p:cNvSpPr>
          <p:nvPr>
            <p:ph idx="1"/>
          </p:nvPr>
        </p:nvSpPr>
        <p:spPr/>
        <p:txBody>
          <a:bodyPr>
            <a:normAutofit lnSpcReduction="10000"/>
          </a:bodyPr>
          <a:lstStyle/>
          <a:p>
            <a:r>
              <a:rPr lang="pt-BR" sz="2400" dirty="0"/>
              <a:t>Necessita ser configurado assim que ligado;</a:t>
            </a:r>
          </a:p>
          <a:p>
            <a:r>
              <a:rPr lang="pt-BR" sz="2400" dirty="0"/>
              <a:t>Qual será seu modo de funcionamento? É necessário definir suas instruções de operação;</a:t>
            </a:r>
          </a:p>
          <a:p>
            <a:r>
              <a:rPr lang="pt-BR" sz="2400" dirty="0"/>
              <a:t>Cada LCD é configurado de uma forma diferente. Observe o </a:t>
            </a:r>
            <a:r>
              <a:rPr lang="pt-BR" sz="2400" dirty="0" err="1"/>
              <a:t>datasheet</a:t>
            </a:r>
            <a:r>
              <a:rPr lang="pt-BR" sz="2400" dirty="0"/>
              <a:t> do LCD </a:t>
            </a:r>
            <a:r>
              <a:rPr lang="pt-BR" sz="2400" dirty="0" err="1"/>
              <a:t>Controller</a:t>
            </a:r>
            <a:r>
              <a:rPr lang="pt-BR" sz="2400" dirty="0"/>
              <a:t> utilizado;</a:t>
            </a:r>
          </a:p>
          <a:p>
            <a:endParaRPr lang="pt-BR" sz="2400" dirty="0"/>
          </a:p>
          <a:p>
            <a:r>
              <a:rPr lang="pt-BR" sz="2400" dirty="0" err="1"/>
              <a:t>Ex</a:t>
            </a:r>
            <a:r>
              <a:rPr lang="pt-BR" sz="2400" dirty="0"/>
              <a:t>: observe a sequência de instruções de comandos de inicialização do LCD </a:t>
            </a:r>
            <a:r>
              <a:rPr lang="pt-BR" sz="2400" dirty="0" err="1"/>
              <a:t>Controller</a:t>
            </a:r>
            <a:r>
              <a:rPr lang="pt-BR" sz="2400" dirty="0"/>
              <a:t> KS0066.</a:t>
            </a:r>
          </a:p>
        </p:txBody>
      </p:sp>
    </p:spTree>
    <p:extLst>
      <p:ext uri="{BB962C8B-B14F-4D97-AF65-F5344CB8AC3E}">
        <p14:creationId xmlns:p14="http://schemas.microsoft.com/office/powerpoint/2010/main" val="34855033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Inicializar o </a:t>
            </a:r>
            <a:r>
              <a:rPr lang="pt-BR" dirty="0" err="1"/>
              <a:t>lcd</a:t>
            </a:r>
            <a:r>
              <a:rPr lang="pt-BR" dirty="0"/>
              <a:t> 16x2</a:t>
            </a:r>
          </a:p>
        </p:txBody>
      </p:sp>
      <p:pic>
        <p:nvPicPr>
          <p:cNvPr id="6" name="Espaço Reservado para Conteúdo 5"/>
          <p:cNvPicPr>
            <a:picLocks noGrp="1" noChangeAspect="1"/>
          </p:cNvPicPr>
          <p:nvPr>
            <p:ph idx="1"/>
          </p:nvPr>
        </p:nvPicPr>
        <p:blipFill>
          <a:blip r:embed="rId2"/>
          <a:stretch>
            <a:fillRect/>
          </a:stretch>
        </p:blipFill>
        <p:spPr>
          <a:xfrm>
            <a:off x="6104467" y="1355892"/>
            <a:ext cx="2701106" cy="4680684"/>
          </a:xfrm>
          <a:prstGeom prst="rect">
            <a:avLst/>
          </a:prstGeom>
        </p:spPr>
      </p:pic>
      <p:pic>
        <p:nvPicPr>
          <p:cNvPr id="5" name="Imagem 4"/>
          <p:cNvPicPr>
            <a:picLocks noChangeAspect="1"/>
          </p:cNvPicPr>
          <p:nvPr/>
        </p:nvPicPr>
        <p:blipFill>
          <a:blip r:embed="rId3"/>
          <a:stretch>
            <a:fillRect/>
          </a:stretch>
        </p:blipFill>
        <p:spPr>
          <a:xfrm>
            <a:off x="2526890" y="1248903"/>
            <a:ext cx="2720463" cy="4466706"/>
          </a:xfrm>
          <a:prstGeom prst="rect">
            <a:avLst/>
          </a:prstGeom>
        </p:spPr>
      </p:pic>
      <p:cxnSp>
        <p:nvCxnSpPr>
          <p:cNvPr id="8" name="Conector reto 7"/>
          <p:cNvCxnSpPr/>
          <p:nvPr/>
        </p:nvCxnSpPr>
        <p:spPr>
          <a:xfrm flipH="1">
            <a:off x="3867457" y="5686113"/>
            <a:ext cx="1" cy="488546"/>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to 10"/>
          <p:cNvCxnSpPr/>
          <p:nvPr/>
        </p:nvCxnSpPr>
        <p:spPr>
          <a:xfrm>
            <a:off x="3857625" y="6174659"/>
            <a:ext cx="1658272"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a:xfrm flipH="1">
            <a:off x="5515897" y="1081548"/>
            <a:ext cx="9832" cy="5093111"/>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to 18"/>
          <p:cNvCxnSpPr/>
          <p:nvPr/>
        </p:nvCxnSpPr>
        <p:spPr>
          <a:xfrm>
            <a:off x="5516104" y="1081548"/>
            <a:ext cx="1891121"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reto 20"/>
          <p:cNvCxnSpPr/>
          <p:nvPr/>
        </p:nvCxnSpPr>
        <p:spPr>
          <a:xfrm>
            <a:off x="7407225" y="1081548"/>
            <a:ext cx="0" cy="322022"/>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5965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Inicializar o </a:t>
            </a:r>
            <a:r>
              <a:rPr lang="pt-BR" dirty="0" err="1"/>
              <a:t>lcd</a:t>
            </a:r>
            <a:r>
              <a:rPr lang="pt-BR" dirty="0"/>
              <a:t> 16x2</a:t>
            </a:r>
          </a:p>
        </p:txBody>
      </p:sp>
      <p:pic>
        <p:nvPicPr>
          <p:cNvPr id="4" name="Imagem 3"/>
          <p:cNvPicPr>
            <a:picLocks noChangeAspect="1"/>
          </p:cNvPicPr>
          <p:nvPr/>
        </p:nvPicPr>
        <p:blipFill>
          <a:blip r:embed="rId2"/>
          <a:stretch>
            <a:fillRect/>
          </a:stretch>
        </p:blipFill>
        <p:spPr>
          <a:xfrm>
            <a:off x="432622" y="1355892"/>
            <a:ext cx="2720463" cy="4466706"/>
          </a:xfrm>
          <a:prstGeom prst="rect">
            <a:avLst/>
          </a:prstGeom>
        </p:spPr>
      </p:pic>
      <p:pic>
        <p:nvPicPr>
          <p:cNvPr id="7" name="Imagem 6"/>
          <p:cNvPicPr>
            <a:picLocks noChangeAspect="1"/>
          </p:cNvPicPr>
          <p:nvPr/>
        </p:nvPicPr>
        <p:blipFill>
          <a:blip r:embed="rId3"/>
          <a:stretch>
            <a:fillRect/>
          </a:stretch>
        </p:blipFill>
        <p:spPr>
          <a:xfrm>
            <a:off x="2973417" y="1066969"/>
            <a:ext cx="9218583" cy="5300192"/>
          </a:xfrm>
          <a:prstGeom prst="rect">
            <a:avLst/>
          </a:prstGeom>
        </p:spPr>
      </p:pic>
    </p:spTree>
    <p:extLst>
      <p:ext uri="{BB962C8B-B14F-4D97-AF65-F5344CB8AC3E}">
        <p14:creationId xmlns:p14="http://schemas.microsoft.com/office/powerpoint/2010/main" val="6807703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Inicializar o </a:t>
            </a:r>
            <a:r>
              <a:rPr lang="pt-BR" dirty="0" err="1"/>
              <a:t>lcd</a:t>
            </a:r>
            <a:r>
              <a:rPr lang="pt-BR" dirty="0"/>
              <a:t> 16x2</a:t>
            </a:r>
          </a:p>
        </p:txBody>
      </p:sp>
      <p:pic>
        <p:nvPicPr>
          <p:cNvPr id="4" name="Espaço Reservado para Conteúdo 3"/>
          <p:cNvPicPr>
            <a:picLocks noGrp="1" noChangeAspect="1"/>
          </p:cNvPicPr>
          <p:nvPr>
            <p:ph idx="1"/>
          </p:nvPr>
        </p:nvPicPr>
        <p:blipFill>
          <a:blip r:embed="rId2"/>
          <a:stretch>
            <a:fillRect/>
          </a:stretch>
        </p:blipFill>
        <p:spPr>
          <a:xfrm>
            <a:off x="2051858" y="1120878"/>
            <a:ext cx="8088284" cy="5351949"/>
          </a:xfrm>
          <a:prstGeom prst="rect">
            <a:avLst/>
          </a:prstGeom>
        </p:spPr>
      </p:pic>
    </p:spTree>
    <p:extLst>
      <p:ext uri="{BB962C8B-B14F-4D97-AF65-F5344CB8AC3E}">
        <p14:creationId xmlns:p14="http://schemas.microsoft.com/office/powerpoint/2010/main" val="233857761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Inicializar o </a:t>
            </a:r>
            <a:r>
              <a:rPr lang="pt-BR" dirty="0" err="1"/>
              <a:t>lcd</a:t>
            </a:r>
            <a:r>
              <a:rPr lang="pt-BR" dirty="0"/>
              <a:t> 16x2</a:t>
            </a:r>
          </a:p>
        </p:txBody>
      </p:sp>
      <p:pic>
        <p:nvPicPr>
          <p:cNvPr id="4" name="Imagem 3"/>
          <p:cNvPicPr>
            <a:picLocks noChangeAspect="1"/>
          </p:cNvPicPr>
          <p:nvPr/>
        </p:nvPicPr>
        <p:blipFill>
          <a:blip r:embed="rId2"/>
          <a:stretch>
            <a:fillRect/>
          </a:stretch>
        </p:blipFill>
        <p:spPr>
          <a:xfrm>
            <a:off x="2973417" y="1066969"/>
            <a:ext cx="9218583" cy="5300192"/>
          </a:xfrm>
          <a:prstGeom prst="rect">
            <a:avLst/>
          </a:prstGeom>
        </p:spPr>
      </p:pic>
      <p:pic>
        <p:nvPicPr>
          <p:cNvPr id="5" name="Espaço Reservado para Conteúdo 5"/>
          <p:cNvPicPr>
            <a:picLocks noGrp="1" noChangeAspect="1"/>
          </p:cNvPicPr>
          <p:nvPr>
            <p:ph idx="1"/>
          </p:nvPr>
        </p:nvPicPr>
        <p:blipFill>
          <a:blip r:embed="rId3"/>
          <a:stretch>
            <a:fillRect/>
          </a:stretch>
        </p:blipFill>
        <p:spPr>
          <a:xfrm>
            <a:off x="461811" y="1376723"/>
            <a:ext cx="2701106" cy="4680684"/>
          </a:xfrm>
          <a:prstGeom prst="rect">
            <a:avLst/>
          </a:prstGeom>
        </p:spPr>
      </p:pic>
      <p:cxnSp>
        <p:nvCxnSpPr>
          <p:cNvPr id="6" name="Conector reto 5"/>
          <p:cNvCxnSpPr/>
          <p:nvPr/>
        </p:nvCxnSpPr>
        <p:spPr>
          <a:xfrm>
            <a:off x="117987" y="1066969"/>
            <a:ext cx="1657812" cy="2949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a:off x="1775799" y="1096465"/>
            <a:ext cx="0" cy="322022"/>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8444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Caracteres possíveis de exibição</a:t>
            </a:r>
          </a:p>
        </p:txBody>
      </p:sp>
      <p:sp>
        <p:nvSpPr>
          <p:cNvPr id="6" name="Espaço Reservado para Conteúdo 5"/>
          <p:cNvSpPr>
            <a:spLocks noGrp="1"/>
          </p:cNvSpPr>
          <p:nvPr>
            <p:ph sz="half" idx="1"/>
          </p:nvPr>
        </p:nvSpPr>
        <p:spPr/>
        <p:txBody>
          <a:bodyPr/>
          <a:lstStyle/>
          <a:p>
            <a:r>
              <a:rPr lang="pt-BR" dirty="0"/>
              <a:t>Lista de caracteres passíveis de exibição no display LCD;</a:t>
            </a:r>
          </a:p>
          <a:p>
            <a:r>
              <a:rPr lang="pt-BR" dirty="0"/>
              <a:t>Esta relação funciona tanto para o modelo KS0066, quanto para o modelo HD44780;</a:t>
            </a:r>
          </a:p>
        </p:txBody>
      </p:sp>
      <p:pic>
        <p:nvPicPr>
          <p:cNvPr id="7" name="Espaço Reservado para Conteúdo 3"/>
          <p:cNvPicPr>
            <a:picLocks noGrp="1" noChangeAspect="1"/>
          </p:cNvPicPr>
          <p:nvPr>
            <p:ph sz="half" idx="2"/>
          </p:nvPr>
        </p:nvPicPr>
        <p:blipFill>
          <a:blip r:embed="rId2"/>
          <a:stretch>
            <a:fillRect/>
          </a:stretch>
        </p:blipFill>
        <p:spPr>
          <a:xfrm>
            <a:off x="6715433" y="1112053"/>
            <a:ext cx="4562167" cy="5667288"/>
          </a:xfrm>
          <a:prstGeom prst="rect">
            <a:avLst/>
          </a:prstGeom>
        </p:spPr>
      </p:pic>
    </p:spTree>
    <p:extLst>
      <p:ext uri="{BB962C8B-B14F-4D97-AF65-F5344CB8AC3E}">
        <p14:creationId xmlns:p14="http://schemas.microsoft.com/office/powerpoint/2010/main" val="337010127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Endereçamento da </a:t>
            </a:r>
            <a:r>
              <a:rPr lang="pt-BR" dirty="0" err="1"/>
              <a:t>dd</a:t>
            </a:r>
            <a:r>
              <a:rPr lang="pt-BR" dirty="0"/>
              <a:t> </a:t>
            </a:r>
            <a:r>
              <a:rPr lang="pt-BR" dirty="0" err="1"/>
              <a:t>ram</a:t>
            </a:r>
            <a:endParaRPr lang="pt-BR" dirty="0"/>
          </a:p>
        </p:txBody>
      </p:sp>
      <p:graphicFrame>
        <p:nvGraphicFramePr>
          <p:cNvPr id="6" name="Espaço Reservado para Conteúdo 5"/>
          <p:cNvGraphicFramePr>
            <a:graphicFrameLocks noGrp="1"/>
          </p:cNvGraphicFramePr>
          <p:nvPr>
            <p:ph idx="1"/>
            <p:extLst/>
          </p:nvPr>
        </p:nvGraphicFramePr>
        <p:xfrm>
          <a:off x="838200" y="1670357"/>
          <a:ext cx="10515600" cy="1483360"/>
        </p:xfrm>
        <a:graphic>
          <a:graphicData uri="http://schemas.openxmlformats.org/drawingml/2006/table">
            <a:tbl>
              <a:tblPr firstRow="1" bandRow="1">
                <a:tableStyleId>{5C22544A-7EE6-4342-B048-85BDC9FD1C3A}</a:tableStyleId>
              </a:tblPr>
              <a:tblGrid>
                <a:gridCol w="1000432">
                  <a:extLst>
                    <a:ext uri="{9D8B030D-6E8A-4147-A177-3AD203B41FA5}">
                      <a16:colId xmlns:a16="http://schemas.microsoft.com/office/drawing/2014/main" val="307024328"/>
                    </a:ext>
                  </a:extLst>
                </a:gridCol>
                <a:gridCol w="594698">
                  <a:extLst>
                    <a:ext uri="{9D8B030D-6E8A-4147-A177-3AD203B41FA5}">
                      <a16:colId xmlns:a16="http://schemas.microsoft.com/office/drawing/2014/main" val="1940673627"/>
                    </a:ext>
                  </a:extLst>
                </a:gridCol>
                <a:gridCol w="594698">
                  <a:extLst>
                    <a:ext uri="{9D8B030D-6E8A-4147-A177-3AD203B41FA5}">
                      <a16:colId xmlns:a16="http://schemas.microsoft.com/office/drawing/2014/main" val="368109969"/>
                    </a:ext>
                  </a:extLst>
                </a:gridCol>
                <a:gridCol w="594698">
                  <a:extLst>
                    <a:ext uri="{9D8B030D-6E8A-4147-A177-3AD203B41FA5}">
                      <a16:colId xmlns:a16="http://schemas.microsoft.com/office/drawing/2014/main" val="2931219830"/>
                    </a:ext>
                  </a:extLst>
                </a:gridCol>
                <a:gridCol w="594698">
                  <a:extLst>
                    <a:ext uri="{9D8B030D-6E8A-4147-A177-3AD203B41FA5}">
                      <a16:colId xmlns:a16="http://schemas.microsoft.com/office/drawing/2014/main" val="2007666452"/>
                    </a:ext>
                  </a:extLst>
                </a:gridCol>
                <a:gridCol w="594698">
                  <a:extLst>
                    <a:ext uri="{9D8B030D-6E8A-4147-A177-3AD203B41FA5}">
                      <a16:colId xmlns:a16="http://schemas.microsoft.com/office/drawing/2014/main" val="842181568"/>
                    </a:ext>
                  </a:extLst>
                </a:gridCol>
                <a:gridCol w="594698">
                  <a:extLst>
                    <a:ext uri="{9D8B030D-6E8A-4147-A177-3AD203B41FA5}">
                      <a16:colId xmlns:a16="http://schemas.microsoft.com/office/drawing/2014/main" val="720645150"/>
                    </a:ext>
                  </a:extLst>
                </a:gridCol>
                <a:gridCol w="594698">
                  <a:extLst>
                    <a:ext uri="{9D8B030D-6E8A-4147-A177-3AD203B41FA5}">
                      <a16:colId xmlns:a16="http://schemas.microsoft.com/office/drawing/2014/main" val="2806069397"/>
                    </a:ext>
                  </a:extLst>
                </a:gridCol>
                <a:gridCol w="594698">
                  <a:extLst>
                    <a:ext uri="{9D8B030D-6E8A-4147-A177-3AD203B41FA5}">
                      <a16:colId xmlns:a16="http://schemas.microsoft.com/office/drawing/2014/main" val="16672399"/>
                    </a:ext>
                  </a:extLst>
                </a:gridCol>
                <a:gridCol w="594698">
                  <a:extLst>
                    <a:ext uri="{9D8B030D-6E8A-4147-A177-3AD203B41FA5}">
                      <a16:colId xmlns:a16="http://schemas.microsoft.com/office/drawing/2014/main" val="2256601749"/>
                    </a:ext>
                  </a:extLst>
                </a:gridCol>
                <a:gridCol w="594698">
                  <a:extLst>
                    <a:ext uri="{9D8B030D-6E8A-4147-A177-3AD203B41FA5}">
                      <a16:colId xmlns:a16="http://schemas.microsoft.com/office/drawing/2014/main" val="524587143"/>
                    </a:ext>
                  </a:extLst>
                </a:gridCol>
                <a:gridCol w="594698">
                  <a:extLst>
                    <a:ext uri="{9D8B030D-6E8A-4147-A177-3AD203B41FA5}">
                      <a16:colId xmlns:a16="http://schemas.microsoft.com/office/drawing/2014/main" val="3665961940"/>
                    </a:ext>
                  </a:extLst>
                </a:gridCol>
                <a:gridCol w="594698">
                  <a:extLst>
                    <a:ext uri="{9D8B030D-6E8A-4147-A177-3AD203B41FA5}">
                      <a16:colId xmlns:a16="http://schemas.microsoft.com/office/drawing/2014/main" val="922466285"/>
                    </a:ext>
                  </a:extLst>
                </a:gridCol>
                <a:gridCol w="594698">
                  <a:extLst>
                    <a:ext uri="{9D8B030D-6E8A-4147-A177-3AD203B41FA5}">
                      <a16:colId xmlns:a16="http://schemas.microsoft.com/office/drawing/2014/main" val="3078642841"/>
                    </a:ext>
                  </a:extLst>
                </a:gridCol>
                <a:gridCol w="594698">
                  <a:extLst>
                    <a:ext uri="{9D8B030D-6E8A-4147-A177-3AD203B41FA5}">
                      <a16:colId xmlns:a16="http://schemas.microsoft.com/office/drawing/2014/main" val="3713597595"/>
                    </a:ext>
                  </a:extLst>
                </a:gridCol>
                <a:gridCol w="594698">
                  <a:extLst>
                    <a:ext uri="{9D8B030D-6E8A-4147-A177-3AD203B41FA5}">
                      <a16:colId xmlns:a16="http://schemas.microsoft.com/office/drawing/2014/main" val="233851224"/>
                    </a:ext>
                  </a:extLst>
                </a:gridCol>
                <a:gridCol w="594698">
                  <a:extLst>
                    <a:ext uri="{9D8B030D-6E8A-4147-A177-3AD203B41FA5}">
                      <a16:colId xmlns:a16="http://schemas.microsoft.com/office/drawing/2014/main" val="2420522939"/>
                    </a:ext>
                  </a:extLst>
                </a:gridCol>
              </a:tblGrid>
              <a:tr h="370840">
                <a:tc gridSpan="17">
                  <a:txBody>
                    <a:bodyPr/>
                    <a:lstStyle/>
                    <a:p>
                      <a:pPr algn="ctr"/>
                      <a:r>
                        <a:rPr lang="pt-BR" dirty="0"/>
                        <a:t>LCD </a:t>
                      </a:r>
                      <a:r>
                        <a:rPr lang="pt-BR" dirty="0" err="1"/>
                        <a:t>Controller</a:t>
                      </a:r>
                      <a:r>
                        <a:rPr lang="pt-BR" dirty="0"/>
                        <a:t> HD44780</a:t>
                      </a:r>
                    </a:p>
                  </a:txBody>
                  <a:tcPr/>
                </a:tc>
                <a:tc hMerge="1">
                  <a:txBody>
                    <a:bodyPr/>
                    <a:lstStyle/>
                    <a:p>
                      <a:endParaRPr lang="pt-BR"/>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2524132556"/>
                  </a:ext>
                </a:extLst>
              </a:tr>
              <a:tr h="370840">
                <a:tc>
                  <a:txBody>
                    <a:bodyPr/>
                    <a:lstStyle/>
                    <a:p>
                      <a:r>
                        <a:rPr lang="pt-BR" dirty="0"/>
                        <a:t>Posição</a:t>
                      </a:r>
                    </a:p>
                  </a:txBody>
                  <a:tcPr/>
                </a:tc>
                <a:tc>
                  <a:txBody>
                    <a:bodyPr/>
                    <a:lstStyle/>
                    <a:p>
                      <a:r>
                        <a:rPr lang="pt-BR" dirty="0"/>
                        <a:t>01</a:t>
                      </a:r>
                    </a:p>
                  </a:txBody>
                  <a:tcPr/>
                </a:tc>
                <a:tc>
                  <a:txBody>
                    <a:bodyPr/>
                    <a:lstStyle/>
                    <a:p>
                      <a:r>
                        <a:rPr lang="pt-BR" dirty="0"/>
                        <a:t>02</a:t>
                      </a:r>
                    </a:p>
                  </a:txBody>
                  <a:tcPr/>
                </a:tc>
                <a:tc>
                  <a:txBody>
                    <a:bodyPr/>
                    <a:lstStyle/>
                    <a:p>
                      <a:r>
                        <a:rPr lang="pt-BR" dirty="0"/>
                        <a:t>03</a:t>
                      </a:r>
                    </a:p>
                  </a:txBody>
                  <a:tcPr/>
                </a:tc>
                <a:tc>
                  <a:txBody>
                    <a:bodyPr/>
                    <a:lstStyle/>
                    <a:p>
                      <a:r>
                        <a:rPr lang="pt-BR" dirty="0"/>
                        <a:t>04</a:t>
                      </a:r>
                    </a:p>
                  </a:txBody>
                  <a:tcPr/>
                </a:tc>
                <a:tc>
                  <a:txBody>
                    <a:bodyPr/>
                    <a:lstStyle/>
                    <a:p>
                      <a:r>
                        <a:rPr lang="pt-BR" dirty="0"/>
                        <a:t>05</a:t>
                      </a:r>
                    </a:p>
                  </a:txBody>
                  <a:tcPr/>
                </a:tc>
                <a:tc>
                  <a:txBody>
                    <a:bodyPr/>
                    <a:lstStyle/>
                    <a:p>
                      <a:r>
                        <a:rPr lang="pt-BR" dirty="0"/>
                        <a:t>06</a:t>
                      </a:r>
                    </a:p>
                  </a:txBody>
                  <a:tcPr/>
                </a:tc>
                <a:tc>
                  <a:txBody>
                    <a:bodyPr/>
                    <a:lstStyle/>
                    <a:p>
                      <a:r>
                        <a:rPr lang="pt-BR" dirty="0"/>
                        <a:t>07</a:t>
                      </a:r>
                    </a:p>
                  </a:txBody>
                  <a:tcPr/>
                </a:tc>
                <a:tc>
                  <a:txBody>
                    <a:bodyPr/>
                    <a:lstStyle/>
                    <a:p>
                      <a:r>
                        <a:rPr lang="pt-BR" dirty="0"/>
                        <a:t>08</a:t>
                      </a:r>
                    </a:p>
                  </a:txBody>
                  <a:tcPr/>
                </a:tc>
                <a:tc>
                  <a:txBody>
                    <a:bodyPr/>
                    <a:lstStyle/>
                    <a:p>
                      <a:r>
                        <a:rPr lang="pt-BR" dirty="0"/>
                        <a:t>09</a:t>
                      </a:r>
                    </a:p>
                  </a:txBody>
                  <a:tcPr/>
                </a:tc>
                <a:tc>
                  <a:txBody>
                    <a:bodyPr/>
                    <a:lstStyle/>
                    <a:p>
                      <a:r>
                        <a:rPr lang="pt-BR" dirty="0"/>
                        <a:t>10</a:t>
                      </a:r>
                    </a:p>
                  </a:txBody>
                  <a:tcPr/>
                </a:tc>
                <a:tc>
                  <a:txBody>
                    <a:bodyPr/>
                    <a:lstStyle/>
                    <a:p>
                      <a:r>
                        <a:rPr lang="pt-BR" dirty="0"/>
                        <a:t>11</a:t>
                      </a:r>
                    </a:p>
                  </a:txBody>
                  <a:tcPr/>
                </a:tc>
                <a:tc>
                  <a:txBody>
                    <a:bodyPr/>
                    <a:lstStyle/>
                    <a:p>
                      <a:r>
                        <a:rPr lang="pt-BR" dirty="0"/>
                        <a:t>12</a:t>
                      </a:r>
                    </a:p>
                  </a:txBody>
                  <a:tcPr/>
                </a:tc>
                <a:tc>
                  <a:txBody>
                    <a:bodyPr/>
                    <a:lstStyle/>
                    <a:p>
                      <a:r>
                        <a:rPr lang="pt-BR" dirty="0"/>
                        <a:t>13</a:t>
                      </a:r>
                    </a:p>
                  </a:txBody>
                  <a:tcPr/>
                </a:tc>
                <a:tc>
                  <a:txBody>
                    <a:bodyPr/>
                    <a:lstStyle/>
                    <a:p>
                      <a:r>
                        <a:rPr lang="pt-BR" dirty="0"/>
                        <a:t>14</a:t>
                      </a:r>
                    </a:p>
                  </a:txBody>
                  <a:tcPr/>
                </a:tc>
                <a:tc>
                  <a:txBody>
                    <a:bodyPr/>
                    <a:lstStyle/>
                    <a:p>
                      <a:r>
                        <a:rPr lang="pt-BR" dirty="0"/>
                        <a:t>15</a:t>
                      </a:r>
                    </a:p>
                  </a:txBody>
                  <a:tcPr/>
                </a:tc>
                <a:tc>
                  <a:txBody>
                    <a:bodyPr/>
                    <a:lstStyle/>
                    <a:p>
                      <a:r>
                        <a:rPr lang="pt-BR" dirty="0"/>
                        <a:t>16</a:t>
                      </a:r>
                    </a:p>
                  </a:txBody>
                  <a:tcPr/>
                </a:tc>
                <a:extLst>
                  <a:ext uri="{0D108BD9-81ED-4DB2-BD59-A6C34878D82A}">
                    <a16:rowId xmlns:a16="http://schemas.microsoft.com/office/drawing/2014/main" val="1684900182"/>
                  </a:ext>
                </a:extLst>
              </a:tr>
              <a:tr h="370840">
                <a:tc>
                  <a:txBody>
                    <a:bodyPr/>
                    <a:lstStyle/>
                    <a:p>
                      <a:r>
                        <a:rPr lang="pt-BR" dirty="0"/>
                        <a:t>1 linha</a:t>
                      </a:r>
                    </a:p>
                  </a:txBody>
                  <a:tcPr/>
                </a:tc>
                <a:tc>
                  <a:txBody>
                    <a:bodyPr/>
                    <a:lstStyle/>
                    <a:p>
                      <a:r>
                        <a:rPr lang="pt-BR" dirty="0"/>
                        <a:t>80h</a:t>
                      </a:r>
                    </a:p>
                  </a:txBody>
                  <a:tcPr/>
                </a:tc>
                <a:tc>
                  <a:txBody>
                    <a:bodyPr/>
                    <a:lstStyle/>
                    <a:p>
                      <a:r>
                        <a:rPr lang="pt-BR" dirty="0"/>
                        <a:t>81h</a:t>
                      </a:r>
                    </a:p>
                  </a:txBody>
                  <a:tcPr/>
                </a:tc>
                <a:tc>
                  <a:txBody>
                    <a:bodyPr/>
                    <a:lstStyle/>
                    <a:p>
                      <a:r>
                        <a:rPr lang="pt-BR" dirty="0"/>
                        <a:t>82h</a:t>
                      </a:r>
                    </a:p>
                  </a:txBody>
                  <a:tcPr/>
                </a:tc>
                <a:tc>
                  <a:txBody>
                    <a:bodyPr/>
                    <a:lstStyle/>
                    <a:p>
                      <a:r>
                        <a:rPr lang="pt-BR" dirty="0"/>
                        <a:t>83h</a:t>
                      </a:r>
                    </a:p>
                  </a:txBody>
                  <a:tcPr/>
                </a:tc>
                <a:tc>
                  <a:txBody>
                    <a:bodyPr/>
                    <a:lstStyle/>
                    <a:p>
                      <a:r>
                        <a:rPr lang="pt-BR" dirty="0"/>
                        <a:t>84h</a:t>
                      </a:r>
                    </a:p>
                  </a:txBody>
                  <a:tcPr/>
                </a:tc>
                <a:tc>
                  <a:txBody>
                    <a:bodyPr/>
                    <a:lstStyle/>
                    <a:p>
                      <a:r>
                        <a:rPr lang="pt-BR" dirty="0"/>
                        <a:t>85h</a:t>
                      </a:r>
                    </a:p>
                  </a:txBody>
                  <a:tcPr/>
                </a:tc>
                <a:tc>
                  <a:txBody>
                    <a:bodyPr/>
                    <a:lstStyle/>
                    <a:p>
                      <a:r>
                        <a:rPr lang="pt-BR" dirty="0"/>
                        <a:t>86h</a:t>
                      </a:r>
                    </a:p>
                  </a:txBody>
                  <a:tcPr/>
                </a:tc>
                <a:tc>
                  <a:txBody>
                    <a:bodyPr/>
                    <a:lstStyle/>
                    <a:p>
                      <a:r>
                        <a:rPr lang="pt-BR" dirty="0"/>
                        <a:t>87h</a:t>
                      </a:r>
                    </a:p>
                  </a:txBody>
                  <a:tcPr/>
                </a:tc>
                <a:tc>
                  <a:txBody>
                    <a:bodyPr/>
                    <a:lstStyle/>
                    <a:p>
                      <a:r>
                        <a:rPr lang="pt-BR" dirty="0"/>
                        <a:t>88h</a:t>
                      </a:r>
                    </a:p>
                  </a:txBody>
                  <a:tcPr/>
                </a:tc>
                <a:tc>
                  <a:txBody>
                    <a:bodyPr/>
                    <a:lstStyle/>
                    <a:p>
                      <a:r>
                        <a:rPr lang="pt-BR" dirty="0"/>
                        <a:t>89h</a:t>
                      </a:r>
                    </a:p>
                  </a:txBody>
                  <a:tcPr/>
                </a:tc>
                <a:tc>
                  <a:txBody>
                    <a:bodyPr/>
                    <a:lstStyle/>
                    <a:p>
                      <a:r>
                        <a:rPr lang="pt-BR" dirty="0"/>
                        <a:t>8Ah</a:t>
                      </a:r>
                    </a:p>
                  </a:txBody>
                  <a:tcPr/>
                </a:tc>
                <a:tc>
                  <a:txBody>
                    <a:bodyPr/>
                    <a:lstStyle/>
                    <a:p>
                      <a:r>
                        <a:rPr lang="pt-BR" dirty="0"/>
                        <a:t>8Bh</a:t>
                      </a:r>
                    </a:p>
                  </a:txBody>
                  <a:tcPr/>
                </a:tc>
                <a:tc>
                  <a:txBody>
                    <a:bodyPr/>
                    <a:lstStyle/>
                    <a:p>
                      <a:r>
                        <a:rPr lang="pt-BR" dirty="0"/>
                        <a:t>8Ch</a:t>
                      </a:r>
                    </a:p>
                  </a:txBody>
                  <a:tcPr/>
                </a:tc>
                <a:tc>
                  <a:txBody>
                    <a:bodyPr/>
                    <a:lstStyle/>
                    <a:p>
                      <a:r>
                        <a:rPr lang="pt-BR" dirty="0"/>
                        <a:t>8Dh</a:t>
                      </a:r>
                    </a:p>
                  </a:txBody>
                  <a:tcPr/>
                </a:tc>
                <a:tc>
                  <a:txBody>
                    <a:bodyPr/>
                    <a:lstStyle/>
                    <a:p>
                      <a:r>
                        <a:rPr lang="pt-BR" dirty="0"/>
                        <a:t>8Eh</a:t>
                      </a:r>
                    </a:p>
                  </a:txBody>
                  <a:tcPr/>
                </a:tc>
                <a:tc>
                  <a:txBody>
                    <a:bodyPr/>
                    <a:lstStyle/>
                    <a:p>
                      <a:r>
                        <a:rPr lang="pt-BR" dirty="0"/>
                        <a:t>8Fh</a:t>
                      </a:r>
                    </a:p>
                  </a:txBody>
                  <a:tcPr/>
                </a:tc>
                <a:extLst>
                  <a:ext uri="{0D108BD9-81ED-4DB2-BD59-A6C34878D82A}">
                    <a16:rowId xmlns:a16="http://schemas.microsoft.com/office/drawing/2014/main" val="3111601162"/>
                  </a:ext>
                </a:extLst>
              </a:tr>
              <a:tr h="370840">
                <a:tc>
                  <a:txBody>
                    <a:bodyPr/>
                    <a:lstStyle/>
                    <a:p>
                      <a:r>
                        <a:rPr lang="pt-BR" dirty="0"/>
                        <a:t>2 linha</a:t>
                      </a:r>
                    </a:p>
                  </a:txBody>
                  <a:tcPr/>
                </a:tc>
                <a:tc>
                  <a:txBody>
                    <a:bodyPr/>
                    <a:lstStyle/>
                    <a:p>
                      <a:r>
                        <a:rPr lang="pt-BR" dirty="0"/>
                        <a:t>C0h</a:t>
                      </a:r>
                    </a:p>
                  </a:txBody>
                  <a:tcPr/>
                </a:tc>
                <a:tc>
                  <a:txBody>
                    <a:bodyPr/>
                    <a:lstStyle/>
                    <a:p>
                      <a:r>
                        <a:rPr lang="pt-BR" dirty="0"/>
                        <a:t>C1h</a:t>
                      </a:r>
                    </a:p>
                  </a:txBody>
                  <a:tcPr/>
                </a:tc>
                <a:tc>
                  <a:txBody>
                    <a:bodyPr/>
                    <a:lstStyle/>
                    <a:p>
                      <a:r>
                        <a:rPr lang="pt-BR" dirty="0"/>
                        <a:t>C2h</a:t>
                      </a:r>
                    </a:p>
                  </a:txBody>
                  <a:tcPr/>
                </a:tc>
                <a:tc>
                  <a:txBody>
                    <a:bodyPr/>
                    <a:lstStyle/>
                    <a:p>
                      <a:r>
                        <a:rPr lang="pt-BR" dirty="0"/>
                        <a:t>C3h</a:t>
                      </a:r>
                    </a:p>
                  </a:txBody>
                  <a:tcPr/>
                </a:tc>
                <a:tc>
                  <a:txBody>
                    <a:bodyPr/>
                    <a:lstStyle/>
                    <a:p>
                      <a:r>
                        <a:rPr lang="pt-BR" dirty="0"/>
                        <a:t>C4h</a:t>
                      </a:r>
                    </a:p>
                  </a:txBody>
                  <a:tcPr/>
                </a:tc>
                <a:tc>
                  <a:txBody>
                    <a:bodyPr/>
                    <a:lstStyle/>
                    <a:p>
                      <a:r>
                        <a:rPr lang="pt-BR" dirty="0"/>
                        <a:t>C5h</a:t>
                      </a:r>
                    </a:p>
                  </a:txBody>
                  <a:tcPr/>
                </a:tc>
                <a:tc>
                  <a:txBody>
                    <a:bodyPr/>
                    <a:lstStyle/>
                    <a:p>
                      <a:r>
                        <a:rPr lang="pt-BR" dirty="0"/>
                        <a:t>C6h</a:t>
                      </a:r>
                    </a:p>
                  </a:txBody>
                  <a:tcPr/>
                </a:tc>
                <a:tc>
                  <a:txBody>
                    <a:bodyPr/>
                    <a:lstStyle/>
                    <a:p>
                      <a:r>
                        <a:rPr lang="pt-BR" dirty="0"/>
                        <a:t>C7h</a:t>
                      </a:r>
                    </a:p>
                  </a:txBody>
                  <a:tcPr/>
                </a:tc>
                <a:tc>
                  <a:txBody>
                    <a:bodyPr/>
                    <a:lstStyle/>
                    <a:p>
                      <a:r>
                        <a:rPr lang="pt-BR" dirty="0"/>
                        <a:t>C8h</a:t>
                      </a:r>
                    </a:p>
                  </a:txBody>
                  <a:tcPr/>
                </a:tc>
                <a:tc>
                  <a:txBody>
                    <a:bodyPr/>
                    <a:lstStyle/>
                    <a:p>
                      <a:r>
                        <a:rPr lang="pt-BR" dirty="0"/>
                        <a:t>C9h</a:t>
                      </a:r>
                    </a:p>
                  </a:txBody>
                  <a:tcPr/>
                </a:tc>
                <a:tc>
                  <a:txBody>
                    <a:bodyPr/>
                    <a:lstStyle/>
                    <a:p>
                      <a:r>
                        <a:rPr lang="pt-BR" dirty="0" err="1"/>
                        <a:t>CAh</a:t>
                      </a:r>
                      <a:endParaRPr lang="pt-BR" dirty="0"/>
                    </a:p>
                  </a:txBody>
                  <a:tcPr/>
                </a:tc>
                <a:tc>
                  <a:txBody>
                    <a:bodyPr/>
                    <a:lstStyle/>
                    <a:p>
                      <a:r>
                        <a:rPr lang="pt-BR" dirty="0" err="1"/>
                        <a:t>CBh</a:t>
                      </a:r>
                      <a:endParaRPr lang="pt-BR" dirty="0"/>
                    </a:p>
                  </a:txBody>
                  <a:tcPr/>
                </a:tc>
                <a:tc>
                  <a:txBody>
                    <a:bodyPr/>
                    <a:lstStyle/>
                    <a:p>
                      <a:r>
                        <a:rPr lang="pt-BR" dirty="0" err="1"/>
                        <a:t>CCh</a:t>
                      </a:r>
                      <a:endParaRPr lang="pt-BR" dirty="0"/>
                    </a:p>
                  </a:txBody>
                  <a:tcPr/>
                </a:tc>
                <a:tc>
                  <a:txBody>
                    <a:bodyPr/>
                    <a:lstStyle/>
                    <a:p>
                      <a:r>
                        <a:rPr lang="pt-BR" dirty="0" err="1"/>
                        <a:t>CDh</a:t>
                      </a:r>
                      <a:endParaRPr lang="pt-BR" dirty="0"/>
                    </a:p>
                  </a:txBody>
                  <a:tcPr/>
                </a:tc>
                <a:tc>
                  <a:txBody>
                    <a:bodyPr/>
                    <a:lstStyle/>
                    <a:p>
                      <a:r>
                        <a:rPr lang="pt-BR" dirty="0" err="1"/>
                        <a:t>CEh</a:t>
                      </a:r>
                      <a:endParaRPr lang="pt-BR" dirty="0"/>
                    </a:p>
                  </a:txBody>
                  <a:tcPr/>
                </a:tc>
                <a:tc>
                  <a:txBody>
                    <a:bodyPr/>
                    <a:lstStyle/>
                    <a:p>
                      <a:r>
                        <a:rPr lang="pt-BR" dirty="0" err="1"/>
                        <a:t>CFh</a:t>
                      </a:r>
                      <a:endParaRPr lang="pt-BR" dirty="0"/>
                    </a:p>
                  </a:txBody>
                  <a:tcPr/>
                </a:tc>
                <a:extLst>
                  <a:ext uri="{0D108BD9-81ED-4DB2-BD59-A6C34878D82A}">
                    <a16:rowId xmlns:a16="http://schemas.microsoft.com/office/drawing/2014/main" val="2615132215"/>
                  </a:ext>
                </a:extLst>
              </a:tr>
            </a:tbl>
          </a:graphicData>
        </a:graphic>
      </p:graphicFrame>
      <p:graphicFrame>
        <p:nvGraphicFramePr>
          <p:cNvPr id="7" name="Espaço Reservado para Conteúdo 5"/>
          <p:cNvGraphicFramePr>
            <a:graphicFrameLocks/>
          </p:cNvGraphicFramePr>
          <p:nvPr>
            <p:extLst/>
          </p:nvPr>
        </p:nvGraphicFramePr>
        <p:xfrm>
          <a:off x="838200" y="3995686"/>
          <a:ext cx="10515600" cy="1483360"/>
        </p:xfrm>
        <a:graphic>
          <a:graphicData uri="http://schemas.openxmlformats.org/drawingml/2006/table">
            <a:tbl>
              <a:tblPr firstRow="1" bandRow="1">
                <a:tableStyleId>{5C22544A-7EE6-4342-B048-85BDC9FD1C3A}</a:tableStyleId>
              </a:tblPr>
              <a:tblGrid>
                <a:gridCol w="1000432">
                  <a:extLst>
                    <a:ext uri="{9D8B030D-6E8A-4147-A177-3AD203B41FA5}">
                      <a16:colId xmlns:a16="http://schemas.microsoft.com/office/drawing/2014/main" val="307024328"/>
                    </a:ext>
                  </a:extLst>
                </a:gridCol>
                <a:gridCol w="594698">
                  <a:extLst>
                    <a:ext uri="{9D8B030D-6E8A-4147-A177-3AD203B41FA5}">
                      <a16:colId xmlns:a16="http://schemas.microsoft.com/office/drawing/2014/main" val="1940673627"/>
                    </a:ext>
                  </a:extLst>
                </a:gridCol>
                <a:gridCol w="594698">
                  <a:extLst>
                    <a:ext uri="{9D8B030D-6E8A-4147-A177-3AD203B41FA5}">
                      <a16:colId xmlns:a16="http://schemas.microsoft.com/office/drawing/2014/main" val="368109969"/>
                    </a:ext>
                  </a:extLst>
                </a:gridCol>
                <a:gridCol w="594698">
                  <a:extLst>
                    <a:ext uri="{9D8B030D-6E8A-4147-A177-3AD203B41FA5}">
                      <a16:colId xmlns:a16="http://schemas.microsoft.com/office/drawing/2014/main" val="2931219830"/>
                    </a:ext>
                  </a:extLst>
                </a:gridCol>
                <a:gridCol w="594698">
                  <a:extLst>
                    <a:ext uri="{9D8B030D-6E8A-4147-A177-3AD203B41FA5}">
                      <a16:colId xmlns:a16="http://schemas.microsoft.com/office/drawing/2014/main" val="2007666452"/>
                    </a:ext>
                  </a:extLst>
                </a:gridCol>
                <a:gridCol w="594698">
                  <a:extLst>
                    <a:ext uri="{9D8B030D-6E8A-4147-A177-3AD203B41FA5}">
                      <a16:colId xmlns:a16="http://schemas.microsoft.com/office/drawing/2014/main" val="842181568"/>
                    </a:ext>
                  </a:extLst>
                </a:gridCol>
                <a:gridCol w="594698">
                  <a:extLst>
                    <a:ext uri="{9D8B030D-6E8A-4147-A177-3AD203B41FA5}">
                      <a16:colId xmlns:a16="http://schemas.microsoft.com/office/drawing/2014/main" val="720645150"/>
                    </a:ext>
                  </a:extLst>
                </a:gridCol>
                <a:gridCol w="594698">
                  <a:extLst>
                    <a:ext uri="{9D8B030D-6E8A-4147-A177-3AD203B41FA5}">
                      <a16:colId xmlns:a16="http://schemas.microsoft.com/office/drawing/2014/main" val="2806069397"/>
                    </a:ext>
                  </a:extLst>
                </a:gridCol>
                <a:gridCol w="594698">
                  <a:extLst>
                    <a:ext uri="{9D8B030D-6E8A-4147-A177-3AD203B41FA5}">
                      <a16:colId xmlns:a16="http://schemas.microsoft.com/office/drawing/2014/main" val="16672399"/>
                    </a:ext>
                  </a:extLst>
                </a:gridCol>
                <a:gridCol w="594698">
                  <a:extLst>
                    <a:ext uri="{9D8B030D-6E8A-4147-A177-3AD203B41FA5}">
                      <a16:colId xmlns:a16="http://schemas.microsoft.com/office/drawing/2014/main" val="2256601749"/>
                    </a:ext>
                  </a:extLst>
                </a:gridCol>
                <a:gridCol w="594698">
                  <a:extLst>
                    <a:ext uri="{9D8B030D-6E8A-4147-A177-3AD203B41FA5}">
                      <a16:colId xmlns:a16="http://schemas.microsoft.com/office/drawing/2014/main" val="524587143"/>
                    </a:ext>
                  </a:extLst>
                </a:gridCol>
                <a:gridCol w="594698">
                  <a:extLst>
                    <a:ext uri="{9D8B030D-6E8A-4147-A177-3AD203B41FA5}">
                      <a16:colId xmlns:a16="http://schemas.microsoft.com/office/drawing/2014/main" val="3665961940"/>
                    </a:ext>
                  </a:extLst>
                </a:gridCol>
                <a:gridCol w="594698">
                  <a:extLst>
                    <a:ext uri="{9D8B030D-6E8A-4147-A177-3AD203B41FA5}">
                      <a16:colId xmlns:a16="http://schemas.microsoft.com/office/drawing/2014/main" val="922466285"/>
                    </a:ext>
                  </a:extLst>
                </a:gridCol>
                <a:gridCol w="594698">
                  <a:extLst>
                    <a:ext uri="{9D8B030D-6E8A-4147-A177-3AD203B41FA5}">
                      <a16:colId xmlns:a16="http://schemas.microsoft.com/office/drawing/2014/main" val="3078642841"/>
                    </a:ext>
                  </a:extLst>
                </a:gridCol>
                <a:gridCol w="594698">
                  <a:extLst>
                    <a:ext uri="{9D8B030D-6E8A-4147-A177-3AD203B41FA5}">
                      <a16:colId xmlns:a16="http://schemas.microsoft.com/office/drawing/2014/main" val="3713597595"/>
                    </a:ext>
                  </a:extLst>
                </a:gridCol>
                <a:gridCol w="594698">
                  <a:extLst>
                    <a:ext uri="{9D8B030D-6E8A-4147-A177-3AD203B41FA5}">
                      <a16:colId xmlns:a16="http://schemas.microsoft.com/office/drawing/2014/main" val="233851224"/>
                    </a:ext>
                  </a:extLst>
                </a:gridCol>
                <a:gridCol w="594698">
                  <a:extLst>
                    <a:ext uri="{9D8B030D-6E8A-4147-A177-3AD203B41FA5}">
                      <a16:colId xmlns:a16="http://schemas.microsoft.com/office/drawing/2014/main" val="2420522939"/>
                    </a:ext>
                  </a:extLst>
                </a:gridCol>
              </a:tblGrid>
              <a:tr h="370840">
                <a:tc gridSpan="17">
                  <a:txBody>
                    <a:bodyPr/>
                    <a:lstStyle/>
                    <a:p>
                      <a:pPr algn="ctr"/>
                      <a:r>
                        <a:rPr lang="pt-BR" dirty="0"/>
                        <a:t>LCD </a:t>
                      </a:r>
                      <a:r>
                        <a:rPr lang="pt-BR" dirty="0" err="1"/>
                        <a:t>Controller</a:t>
                      </a:r>
                      <a:r>
                        <a:rPr lang="pt-BR" dirty="0"/>
                        <a:t> KS0066</a:t>
                      </a:r>
                    </a:p>
                  </a:txBody>
                  <a:tcPr/>
                </a:tc>
                <a:tc hMerge="1">
                  <a:txBody>
                    <a:bodyPr/>
                    <a:lstStyle/>
                    <a:p>
                      <a:endParaRPr lang="pt-BR"/>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2524132556"/>
                  </a:ext>
                </a:extLst>
              </a:tr>
              <a:tr h="370840">
                <a:tc>
                  <a:txBody>
                    <a:bodyPr/>
                    <a:lstStyle/>
                    <a:p>
                      <a:r>
                        <a:rPr lang="pt-BR" dirty="0"/>
                        <a:t>Posição</a:t>
                      </a:r>
                    </a:p>
                  </a:txBody>
                  <a:tcPr/>
                </a:tc>
                <a:tc>
                  <a:txBody>
                    <a:bodyPr/>
                    <a:lstStyle/>
                    <a:p>
                      <a:r>
                        <a:rPr lang="pt-BR" dirty="0"/>
                        <a:t>01</a:t>
                      </a:r>
                    </a:p>
                  </a:txBody>
                  <a:tcPr/>
                </a:tc>
                <a:tc>
                  <a:txBody>
                    <a:bodyPr/>
                    <a:lstStyle/>
                    <a:p>
                      <a:r>
                        <a:rPr lang="pt-BR" dirty="0"/>
                        <a:t>02</a:t>
                      </a:r>
                    </a:p>
                  </a:txBody>
                  <a:tcPr/>
                </a:tc>
                <a:tc>
                  <a:txBody>
                    <a:bodyPr/>
                    <a:lstStyle/>
                    <a:p>
                      <a:r>
                        <a:rPr lang="pt-BR" dirty="0"/>
                        <a:t>03</a:t>
                      </a:r>
                    </a:p>
                  </a:txBody>
                  <a:tcPr/>
                </a:tc>
                <a:tc>
                  <a:txBody>
                    <a:bodyPr/>
                    <a:lstStyle/>
                    <a:p>
                      <a:r>
                        <a:rPr lang="pt-BR" dirty="0"/>
                        <a:t>04</a:t>
                      </a:r>
                    </a:p>
                  </a:txBody>
                  <a:tcPr/>
                </a:tc>
                <a:tc>
                  <a:txBody>
                    <a:bodyPr/>
                    <a:lstStyle/>
                    <a:p>
                      <a:r>
                        <a:rPr lang="pt-BR" dirty="0"/>
                        <a:t>05</a:t>
                      </a:r>
                    </a:p>
                  </a:txBody>
                  <a:tcPr/>
                </a:tc>
                <a:tc>
                  <a:txBody>
                    <a:bodyPr/>
                    <a:lstStyle/>
                    <a:p>
                      <a:r>
                        <a:rPr lang="pt-BR" dirty="0"/>
                        <a:t>06</a:t>
                      </a:r>
                    </a:p>
                  </a:txBody>
                  <a:tcPr/>
                </a:tc>
                <a:tc>
                  <a:txBody>
                    <a:bodyPr/>
                    <a:lstStyle/>
                    <a:p>
                      <a:r>
                        <a:rPr lang="pt-BR" dirty="0"/>
                        <a:t>07</a:t>
                      </a:r>
                    </a:p>
                  </a:txBody>
                  <a:tcPr/>
                </a:tc>
                <a:tc>
                  <a:txBody>
                    <a:bodyPr/>
                    <a:lstStyle/>
                    <a:p>
                      <a:r>
                        <a:rPr lang="pt-BR" dirty="0"/>
                        <a:t>08</a:t>
                      </a:r>
                    </a:p>
                  </a:txBody>
                  <a:tcPr/>
                </a:tc>
                <a:tc>
                  <a:txBody>
                    <a:bodyPr/>
                    <a:lstStyle/>
                    <a:p>
                      <a:r>
                        <a:rPr lang="pt-BR" dirty="0"/>
                        <a:t>09</a:t>
                      </a:r>
                    </a:p>
                  </a:txBody>
                  <a:tcPr/>
                </a:tc>
                <a:tc>
                  <a:txBody>
                    <a:bodyPr/>
                    <a:lstStyle/>
                    <a:p>
                      <a:r>
                        <a:rPr lang="pt-BR" dirty="0"/>
                        <a:t>10</a:t>
                      </a:r>
                    </a:p>
                  </a:txBody>
                  <a:tcPr/>
                </a:tc>
                <a:tc>
                  <a:txBody>
                    <a:bodyPr/>
                    <a:lstStyle/>
                    <a:p>
                      <a:r>
                        <a:rPr lang="pt-BR" dirty="0"/>
                        <a:t>11</a:t>
                      </a:r>
                    </a:p>
                  </a:txBody>
                  <a:tcPr/>
                </a:tc>
                <a:tc>
                  <a:txBody>
                    <a:bodyPr/>
                    <a:lstStyle/>
                    <a:p>
                      <a:r>
                        <a:rPr lang="pt-BR" dirty="0"/>
                        <a:t>12</a:t>
                      </a:r>
                    </a:p>
                  </a:txBody>
                  <a:tcPr/>
                </a:tc>
                <a:tc>
                  <a:txBody>
                    <a:bodyPr/>
                    <a:lstStyle/>
                    <a:p>
                      <a:r>
                        <a:rPr lang="pt-BR" dirty="0"/>
                        <a:t>13</a:t>
                      </a:r>
                    </a:p>
                  </a:txBody>
                  <a:tcPr/>
                </a:tc>
                <a:tc>
                  <a:txBody>
                    <a:bodyPr/>
                    <a:lstStyle/>
                    <a:p>
                      <a:r>
                        <a:rPr lang="pt-BR" dirty="0"/>
                        <a:t>14</a:t>
                      </a:r>
                    </a:p>
                  </a:txBody>
                  <a:tcPr/>
                </a:tc>
                <a:tc>
                  <a:txBody>
                    <a:bodyPr/>
                    <a:lstStyle/>
                    <a:p>
                      <a:r>
                        <a:rPr lang="pt-BR" dirty="0"/>
                        <a:t>15</a:t>
                      </a:r>
                    </a:p>
                  </a:txBody>
                  <a:tcPr/>
                </a:tc>
                <a:tc>
                  <a:txBody>
                    <a:bodyPr/>
                    <a:lstStyle/>
                    <a:p>
                      <a:r>
                        <a:rPr lang="pt-BR" dirty="0"/>
                        <a:t>16</a:t>
                      </a:r>
                    </a:p>
                  </a:txBody>
                  <a:tcPr/>
                </a:tc>
                <a:extLst>
                  <a:ext uri="{0D108BD9-81ED-4DB2-BD59-A6C34878D82A}">
                    <a16:rowId xmlns:a16="http://schemas.microsoft.com/office/drawing/2014/main" val="1684900182"/>
                  </a:ext>
                </a:extLst>
              </a:tr>
              <a:tr h="370840">
                <a:tc>
                  <a:txBody>
                    <a:bodyPr/>
                    <a:lstStyle/>
                    <a:p>
                      <a:r>
                        <a:rPr lang="pt-BR" dirty="0"/>
                        <a:t>1 linha</a:t>
                      </a:r>
                    </a:p>
                  </a:txBody>
                  <a:tcPr/>
                </a:tc>
                <a:tc>
                  <a:txBody>
                    <a:bodyPr/>
                    <a:lstStyle/>
                    <a:p>
                      <a:r>
                        <a:rPr lang="pt-BR" dirty="0"/>
                        <a:t>00h</a:t>
                      </a:r>
                    </a:p>
                  </a:txBody>
                  <a:tcPr/>
                </a:tc>
                <a:tc>
                  <a:txBody>
                    <a:bodyPr/>
                    <a:lstStyle/>
                    <a:p>
                      <a:r>
                        <a:rPr lang="pt-BR" dirty="0"/>
                        <a:t>01h</a:t>
                      </a:r>
                    </a:p>
                  </a:txBody>
                  <a:tcPr/>
                </a:tc>
                <a:tc>
                  <a:txBody>
                    <a:bodyPr/>
                    <a:lstStyle/>
                    <a:p>
                      <a:r>
                        <a:rPr lang="pt-BR" dirty="0"/>
                        <a:t>02h</a:t>
                      </a:r>
                    </a:p>
                  </a:txBody>
                  <a:tcPr/>
                </a:tc>
                <a:tc>
                  <a:txBody>
                    <a:bodyPr/>
                    <a:lstStyle/>
                    <a:p>
                      <a:r>
                        <a:rPr lang="pt-BR" dirty="0"/>
                        <a:t>03h</a:t>
                      </a:r>
                    </a:p>
                  </a:txBody>
                  <a:tcPr/>
                </a:tc>
                <a:tc>
                  <a:txBody>
                    <a:bodyPr/>
                    <a:lstStyle/>
                    <a:p>
                      <a:r>
                        <a:rPr lang="pt-BR" dirty="0"/>
                        <a:t>04h</a:t>
                      </a:r>
                    </a:p>
                  </a:txBody>
                  <a:tcPr/>
                </a:tc>
                <a:tc>
                  <a:txBody>
                    <a:bodyPr/>
                    <a:lstStyle/>
                    <a:p>
                      <a:r>
                        <a:rPr lang="pt-BR" dirty="0"/>
                        <a:t>05h</a:t>
                      </a:r>
                    </a:p>
                  </a:txBody>
                  <a:tcPr/>
                </a:tc>
                <a:tc>
                  <a:txBody>
                    <a:bodyPr/>
                    <a:lstStyle/>
                    <a:p>
                      <a:r>
                        <a:rPr lang="pt-BR" dirty="0"/>
                        <a:t>06h</a:t>
                      </a:r>
                    </a:p>
                  </a:txBody>
                  <a:tcPr/>
                </a:tc>
                <a:tc>
                  <a:txBody>
                    <a:bodyPr/>
                    <a:lstStyle/>
                    <a:p>
                      <a:r>
                        <a:rPr lang="pt-BR" dirty="0"/>
                        <a:t>07h</a:t>
                      </a:r>
                    </a:p>
                  </a:txBody>
                  <a:tcPr/>
                </a:tc>
                <a:tc>
                  <a:txBody>
                    <a:bodyPr/>
                    <a:lstStyle/>
                    <a:p>
                      <a:r>
                        <a:rPr lang="pt-BR" dirty="0"/>
                        <a:t>08h</a:t>
                      </a:r>
                    </a:p>
                  </a:txBody>
                  <a:tcPr/>
                </a:tc>
                <a:tc>
                  <a:txBody>
                    <a:bodyPr/>
                    <a:lstStyle/>
                    <a:p>
                      <a:r>
                        <a:rPr lang="pt-BR" dirty="0"/>
                        <a:t>09h</a:t>
                      </a:r>
                    </a:p>
                  </a:txBody>
                  <a:tcPr/>
                </a:tc>
                <a:tc>
                  <a:txBody>
                    <a:bodyPr/>
                    <a:lstStyle/>
                    <a:p>
                      <a:r>
                        <a:rPr lang="pt-BR" dirty="0"/>
                        <a:t>0Ah</a:t>
                      </a:r>
                    </a:p>
                  </a:txBody>
                  <a:tcPr/>
                </a:tc>
                <a:tc>
                  <a:txBody>
                    <a:bodyPr/>
                    <a:lstStyle/>
                    <a:p>
                      <a:r>
                        <a:rPr lang="pt-BR" dirty="0"/>
                        <a:t>0Bh</a:t>
                      </a:r>
                    </a:p>
                  </a:txBody>
                  <a:tcPr/>
                </a:tc>
                <a:tc>
                  <a:txBody>
                    <a:bodyPr/>
                    <a:lstStyle/>
                    <a:p>
                      <a:r>
                        <a:rPr lang="pt-BR" dirty="0"/>
                        <a:t>0Ch</a:t>
                      </a:r>
                    </a:p>
                  </a:txBody>
                  <a:tcPr/>
                </a:tc>
                <a:tc>
                  <a:txBody>
                    <a:bodyPr/>
                    <a:lstStyle/>
                    <a:p>
                      <a:r>
                        <a:rPr lang="pt-BR" dirty="0"/>
                        <a:t>0Dh</a:t>
                      </a:r>
                    </a:p>
                  </a:txBody>
                  <a:tcPr/>
                </a:tc>
                <a:tc>
                  <a:txBody>
                    <a:bodyPr/>
                    <a:lstStyle/>
                    <a:p>
                      <a:r>
                        <a:rPr lang="pt-BR" dirty="0"/>
                        <a:t>0Eh</a:t>
                      </a:r>
                    </a:p>
                  </a:txBody>
                  <a:tcPr/>
                </a:tc>
                <a:tc>
                  <a:txBody>
                    <a:bodyPr/>
                    <a:lstStyle/>
                    <a:p>
                      <a:r>
                        <a:rPr lang="pt-BR" dirty="0"/>
                        <a:t>0Fh</a:t>
                      </a:r>
                    </a:p>
                  </a:txBody>
                  <a:tcPr/>
                </a:tc>
                <a:extLst>
                  <a:ext uri="{0D108BD9-81ED-4DB2-BD59-A6C34878D82A}">
                    <a16:rowId xmlns:a16="http://schemas.microsoft.com/office/drawing/2014/main" val="3111601162"/>
                  </a:ext>
                </a:extLst>
              </a:tr>
              <a:tr h="370840">
                <a:tc>
                  <a:txBody>
                    <a:bodyPr/>
                    <a:lstStyle/>
                    <a:p>
                      <a:r>
                        <a:rPr lang="pt-BR" dirty="0"/>
                        <a:t>2 linha</a:t>
                      </a:r>
                    </a:p>
                  </a:txBody>
                  <a:tcPr/>
                </a:tc>
                <a:tc>
                  <a:txBody>
                    <a:bodyPr/>
                    <a:lstStyle/>
                    <a:p>
                      <a:r>
                        <a:rPr lang="pt-BR" dirty="0"/>
                        <a:t>40h</a:t>
                      </a:r>
                    </a:p>
                  </a:txBody>
                  <a:tcPr/>
                </a:tc>
                <a:tc>
                  <a:txBody>
                    <a:bodyPr/>
                    <a:lstStyle/>
                    <a:p>
                      <a:r>
                        <a:rPr lang="pt-BR" dirty="0"/>
                        <a:t>41h</a:t>
                      </a:r>
                    </a:p>
                  </a:txBody>
                  <a:tcPr/>
                </a:tc>
                <a:tc>
                  <a:txBody>
                    <a:bodyPr/>
                    <a:lstStyle/>
                    <a:p>
                      <a:r>
                        <a:rPr lang="pt-BR" dirty="0"/>
                        <a:t>42h</a:t>
                      </a:r>
                    </a:p>
                  </a:txBody>
                  <a:tcPr/>
                </a:tc>
                <a:tc>
                  <a:txBody>
                    <a:bodyPr/>
                    <a:lstStyle/>
                    <a:p>
                      <a:r>
                        <a:rPr lang="pt-BR" dirty="0"/>
                        <a:t>43h</a:t>
                      </a:r>
                    </a:p>
                  </a:txBody>
                  <a:tcPr/>
                </a:tc>
                <a:tc>
                  <a:txBody>
                    <a:bodyPr/>
                    <a:lstStyle/>
                    <a:p>
                      <a:r>
                        <a:rPr lang="pt-BR" dirty="0"/>
                        <a:t>44h</a:t>
                      </a:r>
                    </a:p>
                  </a:txBody>
                  <a:tcPr/>
                </a:tc>
                <a:tc>
                  <a:txBody>
                    <a:bodyPr/>
                    <a:lstStyle/>
                    <a:p>
                      <a:r>
                        <a:rPr lang="pt-BR" dirty="0"/>
                        <a:t>45h</a:t>
                      </a:r>
                    </a:p>
                  </a:txBody>
                  <a:tcPr/>
                </a:tc>
                <a:tc>
                  <a:txBody>
                    <a:bodyPr/>
                    <a:lstStyle/>
                    <a:p>
                      <a:r>
                        <a:rPr lang="pt-BR" dirty="0"/>
                        <a:t>46h</a:t>
                      </a:r>
                    </a:p>
                  </a:txBody>
                  <a:tcPr/>
                </a:tc>
                <a:tc>
                  <a:txBody>
                    <a:bodyPr/>
                    <a:lstStyle/>
                    <a:p>
                      <a:r>
                        <a:rPr lang="pt-BR" dirty="0"/>
                        <a:t>47h</a:t>
                      </a:r>
                    </a:p>
                  </a:txBody>
                  <a:tcPr/>
                </a:tc>
                <a:tc>
                  <a:txBody>
                    <a:bodyPr/>
                    <a:lstStyle/>
                    <a:p>
                      <a:r>
                        <a:rPr lang="pt-BR" dirty="0"/>
                        <a:t>48h</a:t>
                      </a:r>
                    </a:p>
                  </a:txBody>
                  <a:tcPr/>
                </a:tc>
                <a:tc>
                  <a:txBody>
                    <a:bodyPr/>
                    <a:lstStyle/>
                    <a:p>
                      <a:r>
                        <a:rPr lang="pt-BR" dirty="0"/>
                        <a:t>49h</a:t>
                      </a:r>
                    </a:p>
                  </a:txBody>
                  <a:tcPr/>
                </a:tc>
                <a:tc>
                  <a:txBody>
                    <a:bodyPr/>
                    <a:lstStyle/>
                    <a:p>
                      <a:r>
                        <a:rPr lang="pt-BR" dirty="0"/>
                        <a:t>4Ah</a:t>
                      </a:r>
                    </a:p>
                  </a:txBody>
                  <a:tcPr/>
                </a:tc>
                <a:tc>
                  <a:txBody>
                    <a:bodyPr/>
                    <a:lstStyle/>
                    <a:p>
                      <a:r>
                        <a:rPr lang="pt-BR" dirty="0"/>
                        <a:t>4Bh</a:t>
                      </a:r>
                    </a:p>
                  </a:txBody>
                  <a:tcPr/>
                </a:tc>
                <a:tc>
                  <a:txBody>
                    <a:bodyPr/>
                    <a:lstStyle/>
                    <a:p>
                      <a:r>
                        <a:rPr lang="pt-BR" dirty="0"/>
                        <a:t>4Ch</a:t>
                      </a:r>
                    </a:p>
                  </a:txBody>
                  <a:tcPr/>
                </a:tc>
                <a:tc>
                  <a:txBody>
                    <a:bodyPr/>
                    <a:lstStyle/>
                    <a:p>
                      <a:r>
                        <a:rPr lang="pt-BR" dirty="0"/>
                        <a:t>4Dh</a:t>
                      </a:r>
                    </a:p>
                  </a:txBody>
                  <a:tcPr/>
                </a:tc>
                <a:tc>
                  <a:txBody>
                    <a:bodyPr/>
                    <a:lstStyle/>
                    <a:p>
                      <a:r>
                        <a:rPr lang="pt-BR" dirty="0"/>
                        <a:t>4Eh</a:t>
                      </a:r>
                    </a:p>
                  </a:txBody>
                  <a:tcPr/>
                </a:tc>
                <a:tc>
                  <a:txBody>
                    <a:bodyPr/>
                    <a:lstStyle/>
                    <a:p>
                      <a:r>
                        <a:rPr lang="pt-BR" dirty="0"/>
                        <a:t>4Fh</a:t>
                      </a:r>
                    </a:p>
                  </a:txBody>
                  <a:tcPr/>
                </a:tc>
                <a:extLst>
                  <a:ext uri="{0D108BD9-81ED-4DB2-BD59-A6C34878D82A}">
                    <a16:rowId xmlns:a16="http://schemas.microsoft.com/office/drawing/2014/main" val="2615132215"/>
                  </a:ext>
                </a:extLst>
              </a:tr>
            </a:tbl>
          </a:graphicData>
        </a:graphic>
      </p:graphicFrame>
    </p:spTree>
    <p:extLst>
      <p:ext uri="{BB962C8B-B14F-4D97-AF65-F5344CB8AC3E}">
        <p14:creationId xmlns:p14="http://schemas.microsoft.com/office/powerpoint/2010/main" val="228775516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Acionar o </a:t>
            </a:r>
            <a:r>
              <a:rPr lang="pt-BR" dirty="0" err="1"/>
              <a:t>lcd</a:t>
            </a:r>
            <a:r>
              <a:rPr lang="pt-BR" dirty="0"/>
              <a:t> 16x2 com 4 bits de dados</a:t>
            </a:r>
          </a:p>
        </p:txBody>
      </p:sp>
      <p:pic>
        <p:nvPicPr>
          <p:cNvPr id="5" name="Imagem 4"/>
          <p:cNvPicPr>
            <a:picLocks noChangeAspect="1"/>
          </p:cNvPicPr>
          <p:nvPr/>
        </p:nvPicPr>
        <p:blipFill>
          <a:blip r:embed="rId2"/>
          <a:stretch>
            <a:fillRect/>
          </a:stretch>
        </p:blipFill>
        <p:spPr>
          <a:xfrm>
            <a:off x="1514168" y="1162590"/>
            <a:ext cx="9114503" cy="5256030"/>
          </a:xfrm>
          <a:prstGeom prst="rect">
            <a:avLst/>
          </a:prstGeom>
        </p:spPr>
      </p:pic>
    </p:spTree>
    <p:extLst>
      <p:ext uri="{BB962C8B-B14F-4D97-AF65-F5344CB8AC3E}">
        <p14:creationId xmlns:p14="http://schemas.microsoft.com/office/powerpoint/2010/main" val="2037443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Sobre mim – Elyr </a:t>
            </a:r>
            <a:r>
              <a:rPr lang="pt-BR" dirty="0" err="1"/>
              <a:t>teixeira</a:t>
            </a:r>
            <a:endParaRPr lang="pt-BR" dirty="0"/>
          </a:p>
        </p:txBody>
      </p:sp>
      <p:sp>
        <p:nvSpPr>
          <p:cNvPr id="4" name="TextBox 11"/>
          <p:cNvSpPr txBox="1">
            <a:spLocks noGrp="1"/>
          </p:cNvSpPr>
          <p:nvPr>
            <p:ph idx="1"/>
          </p:nvPr>
        </p:nvSpPr>
        <p:spPr>
          <a:xfrm>
            <a:off x="838200" y="1355892"/>
            <a:ext cx="10515600" cy="5228419"/>
          </a:xfrm>
          <a:prstGeom prst="rect">
            <a:avLst/>
          </a:prstGeom>
          <a:noFill/>
        </p:spPr>
        <p:txBody>
          <a:bodyPr wrap="square" rtlCol="0">
            <a:spAutoFit/>
          </a:bodyPr>
          <a:lstStyle/>
          <a:p>
            <a:pPr defTabSz="914400" fontAlgn="auto">
              <a:lnSpc>
                <a:spcPct val="140000"/>
              </a:lnSpc>
              <a:spcBef>
                <a:spcPts val="0"/>
              </a:spcBef>
              <a:spcAft>
                <a:spcPts val="0"/>
              </a:spcAft>
              <a:buClrTx/>
              <a:buSzTx/>
              <a:buFontTx/>
              <a:buNone/>
            </a:pPr>
            <a:r>
              <a:rPr lang="pt-BR" sz="1600" b="1" dirty="0">
                <a:solidFill>
                  <a:srgbClr val="0A99A8"/>
                </a:solidFill>
                <a:latin typeface="Arial"/>
                <a:ea typeface="+mn-ea"/>
                <a:cs typeface="Arial"/>
              </a:rPr>
              <a:t>ACADEMIA</a:t>
            </a:r>
            <a:endParaRPr lang="pt-BR" sz="1400" b="1" dirty="0">
              <a:solidFill>
                <a:srgbClr val="0A99A8"/>
              </a:solidFill>
              <a:latin typeface="Arial"/>
              <a:ea typeface="+mn-ea"/>
              <a:cs typeface="Arial"/>
            </a:endParaRPr>
          </a:p>
          <a:p>
            <a:pPr defTabSz="914400" fontAlgn="auto">
              <a:lnSpc>
                <a:spcPct val="140000"/>
              </a:lnSpc>
              <a:spcBef>
                <a:spcPts val="0"/>
              </a:spcBef>
              <a:spcAft>
                <a:spcPts val="0"/>
              </a:spcAft>
              <a:buClrTx/>
              <a:buSzTx/>
              <a:buFontTx/>
              <a:buNone/>
            </a:pPr>
            <a:endParaRPr lang="pt-BR" sz="1400" dirty="0">
              <a:solidFill>
                <a:srgbClr val="0A99A8"/>
              </a:solidFill>
              <a:latin typeface="Arial"/>
              <a:ea typeface="+mn-ea"/>
              <a:cs typeface="Arial"/>
            </a:endParaRPr>
          </a:p>
          <a:p>
            <a:pPr>
              <a:lnSpc>
                <a:spcPct val="140000"/>
              </a:lnSpc>
              <a:spcBef>
                <a:spcPts val="0"/>
              </a:spcBef>
            </a:pPr>
            <a:r>
              <a:rPr lang="ro-RO" sz="1400" dirty="0">
                <a:solidFill>
                  <a:schemeClr val="tx1">
                    <a:lumMod val="75000"/>
                    <a:lumOff val="25000"/>
                  </a:schemeClr>
                </a:solidFill>
                <a:latin typeface="Arial"/>
                <a:ea typeface="+mn-ea"/>
                <a:cs typeface="Arial"/>
              </a:rPr>
              <a:t>2009 </a:t>
            </a:r>
            <a:r>
              <a:rPr lang="en-US"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2015  |  D</a:t>
            </a:r>
            <a:r>
              <a:rPr lang="pt-BR" sz="1400" dirty="0">
                <a:solidFill>
                  <a:schemeClr val="tx1">
                    <a:lumMod val="75000"/>
                    <a:lumOff val="25000"/>
                  </a:schemeClr>
                </a:solidFill>
                <a:latin typeface="Arial"/>
                <a:ea typeface="+mn-ea"/>
                <a:cs typeface="Arial"/>
              </a:rPr>
              <a:t>.Sc.</a:t>
            </a:r>
            <a:r>
              <a:rPr lang="ro-RO" sz="1400" dirty="0">
                <a:solidFill>
                  <a:schemeClr val="tx1">
                    <a:lumMod val="75000"/>
                    <a:lumOff val="25000"/>
                  </a:schemeClr>
                </a:solidFill>
                <a:latin typeface="Arial"/>
                <a:ea typeface="+mn-ea"/>
                <a:cs typeface="Arial"/>
              </a:rPr>
              <a:t> </a:t>
            </a:r>
            <a:r>
              <a:rPr lang="en-US" sz="1400" dirty="0" err="1">
                <a:solidFill>
                  <a:schemeClr val="tx1">
                    <a:lumMod val="75000"/>
                    <a:lumOff val="25000"/>
                  </a:schemeClr>
                </a:solidFill>
                <a:latin typeface="Arial"/>
                <a:cs typeface="Arial"/>
              </a:rPr>
              <a:t>em</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Engenharia</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Biomédica</a:t>
            </a:r>
            <a:r>
              <a:rPr lang="en-US" sz="1400" dirty="0">
                <a:solidFill>
                  <a:schemeClr val="tx1">
                    <a:lumMod val="75000"/>
                    <a:lumOff val="25000"/>
                  </a:schemeClr>
                </a:solidFill>
                <a:latin typeface="Arial"/>
                <a:cs typeface="Arial"/>
              </a:rPr>
              <a:t>  (UFRJ)</a:t>
            </a:r>
            <a:br>
              <a:rPr lang="ro-RO" sz="1400" dirty="0">
                <a:solidFill>
                  <a:schemeClr val="tx1">
                    <a:lumMod val="75000"/>
                    <a:lumOff val="25000"/>
                  </a:schemeClr>
                </a:solidFill>
                <a:latin typeface="Arial"/>
                <a:ea typeface="+mn-ea"/>
                <a:cs typeface="Arial"/>
              </a:rPr>
            </a:br>
            <a:r>
              <a:rPr lang="ro-RO" sz="1400" dirty="0">
                <a:solidFill>
                  <a:schemeClr val="tx1">
                    <a:lumMod val="75000"/>
                    <a:lumOff val="25000"/>
                  </a:schemeClr>
                </a:solidFill>
                <a:latin typeface="Arial"/>
                <a:ea typeface="+mn-ea"/>
                <a:cs typeface="Arial"/>
              </a:rPr>
              <a:t>2004 </a:t>
            </a:r>
            <a:r>
              <a:rPr lang="en-US"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2006  |  M</a:t>
            </a:r>
            <a:r>
              <a:rPr lang="pt-BR"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Sc</a:t>
            </a:r>
            <a:r>
              <a:rPr lang="pt-BR"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a:t>
            </a:r>
            <a:r>
              <a:rPr lang="en-US" sz="1400" dirty="0" err="1">
                <a:solidFill>
                  <a:schemeClr val="tx1">
                    <a:lumMod val="75000"/>
                    <a:lumOff val="25000"/>
                  </a:schemeClr>
                </a:solidFill>
                <a:latin typeface="Arial"/>
                <a:cs typeface="Arial"/>
              </a:rPr>
              <a:t>em</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Engenharia</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Biomédica</a:t>
            </a:r>
            <a:r>
              <a:rPr lang="en-US" sz="1400" dirty="0">
                <a:solidFill>
                  <a:schemeClr val="tx1">
                    <a:lumMod val="75000"/>
                    <a:lumOff val="25000"/>
                  </a:schemeClr>
                </a:solidFill>
                <a:latin typeface="Arial"/>
                <a:cs typeface="Arial"/>
              </a:rPr>
              <a:t>  (UFRJ)</a:t>
            </a:r>
            <a:br>
              <a:rPr lang="ro-RO" sz="1400" dirty="0">
                <a:solidFill>
                  <a:schemeClr val="tx1">
                    <a:lumMod val="75000"/>
                    <a:lumOff val="25000"/>
                  </a:schemeClr>
                </a:solidFill>
                <a:latin typeface="Arial"/>
                <a:ea typeface="+mn-ea"/>
                <a:cs typeface="Arial"/>
              </a:rPr>
            </a:br>
            <a:r>
              <a:rPr lang="ro-RO" sz="1400" dirty="0">
                <a:solidFill>
                  <a:schemeClr val="tx1">
                    <a:lumMod val="75000"/>
                    <a:lumOff val="25000"/>
                  </a:schemeClr>
                </a:solidFill>
                <a:latin typeface="Arial"/>
                <a:ea typeface="+mn-ea"/>
                <a:cs typeface="Arial"/>
              </a:rPr>
              <a:t>1998 </a:t>
            </a:r>
            <a:r>
              <a:rPr lang="en-US"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2003  | </a:t>
            </a:r>
            <a:r>
              <a:rPr lang="pt-BR" sz="1400" dirty="0">
                <a:solidFill>
                  <a:schemeClr val="tx1">
                    <a:lumMod val="75000"/>
                    <a:lumOff val="25000"/>
                  </a:schemeClr>
                </a:solidFill>
                <a:latin typeface="Arial"/>
                <a:ea typeface="+mn-ea"/>
                <a:cs typeface="Arial"/>
              </a:rPr>
              <a:t> </a:t>
            </a:r>
            <a:r>
              <a:rPr lang="en-US" sz="1400" dirty="0">
                <a:solidFill>
                  <a:schemeClr val="tx1">
                    <a:lumMod val="75000"/>
                    <a:lumOff val="25000"/>
                  </a:schemeClr>
                </a:solidFill>
                <a:latin typeface="Arial"/>
                <a:cs typeface="Arial"/>
              </a:rPr>
              <a:t>Grad. </a:t>
            </a:r>
            <a:r>
              <a:rPr lang="en-US" sz="1400" dirty="0" err="1">
                <a:solidFill>
                  <a:schemeClr val="tx1">
                    <a:lumMod val="75000"/>
                    <a:lumOff val="25000"/>
                  </a:schemeClr>
                </a:solidFill>
                <a:latin typeface="Arial"/>
                <a:cs typeface="Arial"/>
              </a:rPr>
              <a:t>em</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Engenharia</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Eletrônica</a:t>
            </a:r>
            <a:r>
              <a:rPr lang="en-US" sz="1400" dirty="0">
                <a:solidFill>
                  <a:schemeClr val="tx1">
                    <a:lumMod val="75000"/>
                    <a:lumOff val="25000"/>
                  </a:schemeClr>
                </a:solidFill>
                <a:latin typeface="Arial"/>
                <a:cs typeface="Arial"/>
              </a:rPr>
              <a:t>    (UPE)</a:t>
            </a:r>
          </a:p>
          <a:p>
            <a:pPr defTabSz="914400" fontAlgn="auto">
              <a:lnSpc>
                <a:spcPct val="140000"/>
              </a:lnSpc>
              <a:spcBef>
                <a:spcPts val="0"/>
              </a:spcBef>
              <a:spcAft>
                <a:spcPts val="0"/>
              </a:spcAft>
              <a:buClrTx/>
              <a:buSzTx/>
              <a:buFontTx/>
              <a:buNone/>
            </a:pPr>
            <a:endParaRPr lang="en-US" sz="1400" dirty="0">
              <a:solidFill>
                <a:schemeClr val="tx1">
                  <a:lumMod val="75000"/>
                  <a:lumOff val="25000"/>
                </a:schemeClr>
              </a:solidFill>
              <a:latin typeface="Arial"/>
              <a:cs typeface="Arial"/>
            </a:endParaRPr>
          </a:p>
          <a:p>
            <a:pPr>
              <a:lnSpc>
                <a:spcPct val="140000"/>
              </a:lnSpc>
              <a:spcBef>
                <a:spcPts val="0"/>
              </a:spcBef>
            </a:pPr>
            <a:r>
              <a:rPr lang="pt-BR" sz="1400" dirty="0">
                <a:solidFill>
                  <a:prstClr val="black">
                    <a:lumMod val="75000"/>
                    <a:lumOff val="25000"/>
                  </a:prstClr>
                </a:solidFill>
                <a:latin typeface="Arial"/>
                <a:ea typeface="+mn-ea"/>
                <a:cs typeface="Arial"/>
              </a:rPr>
              <a:t>2019 – atual | prof. d</a:t>
            </a:r>
            <a:r>
              <a:rPr lang="pt-BR" sz="1400" dirty="0">
                <a:solidFill>
                  <a:prstClr val="black">
                    <a:lumMod val="75000"/>
                    <a:lumOff val="25000"/>
                  </a:prstClr>
                </a:solidFill>
                <a:latin typeface="Arial"/>
                <a:cs typeface="Arial"/>
              </a:rPr>
              <a:t>a pós-graduação da INBEC </a:t>
            </a:r>
            <a:endParaRPr lang="pt-BR" sz="1400" dirty="0">
              <a:solidFill>
                <a:prstClr val="black">
                  <a:lumMod val="75000"/>
                  <a:lumOff val="25000"/>
                </a:prstClr>
              </a:solidFill>
              <a:latin typeface="Arial"/>
              <a:ea typeface="+mn-ea"/>
              <a:cs typeface="Arial"/>
            </a:endParaRPr>
          </a:p>
          <a:p>
            <a:pPr>
              <a:lnSpc>
                <a:spcPct val="140000"/>
              </a:lnSpc>
              <a:spcBef>
                <a:spcPts val="0"/>
              </a:spcBef>
            </a:pPr>
            <a:r>
              <a:rPr lang="pt-BR" sz="1400" dirty="0">
                <a:solidFill>
                  <a:prstClr val="black">
                    <a:lumMod val="75000"/>
                    <a:lumOff val="25000"/>
                  </a:prstClr>
                </a:solidFill>
                <a:latin typeface="Arial"/>
                <a:ea typeface="+mn-ea"/>
                <a:cs typeface="Arial"/>
              </a:rPr>
              <a:t>2016 - atual</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 </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Prof. universitário</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FBV</a:t>
            </a:r>
            <a:r>
              <a:rPr lang="ro-RO" sz="1400" dirty="0">
                <a:solidFill>
                  <a:prstClr val="black">
                    <a:lumMod val="75000"/>
                    <a:lumOff val="25000"/>
                  </a:prstClr>
                </a:solidFill>
                <a:latin typeface="Arial"/>
                <a:cs typeface="Arial"/>
              </a:rPr>
              <a:t>) </a:t>
            </a:r>
            <a:endParaRPr lang="pt-BR" sz="1400" dirty="0">
              <a:solidFill>
                <a:prstClr val="black">
                  <a:lumMod val="75000"/>
                  <a:lumOff val="25000"/>
                </a:prstClr>
              </a:solidFill>
              <a:latin typeface="Arial"/>
              <a:ea typeface="+mn-ea"/>
              <a:cs typeface="Arial"/>
            </a:endParaRP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2013 </a:t>
            </a:r>
            <a:r>
              <a:rPr lang="pt-BR" sz="1400" dirty="0">
                <a:solidFill>
                  <a:prstClr val="black">
                    <a:lumMod val="75000"/>
                    <a:lumOff val="25000"/>
                  </a:prstClr>
                </a:solidFill>
                <a:latin typeface="Arial"/>
                <a:ea typeface="+mn-ea"/>
                <a:cs typeface="Arial"/>
              </a:rPr>
              <a:t>- 2016</a:t>
            </a:r>
            <a:r>
              <a:rPr lang="ro-RO" sz="1400" dirty="0">
                <a:solidFill>
                  <a:prstClr val="black">
                    <a:lumMod val="75000"/>
                    <a:lumOff val="25000"/>
                  </a:prstClr>
                </a:solidFill>
                <a:latin typeface="Arial"/>
                <a:ea typeface="+mn-ea"/>
                <a:cs typeface="Arial"/>
              </a:rPr>
              <a:t> </a:t>
            </a:r>
            <a:r>
              <a:rPr lang="pt-BR" sz="1400" dirty="0">
                <a:solidFill>
                  <a:prstClr val="black">
                    <a:lumMod val="75000"/>
                    <a:lumOff val="25000"/>
                  </a:prstClr>
                </a:solidFill>
                <a:latin typeface="Arial"/>
                <a:ea typeface="+mn-ea"/>
                <a:cs typeface="Arial"/>
              </a:rPr>
              <a:t> </a:t>
            </a:r>
            <a:r>
              <a:rPr lang="ro-RO" sz="1400" dirty="0">
                <a:solidFill>
                  <a:prstClr val="black">
                    <a:lumMod val="75000"/>
                    <a:lumOff val="25000"/>
                  </a:prstClr>
                </a:solidFill>
                <a:latin typeface="Arial"/>
                <a:ea typeface="+mn-ea"/>
                <a:cs typeface="Arial"/>
              </a:rPr>
              <a:t>|  </a:t>
            </a:r>
            <a:r>
              <a:rPr lang="pt-BR" sz="1400" dirty="0">
                <a:solidFill>
                  <a:prstClr val="black">
                    <a:lumMod val="75000"/>
                    <a:lumOff val="25000"/>
                  </a:prstClr>
                </a:solidFill>
                <a:latin typeface="Arial"/>
                <a:ea typeface="+mn-ea"/>
                <a:cs typeface="Arial"/>
              </a:rPr>
              <a:t>Coord. Técnico Científico da ABEClin/RJ</a:t>
            </a: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2005 - 2006  |  </a:t>
            </a:r>
            <a:r>
              <a:rPr lang="pt-BR" sz="1400" dirty="0">
                <a:solidFill>
                  <a:prstClr val="black">
                    <a:lumMod val="75000"/>
                    <a:lumOff val="25000"/>
                  </a:prstClr>
                </a:solidFill>
                <a:latin typeface="Arial"/>
                <a:ea typeface="+mn-ea"/>
                <a:cs typeface="Arial"/>
              </a:rPr>
              <a:t>Prof. universitário</a:t>
            </a:r>
            <a:r>
              <a:rPr lang="ro-RO" sz="1400" dirty="0">
                <a:solidFill>
                  <a:prstClr val="black">
                    <a:lumMod val="75000"/>
                    <a:lumOff val="25000"/>
                  </a:prstClr>
                </a:solidFill>
                <a:latin typeface="Arial"/>
                <a:ea typeface="+mn-ea"/>
                <a:cs typeface="Arial"/>
              </a:rPr>
              <a:t> (Gama Filho </a:t>
            </a:r>
            <a:r>
              <a:rPr lang="pt-BR" sz="1400" dirty="0">
                <a:solidFill>
                  <a:prstClr val="black">
                    <a:lumMod val="75000"/>
                    <a:lumOff val="25000"/>
                  </a:prstClr>
                </a:solidFill>
                <a:latin typeface="Arial"/>
                <a:ea typeface="+mn-ea"/>
                <a:cs typeface="Arial"/>
              </a:rPr>
              <a:t>e </a:t>
            </a:r>
            <a:r>
              <a:rPr lang="ro-RO" sz="1400" dirty="0">
                <a:solidFill>
                  <a:prstClr val="black">
                    <a:lumMod val="75000"/>
                    <a:lumOff val="25000"/>
                  </a:prstClr>
                </a:solidFill>
                <a:latin typeface="Arial"/>
                <a:ea typeface="+mn-ea"/>
                <a:cs typeface="Arial"/>
              </a:rPr>
              <a:t>Unig) </a:t>
            </a:r>
            <a:br>
              <a:rPr lang="ro-RO" sz="1400" dirty="0">
                <a:solidFill>
                  <a:prstClr val="black">
                    <a:lumMod val="75000"/>
                    <a:lumOff val="25000"/>
                  </a:prstClr>
                </a:solidFill>
                <a:latin typeface="Arial"/>
                <a:ea typeface="+mn-ea"/>
                <a:cs typeface="Arial"/>
              </a:rPr>
            </a:br>
            <a:endParaRPr lang="pt-BR" sz="1400" dirty="0">
              <a:solidFill>
                <a:prstClr val="black">
                  <a:lumMod val="75000"/>
                  <a:lumOff val="25000"/>
                </a:prstClr>
              </a:solidFill>
              <a:latin typeface="Arial"/>
              <a:ea typeface="+mn-ea"/>
              <a:cs typeface="Arial"/>
            </a:endParaRP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2010 - 2017  |  </a:t>
            </a:r>
            <a:r>
              <a:rPr lang="pt-BR" sz="1400" dirty="0">
                <a:solidFill>
                  <a:prstClr val="black">
                    <a:lumMod val="75000"/>
                    <a:lumOff val="25000"/>
                  </a:prstClr>
                </a:solidFill>
                <a:latin typeface="Arial"/>
                <a:ea typeface="+mn-ea"/>
                <a:cs typeface="Arial"/>
              </a:rPr>
              <a:t>Coordenador de 10 projetos de (CNPq, </a:t>
            </a:r>
            <a:r>
              <a:rPr lang="pt-BR" sz="1400" dirty="0" err="1">
                <a:solidFill>
                  <a:prstClr val="black">
                    <a:lumMod val="75000"/>
                    <a:lumOff val="25000"/>
                  </a:prstClr>
                </a:solidFill>
                <a:latin typeface="Arial"/>
                <a:ea typeface="+mn-ea"/>
                <a:cs typeface="Arial"/>
              </a:rPr>
              <a:t>Faperj</a:t>
            </a:r>
            <a:br>
              <a:rPr lang="pt-BR" sz="1400" dirty="0">
                <a:solidFill>
                  <a:prstClr val="black">
                    <a:lumMod val="75000"/>
                    <a:lumOff val="25000"/>
                  </a:prstClr>
                </a:solidFill>
                <a:latin typeface="Arial"/>
                <a:ea typeface="+mn-ea"/>
                <a:cs typeface="Arial"/>
              </a:rPr>
            </a:br>
            <a:r>
              <a:rPr lang="pt-BR" sz="1400" dirty="0">
                <a:solidFill>
                  <a:prstClr val="black">
                    <a:lumMod val="75000"/>
                    <a:lumOff val="25000"/>
                  </a:prstClr>
                </a:solidFill>
                <a:latin typeface="Arial"/>
                <a:ea typeface="+mn-ea"/>
                <a:cs typeface="Arial"/>
              </a:rPr>
              <a:t>e Finep)</a:t>
            </a: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 Algorithm development for location of active RFID tags </a:t>
            </a:r>
            <a:br>
              <a:rPr lang="ro-RO" sz="1400" dirty="0">
                <a:solidFill>
                  <a:prstClr val="black">
                    <a:lumMod val="75000"/>
                    <a:lumOff val="25000"/>
                  </a:prstClr>
                </a:solidFill>
                <a:latin typeface="Arial"/>
                <a:ea typeface="+mn-ea"/>
                <a:cs typeface="Arial"/>
              </a:rPr>
            </a:br>
            <a:r>
              <a:rPr lang="ro-RO" sz="1400" dirty="0">
                <a:solidFill>
                  <a:prstClr val="black">
                    <a:lumMod val="75000"/>
                    <a:lumOff val="25000"/>
                  </a:prstClr>
                </a:solidFill>
                <a:latin typeface="Arial"/>
                <a:ea typeface="+mn-ea"/>
                <a:cs typeface="Arial"/>
              </a:rPr>
              <a:t>+ Developer software tool in flow cytometry </a:t>
            </a:r>
            <a:br>
              <a:rPr lang="ro-RO" sz="1400" dirty="0">
                <a:solidFill>
                  <a:prstClr val="black">
                    <a:lumMod val="75000"/>
                    <a:lumOff val="25000"/>
                  </a:prstClr>
                </a:solidFill>
                <a:latin typeface="Arial"/>
                <a:ea typeface="+mn-ea"/>
                <a:cs typeface="Arial"/>
              </a:rPr>
            </a:br>
            <a:r>
              <a:rPr lang="ro-RO" sz="1400" dirty="0">
                <a:solidFill>
                  <a:prstClr val="black">
                    <a:lumMod val="75000"/>
                    <a:lumOff val="25000"/>
                  </a:prstClr>
                </a:solidFill>
                <a:latin typeface="Arial"/>
                <a:ea typeface="+mn-ea"/>
                <a:cs typeface="Arial"/>
              </a:rPr>
              <a:t>+ Real-time location system with active RFID tags for Wi-Fi</a:t>
            </a:r>
            <a:br>
              <a:rPr lang="ro-RO" sz="1400" dirty="0">
                <a:solidFill>
                  <a:prstClr val="black">
                    <a:lumMod val="75000"/>
                    <a:lumOff val="25000"/>
                  </a:prstClr>
                </a:solidFill>
                <a:latin typeface="Arial"/>
                <a:ea typeface="+mn-ea"/>
                <a:cs typeface="Arial"/>
              </a:rPr>
            </a:br>
            <a:r>
              <a:rPr lang="ro-RO" sz="1400" dirty="0">
                <a:solidFill>
                  <a:prstClr val="black">
                    <a:lumMod val="75000"/>
                    <a:lumOff val="25000"/>
                  </a:prstClr>
                </a:solidFill>
                <a:latin typeface="Arial"/>
                <a:ea typeface="+mn-ea"/>
                <a:cs typeface="Arial"/>
              </a:rPr>
              <a:t>+ Hand Hygiene</a:t>
            </a:r>
            <a:r>
              <a:rPr lang="pt-BR" sz="1400" dirty="0">
                <a:solidFill>
                  <a:prstClr val="black">
                    <a:lumMod val="75000"/>
                    <a:lumOff val="25000"/>
                  </a:prstClr>
                </a:solidFill>
                <a:latin typeface="Arial"/>
                <a:ea typeface="+mn-ea"/>
                <a:cs typeface="Arial"/>
              </a:rPr>
              <a:t> </a:t>
            </a:r>
            <a:r>
              <a:rPr lang="en-US" sz="1400" dirty="0">
                <a:solidFill>
                  <a:srgbClr val="404040"/>
                </a:solidFill>
                <a:latin typeface="Arial"/>
                <a:ea typeface="+mn-ea"/>
                <a:cs typeface="Arial"/>
              </a:rPr>
              <a:t>Product</a:t>
            </a:r>
            <a:endParaRPr lang="ro-RO" sz="1400" dirty="0">
              <a:solidFill>
                <a:prstClr val="black">
                  <a:lumMod val="75000"/>
                  <a:lumOff val="25000"/>
                </a:prstClr>
              </a:solidFill>
              <a:latin typeface="Arial"/>
              <a:ea typeface="+mn-ea"/>
              <a:cs typeface="Arial"/>
            </a:endParaRPr>
          </a:p>
        </p:txBody>
      </p:sp>
      <p:sp>
        <p:nvSpPr>
          <p:cNvPr id="8" name="Espaço Reservado para Conteúdo 7"/>
          <p:cNvSpPr>
            <a:spLocks noGrp="1"/>
          </p:cNvSpPr>
          <p:nvPr>
            <p:ph sz="half" idx="4294967295"/>
          </p:nvPr>
        </p:nvSpPr>
        <p:spPr>
          <a:xfrm>
            <a:off x="6171545" y="1355892"/>
            <a:ext cx="5857057" cy="4649788"/>
          </a:xfrm>
        </p:spPr>
        <p:txBody>
          <a:bodyPr>
            <a:normAutofit/>
          </a:bodyPr>
          <a:lstStyle/>
          <a:p>
            <a:pPr>
              <a:lnSpc>
                <a:spcPct val="140000"/>
              </a:lnSpc>
              <a:spcBef>
                <a:spcPts val="0"/>
              </a:spcBef>
            </a:pPr>
            <a:r>
              <a:rPr lang="pt-BR" sz="1600" b="1" dirty="0">
                <a:solidFill>
                  <a:srgbClr val="0A99A8"/>
                </a:solidFill>
                <a:latin typeface="Arial"/>
                <a:cs typeface="Arial"/>
              </a:rPr>
              <a:t>MERCADO</a:t>
            </a:r>
            <a:endParaRPr lang="pt-BR" sz="1400" b="1" dirty="0">
              <a:solidFill>
                <a:srgbClr val="0A99A8"/>
              </a:solidFill>
              <a:latin typeface="Arial"/>
              <a:cs typeface="Arial"/>
            </a:endParaRPr>
          </a:p>
          <a:p>
            <a:pPr>
              <a:lnSpc>
                <a:spcPct val="140000"/>
              </a:lnSpc>
              <a:spcBef>
                <a:spcPts val="0"/>
              </a:spcBef>
            </a:pPr>
            <a:endParaRPr lang="pt-BR" sz="1400" dirty="0">
              <a:solidFill>
                <a:srgbClr val="0A99A8"/>
              </a:solidFill>
              <a:latin typeface="Arial"/>
              <a:cs typeface="Arial"/>
            </a:endParaRPr>
          </a:p>
          <a:p>
            <a:pPr>
              <a:lnSpc>
                <a:spcPct val="140000"/>
              </a:lnSpc>
              <a:spcBef>
                <a:spcPts val="0"/>
              </a:spcBef>
            </a:pPr>
            <a:r>
              <a:rPr lang="ro-RO" sz="1400" dirty="0">
                <a:solidFill>
                  <a:prstClr val="black">
                    <a:lumMod val="75000"/>
                    <a:lumOff val="25000"/>
                  </a:prstClr>
                </a:solidFill>
                <a:latin typeface="Arial"/>
                <a:cs typeface="Arial"/>
              </a:rPr>
              <a:t>2010 </a:t>
            </a:r>
            <a:r>
              <a:rPr lang="pt-BR" sz="1400" dirty="0">
                <a:solidFill>
                  <a:prstClr val="black">
                    <a:lumMod val="75000"/>
                    <a:lumOff val="25000"/>
                  </a:prstClr>
                </a:solidFill>
                <a:latin typeface="Arial"/>
                <a:cs typeface="Arial"/>
              </a:rPr>
              <a:t>- atual</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 </a:t>
            </a:r>
            <a:r>
              <a:rPr lang="ro-RO" sz="1400" dirty="0">
                <a:solidFill>
                  <a:prstClr val="black">
                    <a:lumMod val="75000"/>
                    <a:lumOff val="25000"/>
                  </a:prstClr>
                </a:solidFill>
                <a:latin typeface="Arial"/>
                <a:cs typeface="Arial"/>
              </a:rPr>
              <a:t>|  CEO (Senfio)</a:t>
            </a:r>
            <a:br>
              <a:rPr lang="ro-RO" sz="1400" dirty="0">
                <a:solidFill>
                  <a:prstClr val="black">
                    <a:lumMod val="75000"/>
                    <a:lumOff val="25000"/>
                  </a:prstClr>
                </a:solidFill>
                <a:latin typeface="Arial"/>
                <a:cs typeface="Arial"/>
              </a:rPr>
            </a:br>
            <a:r>
              <a:rPr lang="ro-RO" sz="1400" dirty="0">
                <a:solidFill>
                  <a:prstClr val="black">
                    <a:lumMod val="75000"/>
                    <a:lumOff val="25000"/>
                  </a:prstClr>
                </a:solidFill>
                <a:latin typeface="Arial"/>
                <a:cs typeface="Arial"/>
              </a:rPr>
              <a:t>2008 </a:t>
            </a:r>
            <a:r>
              <a:rPr lang="en-US" sz="1400" dirty="0">
                <a:solidFill>
                  <a:prstClr val="black">
                    <a:lumMod val="75000"/>
                    <a:lumOff val="25000"/>
                  </a:prstClr>
                </a:solidFill>
                <a:latin typeface="Arial"/>
                <a:cs typeface="Arial"/>
              </a:rPr>
              <a:t>-</a:t>
            </a:r>
            <a:r>
              <a:rPr lang="ro-RO" sz="1400" dirty="0">
                <a:solidFill>
                  <a:prstClr val="black">
                    <a:lumMod val="75000"/>
                    <a:lumOff val="25000"/>
                  </a:prstClr>
                </a:solidFill>
                <a:latin typeface="Arial"/>
                <a:cs typeface="Arial"/>
              </a:rPr>
              <a:t> 2010  |  </a:t>
            </a:r>
            <a:r>
              <a:rPr lang="pt-BR" sz="1400" dirty="0">
                <a:solidFill>
                  <a:prstClr val="black">
                    <a:lumMod val="75000"/>
                    <a:lumOff val="25000"/>
                  </a:prstClr>
                </a:solidFill>
                <a:latin typeface="Arial"/>
                <a:cs typeface="Arial"/>
              </a:rPr>
              <a:t>Diretor Técnico de </a:t>
            </a:r>
            <a:r>
              <a:rPr lang="pt-BR" sz="1400" dirty="0" err="1">
                <a:solidFill>
                  <a:prstClr val="black">
                    <a:lumMod val="75000"/>
                    <a:lumOff val="25000"/>
                  </a:prstClr>
                </a:solidFill>
                <a:latin typeface="Arial"/>
                <a:cs typeface="Arial"/>
              </a:rPr>
              <a:t>Equip</a:t>
            </a:r>
            <a:r>
              <a:rPr lang="pt-BR" sz="1400" dirty="0">
                <a:solidFill>
                  <a:prstClr val="black">
                    <a:lumMod val="75000"/>
                    <a:lumOff val="25000"/>
                  </a:prstClr>
                </a:solidFill>
                <a:latin typeface="Arial"/>
                <a:cs typeface="Arial"/>
              </a:rPr>
              <a:t>. de Suporte à vida</a:t>
            </a:r>
            <a:r>
              <a:rPr lang="ro-RO" sz="1400" dirty="0">
                <a:solidFill>
                  <a:prstClr val="black">
                    <a:lumMod val="75000"/>
                    <a:lumOff val="25000"/>
                  </a:prstClr>
                </a:solidFill>
                <a:latin typeface="Arial"/>
                <a:cs typeface="Arial"/>
              </a:rPr>
              <a:t> (RioTak)</a:t>
            </a:r>
            <a:endParaRPr lang="pt-BR" sz="1400" dirty="0">
              <a:solidFill>
                <a:prstClr val="black">
                  <a:lumMod val="75000"/>
                  <a:lumOff val="25000"/>
                </a:prstClr>
              </a:solidFill>
              <a:latin typeface="Arial"/>
              <a:cs typeface="Arial"/>
            </a:endParaRPr>
          </a:p>
          <a:p>
            <a:pPr>
              <a:lnSpc>
                <a:spcPct val="140000"/>
              </a:lnSpc>
              <a:spcBef>
                <a:spcPts val="0"/>
              </a:spcBef>
            </a:pPr>
            <a:r>
              <a:rPr lang="pt-BR" sz="1400" dirty="0">
                <a:solidFill>
                  <a:prstClr val="black">
                    <a:lumMod val="75000"/>
                    <a:lumOff val="25000"/>
                  </a:prstClr>
                </a:solidFill>
                <a:latin typeface="Arial"/>
                <a:cs typeface="Arial"/>
              </a:rPr>
              <a:t>2006 - 2007</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  Eng. Clínico (2 hospitais no Rio de Janeiro)</a:t>
            </a:r>
            <a:br>
              <a:rPr lang="ro-RO" sz="1400" dirty="0">
                <a:solidFill>
                  <a:prstClr val="black">
                    <a:lumMod val="75000"/>
                    <a:lumOff val="25000"/>
                  </a:prstClr>
                </a:solidFill>
                <a:latin typeface="Arial"/>
                <a:cs typeface="Arial"/>
              </a:rPr>
            </a:br>
            <a:r>
              <a:rPr lang="ro-RO" sz="1400" dirty="0">
                <a:solidFill>
                  <a:prstClr val="black">
                    <a:lumMod val="75000"/>
                    <a:lumOff val="25000"/>
                  </a:prstClr>
                </a:solidFill>
                <a:latin typeface="Arial"/>
                <a:cs typeface="Arial"/>
              </a:rPr>
              <a:t>2006 - 2009  |  </a:t>
            </a:r>
            <a:r>
              <a:rPr lang="pt-BR" sz="1400" dirty="0">
                <a:solidFill>
                  <a:prstClr val="black">
                    <a:lumMod val="75000"/>
                    <a:lumOff val="25000"/>
                  </a:prstClr>
                </a:solidFill>
                <a:latin typeface="Arial"/>
                <a:cs typeface="Arial"/>
              </a:rPr>
              <a:t>Pesquisador </a:t>
            </a:r>
            <a:r>
              <a:rPr lang="ro-RO" sz="1400" dirty="0">
                <a:solidFill>
                  <a:prstClr val="black">
                    <a:lumMod val="75000"/>
                    <a:lumOff val="25000"/>
                  </a:prstClr>
                </a:solidFill>
                <a:latin typeface="Arial"/>
                <a:cs typeface="Arial"/>
              </a:rPr>
              <a:t>(Inmetro) </a:t>
            </a:r>
            <a:br>
              <a:rPr lang="ro-RO" sz="1400" dirty="0">
                <a:solidFill>
                  <a:prstClr val="black">
                    <a:lumMod val="75000"/>
                    <a:lumOff val="25000"/>
                  </a:prstClr>
                </a:solidFill>
                <a:latin typeface="Arial"/>
                <a:cs typeface="Arial"/>
              </a:rPr>
            </a:br>
            <a:br>
              <a:rPr lang="ro-RO"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3 Pedidos de Patente – Invenção</a:t>
            </a:r>
            <a:br>
              <a:rPr lang="pt-BR"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2008 - Fonte de ultrassônica estável - 1ª patente do Inmetro</a:t>
            </a:r>
            <a:br>
              <a:rPr lang="pt-BR"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2013 - Monitoramento da higienização de mãos - Senfio</a:t>
            </a:r>
            <a:br>
              <a:rPr lang="pt-BR"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2016 - Armadilha inteligente para monitoramento de mosquitos – Senfio</a:t>
            </a:r>
          </a:p>
          <a:p>
            <a:pPr>
              <a:lnSpc>
                <a:spcPct val="140000"/>
              </a:lnSpc>
              <a:spcBef>
                <a:spcPts val="0"/>
              </a:spcBef>
            </a:pPr>
            <a:endParaRPr lang="pt-BR" sz="1400" dirty="0">
              <a:solidFill>
                <a:prstClr val="black">
                  <a:lumMod val="75000"/>
                  <a:lumOff val="25000"/>
                </a:prstClr>
              </a:solidFill>
              <a:latin typeface="Arial"/>
              <a:cs typeface="Arial"/>
            </a:endParaRPr>
          </a:p>
          <a:p>
            <a:pPr>
              <a:lnSpc>
                <a:spcPct val="140000"/>
              </a:lnSpc>
              <a:spcBef>
                <a:spcPts val="0"/>
              </a:spcBef>
            </a:pPr>
            <a:endParaRPr lang="ro-RO" sz="1400" dirty="0">
              <a:solidFill>
                <a:prstClr val="black">
                  <a:lumMod val="75000"/>
                  <a:lumOff val="25000"/>
                </a:prstClr>
              </a:solidFill>
              <a:latin typeface="Arial"/>
              <a:cs typeface="Arial"/>
            </a:endParaRPr>
          </a:p>
          <a:p>
            <a:endParaRPr lang="pt-BR" sz="1400" dirty="0"/>
          </a:p>
        </p:txBody>
      </p:sp>
      <p:cxnSp>
        <p:nvCxnSpPr>
          <p:cNvPr id="5" name="Straight Connector 16"/>
          <p:cNvCxnSpPr/>
          <p:nvPr/>
        </p:nvCxnSpPr>
        <p:spPr>
          <a:xfrm>
            <a:off x="6073629" y="1610686"/>
            <a:ext cx="22371" cy="4566277"/>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Imagem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1057" y="191864"/>
            <a:ext cx="1895475" cy="1895475"/>
          </a:xfrm>
          <a:prstGeom prst="ellipse">
            <a:avLst/>
          </a:prstGeom>
        </p:spPr>
      </p:pic>
      <p:sp>
        <p:nvSpPr>
          <p:cNvPr id="2" name="CaixaDeTexto 1">
            <a:extLst>
              <a:ext uri="{FF2B5EF4-FFF2-40B4-BE49-F238E27FC236}">
                <a16:creationId xmlns:a16="http://schemas.microsoft.com/office/drawing/2014/main" id="{09BFDA0D-DA80-46AA-A5D9-E15ED7282B80}"/>
              </a:ext>
            </a:extLst>
          </p:cNvPr>
          <p:cNvSpPr txBox="1"/>
          <p:nvPr/>
        </p:nvSpPr>
        <p:spPr>
          <a:xfrm>
            <a:off x="7470546" y="4993811"/>
            <a:ext cx="2813770" cy="1015663"/>
          </a:xfrm>
          <a:prstGeom prst="rect">
            <a:avLst/>
          </a:prstGeom>
          <a:noFill/>
          <a:ln w="38100">
            <a:solidFill>
              <a:srgbClr val="00B050"/>
            </a:solidFill>
            <a:prstDash val="sysDash"/>
          </a:ln>
        </p:spPr>
        <p:style>
          <a:lnRef idx="0">
            <a:scrgbClr r="0" g="0" b="0"/>
          </a:lnRef>
          <a:fillRef idx="0">
            <a:scrgbClr r="0" g="0" b="0"/>
          </a:fillRef>
          <a:effectRef idx="0">
            <a:scrgbClr r="0" g="0" b="0"/>
          </a:effectRef>
          <a:fontRef idx="minor">
            <a:schemeClr val="accent6"/>
          </a:fontRef>
        </p:style>
        <p:txBody>
          <a:bodyPr wrap="square" rtlCol="0">
            <a:spAutoFit/>
          </a:bodyPr>
          <a:lstStyle/>
          <a:p>
            <a:pPr algn="ctr"/>
            <a:r>
              <a:rPr lang="pt-BR" sz="2000" dirty="0">
                <a:ln w="0">
                  <a:solidFill>
                    <a:schemeClr val="accent6">
                      <a:lumMod val="75000"/>
                    </a:schemeClr>
                  </a:solidFill>
                </a:ln>
                <a:solidFill>
                  <a:schemeClr val="tx1"/>
                </a:solidFill>
                <a:effectLst>
                  <a:outerShdw blurRad="38100" dist="19050" dir="2700000" algn="tl" rotWithShape="0">
                    <a:schemeClr val="dk1">
                      <a:alpha val="40000"/>
                    </a:schemeClr>
                  </a:outerShdw>
                </a:effectLst>
              </a:rPr>
              <a:t>ÁREAS DE INTERESSE</a:t>
            </a:r>
          </a:p>
          <a:p>
            <a:pPr algn="ctr"/>
            <a:r>
              <a:rPr lang="pt-BR" sz="2000" dirty="0" err="1">
                <a:ln w="0">
                  <a:solidFill>
                    <a:schemeClr val="accent6">
                      <a:lumMod val="60000"/>
                      <a:lumOff val="40000"/>
                    </a:schemeClr>
                  </a:solidFill>
                </a:ln>
                <a:gradFill>
                  <a:gsLst>
                    <a:gs pos="21000">
                      <a:srgbClr val="53575C"/>
                    </a:gs>
                    <a:gs pos="88000">
                      <a:srgbClr val="C5C7CA"/>
                    </a:gs>
                  </a:gsLst>
                  <a:lin ang="5400000"/>
                </a:gradFill>
              </a:rPr>
              <a:t>IoT</a:t>
            </a:r>
            <a:r>
              <a:rPr lang="pt-BR" sz="2000" dirty="0">
                <a:ln w="0">
                  <a:solidFill>
                    <a:schemeClr val="accent6">
                      <a:lumMod val="60000"/>
                      <a:lumOff val="40000"/>
                    </a:schemeClr>
                  </a:solidFill>
                </a:ln>
                <a:gradFill>
                  <a:gsLst>
                    <a:gs pos="21000">
                      <a:srgbClr val="53575C"/>
                    </a:gs>
                    <a:gs pos="88000">
                      <a:srgbClr val="C5C7CA"/>
                    </a:gs>
                  </a:gsLst>
                  <a:lin ang="5400000"/>
                </a:gradFill>
              </a:rPr>
              <a:t>, IA</a:t>
            </a:r>
          </a:p>
          <a:p>
            <a:pPr algn="ctr"/>
            <a:r>
              <a:rPr lang="pt-BR" sz="2000" dirty="0">
                <a:ln w="0">
                  <a:solidFill>
                    <a:schemeClr val="accent6">
                      <a:lumMod val="60000"/>
                      <a:lumOff val="40000"/>
                    </a:schemeClr>
                  </a:solidFill>
                </a:ln>
                <a:gradFill>
                  <a:gsLst>
                    <a:gs pos="21000">
                      <a:srgbClr val="53575C"/>
                    </a:gs>
                    <a:gs pos="88000">
                      <a:srgbClr val="C5C7CA"/>
                    </a:gs>
                  </a:gsLst>
                  <a:lin ang="5400000"/>
                </a:gradFill>
              </a:rPr>
              <a:t>Eng. Biomédica</a:t>
            </a:r>
          </a:p>
        </p:txBody>
      </p:sp>
    </p:spTree>
    <p:extLst>
      <p:ext uri="{BB962C8B-B14F-4D97-AF65-F5344CB8AC3E}">
        <p14:creationId xmlns:p14="http://schemas.microsoft.com/office/powerpoint/2010/main" val="4273345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- 1</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em 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173</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107</a:t>
            </a:r>
          </a:p>
          <a:p>
            <a:pPr lvl="1"/>
            <a:r>
              <a:rPr lang="pl-PL" dirty="0"/>
              <a:t>c) 01101111</a:t>
            </a:r>
            <a:r>
              <a:rPr lang="pl-PL" baseline="-25000" dirty="0"/>
              <a:t>2</a:t>
            </a:r>
            <a:r>
              <a:rPr lang="pt-BR" dirty="0"/>
              <a:t> = </a:t>
            </a:r>
            <a:r>
              <a:rPr lang="pt-BR" dirty="0">
                <a:solidFill>
                  <a:srgbClr val="FF0000"/>
                </a:solidFill>
              </a:rPr>
              <a:t>111</a:t>
            </a:r>
          </a:p>
          <a:p>
            <a:endParaRPr lang="pt-BR" dirty="0"/>
          </a:p>
          <a:p>
            <a:pPr lvl="1"/>
            <a:endParaRPr lang="pt-BR" baseline="-25000" dirty="0"/>
          </a:p>
        </p:txBody>
      </p:sp>
    </p:spTree>
    <p:extLst>
      <p:ext uri="{BB962C8B-B14F-4D97-AF65-F5344CB8AC3E}">
        <p14:creationId xmlns:p14="http://schemas.microsoft.com/office/powerpoint/2010/main" val="146099973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teclado matriz</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1240E014-C204-4AD2-B711-5C93ACE6A97E}"/>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87529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Pino de i/o configurado Como entrada</a:t>
            </a:r>
          </a:p>
        </p:txBody>
      </p:sp>
      <p:sp>
        <p:nvSpPr>
          <p:cNvPr id="4" name="Espaço Reservado para Conteúdo 3"/>
          <p:cNvSpPr>
            <a:spLocks noGrp="1"/>
          </p:cNvSpPr>
          <p:nvPr>
            <p:ph sz="half" idx="1"/>
          </p:nvPr>
        </p:nvSpPr>
        <p:spPr>
          <a:xfrm>
            <a:off x="838200" y="1527052"/>
            <a:ext cx="5181600" cy="5330948"/>
          </a:xfrm>
        </p:spPr>
        <p:txBody>
          <a:bodyPr>
            <a:normAutofit/>
          </a:bodyPr>
          <a:lstStyle/>
          <a:p>
            <a:r>
              <a:rPr lang="pt-BR" dirty="0"/>
              <a:t>O pino RA1 receberá o nível lógico 1 enquanto BT1 estiver solto</a:t>
            </a:r>
          </a:p>
          <a:p>
            <a:r>
              <a:rPr lang="pt-BR" dirty="0"/>
              <a:t>Quando BT1 for pressionado, o pino RA1 será aterrado (0)</a:t>
            </a:r>
          </a:p>
          <a:p>
            <a:r>
              <a:rPr lang="pt-BR" dirty="0"/>
              <a:t>Ao fazer a leitura em RA1, será possível detectar se BT1 está solto ou pressionado</a:t>
            </a:r>
          </a:p>
        </p:txBody>
      </p:sp>
      <p:pic>
        <p:nvPicPr>
          <p:cNvPr id="7" name="Espaço Reservado para Conteú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731169"/>
            <a:ext cx="5080000" cy="4241800"/>
          </a:xfrm>
        </p:spPr>
      </p:pic>
    </p:spTree>
    <p:extLst>
      <p:ext uri="{BB962C8B-B14F-4D97-AF65-F5344CB8AC3E}">
        <p14:creationId xmlns:p14="http://schemas.microsoft.com/office/powerpoint/2010/main" val="31621519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Pino de i/o configurado Como entrada</a:t>
            </a:r>
          </a:p>
        </p:txBody>
      </p:sp>
      <p:sp>
        <p:nvSpPr>
          <p:cNvPr id="4" name="Espaço Reservado para Conteúdo 3"/>
          <p:cNvSpPr>
            <a:spLocks noGrp="1"/>
          </p:cNvSpPr>
          <p:nvPr>
            <p:ph sz="half" idx="1"/>
          </p:nvPr>
        </p:nvSpPr>
        <p:spPr>
          <a:xfrm>
            <a:off x="838200" y="1527052"/>
            <a:ext cx="5181600" cy="5330948"/>
          </a:xfrm>
        </p:spPr>
        <p:txBody>
          <a:bodyPr>
            <a:normAutofit/>
          </a:bodyPr>
          <a:lstStyle/>
          <a:p>
            <a:r>
              <a:rPr lang="pt-BR" dirty="0"/>
              <a:t>Há uma alta impedância de entrada quando o pino de </a:t>
            </a:r>
            <a:r>
              <a:rPr lang="pt-BR" dirty="0" err="1"/>
              <a:t>uC</a:t>
            </a:r>
            <a:r>
              <a:rPr lang="pt-BR" dirty="0"/>
              <a:t> está configurado como entrada (alta impedância)</a:t>
            </a:r>
          </a:p>
          <a:p>
            <a:r>
              <a:rPr lang="pt-BR" dirty="0"/>
              <a:t>Enquanto BT1 estiver solto, a corrente elétrica que entra no pino RA1 é desprezível (I≈0) por causa de </a:t>
            </a:r>
            <a:r>
              <a:rPr lang="pt-BR" dirty="0" err="1"/>
              <a:t>Z</a:t>
            </a:r>
            <a:r>
              <a:rPr lang="pt-BR" sz="2000" dirty="0" err="1"/>
              <a:t>in</a:t>
            </a:r>
            <a:r>
              <a:rPr lang="pt-BR" dirty="0"/>
              <a:t> ≈ ∞</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826419"/>
            <a:ext cx="5080000" cy="4051300"/>
          </a:xfrm>
        </p:spPr>
      </p:pic>
    </p:spTree>
    <p:extLst>
      <p:ext uri="{BB962C8B-B14F-4D97-AF65-F5344CB8AC3E}">
        <p14:creationId xmlns:p14="http://schemas.microsoft.com/office/powerpoint/2010/main" val="302133026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Pino de i/o configurado Como entrada</a:t>
            </a:r>
          </a:p>
        </p:txBody>
      </p:sp>
      <p:sp>
        <p:nvSpPr>
          <p:cNvPr id="4" name="Espaço Reservado para Conteúdo 3"/>
          <p:cNvSpPr>
            <a:spLocks noGrp="1"/>
          </p:cNvSpPr>
          <p:nvPr>
            <p:ph sz="half" idx="1"/>
          </p:nvPr>
        </p:nvSpPr>
        <p:spPr>
          <a:xfrm>
            <a:off x="838200" y="1527052"/>
            <a:ext cx="5181600" cy="5330948"/>
          </a:xfrm>
        </p:spPr>
        <p:txBody>
          <a:bodyPr>
            <a:normAutofit/>
          </a:bodyPr>
          <a:lstStyle/>
          <a:p>
            <a:r>
              <a:rPr lang="pt-BR" dirty="0"/>
              <a:t>A tensão no pino RA1 será igual a VDD, uma vez que VR1 = I*R1 = 0</a:t>
            </a:r>
          </a:p>
          <a:p>
            <a:pPr algn="ctr"/>
            <a:endParaRPr lang="pt-BR" dirty="0"/>
          </a:p>
          <a:p>
            <a:pPr algn="ctr"/>
            <a:r>
              <a:rPr lang="pt-BR" dirty="0"/>
              <a:t>VDD = VR1 + VRA1</a:t>
            </a:r>
          </a:p>
          <a:p>
            <a:pPr algn="ctr"/>
            <a:r>
              <a:rPr lang="pt-BR" dirty="0"/>
              <a:t>Como, VR1 = 0</a:t>
            </a:r>
          </a:p>
          <a:p>
            <a:pPr algn="ctr"/>
            <a:r>
              <a:rPr lang="pt-BR" dirty="0"/>
              <a:t>Então, VDD = VRA1 = 5V</a:t>
            </a:r>
          </a:p>
          <a:p>
            <a:pPr algn="just"/>
            <a:endParaRPr lang="pt-BR" dirty="0"/>
          </a:p>
          <a:p>
            <a:pPr algn="just"/>
            <a:endParaRPr lang="pt-BR" dirty="0"/>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826419"/>
            <a:ext cx="5080000" cy="4051300"/>
          </a:xfrm>
        </p:spPr>
      </p:pic>
    </p:spTree>
    <p:extLst>
      <p:ext uri="{BB962C8B-B14F-4D97-AF65-F5344CB8AC3E}">
        <p14:creationId xmlns:p14="http://schemas.microsoft.com/office/powerpoint/2010/main" val="176081850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Pino de i/o configurado Como entrada</a:t>
            </a:r>
          </a:p>
        </p:txBody>
      </p:sp>
      <p:graphicFrame>
        <p:nvGraphicFramePr>
          <p:cNvPr id="7" name="Espaço Reservado para Conteúdo 6"/>
          <p:cNvGraphicFramePr>
            <a:graphicFrameLocks noGrp="1"/>
          </p:cNvGraphicFramePr>
          <p:nvPr>
            <p:ph idx="1"/>
            <p:extLst/>
          </p:nvPr>
        </p:nvGraphicFramePr>
        <p:xfrm>
          <a:off x="838200" y="1355725"/>
          <a:ext cx="10515600" cy="3627120"/>
        </p:xfrm>
        <a:graphic>
          <a:graphicData uri="http://schemas.openxmlformats.org/drawingml/2006/table">
            <a:tbl>
              <a:tblPr firstRow="1" bandRow="1">
                <a:tableStyleId>{5C22544A-7EE6-4342-B048-85BDC9FD1C3A}</a:tableStyleId>
              </a:tblPr>
              <a:tblGrid>
                <a:gridCol w="3697705">
                  <a:extLst>
                    <a:ext uri="{9D8B030D-6E8A-4147-A177-3AD203B41FA5}">
                      <a16:colId xmlns:a16="http://schemas.microsoft.com/office/drawing/2014/main" val="1260638792"/>
                    </a:ext>
                  </a:extLst>
                </a:gridCol>
                <a:gridCol w="2562727">
                  <a:extLst>
                    <a:ext uri="{9D8B030D-6E8A-4147-A177-3AD203B41FA5}">
                      <a16:colId xmlns:a16="http://schemas.microsoft.com/office/drawing/2014/main" val="2688078380"/>
                    </a:ext>
                  </a:extLst>
                </a:gridCol>
                <a:gridCol w="1973179">
                  <a:extLst>
                    <a:ext uri="{9D8B030D-6E8A-4147-A177-3AD203B41FA5}">
                      <a16:colId xmlns:a16="http://schemas.microsoft.com/office/drawing/2014/main" val="1467709280"/>
                    </a:ext>
                  </a:extLst>
                </a:gridCol>
                <a:gridCol w="2281989">
                  <a:extLst>
                    <a:ext uri="{9D8B030D-6E8A-4147-A177-3AD203B41FA5}">
                      <a16:colId xmlns:a16="http://schemas.microsoft.com/office/drawing/2014/main" val="1160285370"/>
                    </a:ext>
                  </a:extLst>
                </a:gridCol>
              </a:tblGrid>
              <a:tr h="370840">
                <a:tc gridSpan="4">
                  <a:txBody>
                    <a:bodyPr/>
                    <a:lstStyle/>
                    <a:p>
                      <a:pPr algn="ctr"/>
                      <a:r>
                        <a:rPr lang="pt-BR" sz="2800" b="1" dirty="0"/>
                        <a:t>4,5 &lt; VDD &lt; 5,5V</a:t>
                      </a:r>
                    </a:p>
                  </a:txBody>
                  <a:tcPr/>
                </a:tc>
                <a:tc hMerge="1">
                  <a:txBody>
                    <a:bodyPr/>
                    <a:lstStyle/>
                    <a:p>
                      <a:endParaRPr lang="pt-BR" b="1" dirty="0"/>
                    </a:p>
                  </a:txBody>
                  <a:tcPr/>
                </a:tc>
                <a:tc hMerge="1">
                  <a:txBody>
                    <a:bodyPr/>
                    <a:lstStyle/>
                    <a:p>
                      <a:endParaRPr lang="pt-BR" b="1" dirty="0"/>
                    </a:p>
                  </a:txBody>
                  <a:tcPr/>
                </a:tc>
                <a:tc hMerge="1">
                  <a:txBody>
                    <a:bodyPr/>
                    <a:lstStyle/>
                    <a:p>
                      <a:endParaRPr lang="pt-BR" b="1" dirty="0"/>
                    </a:p>
                  </a:txBody>
                  <a:tcPr/>
                </a:tc>
                <a:extLst>
                  <a:ext uri="{0D108BD9-81ED-4DB2-BD59-A6C34878D82A}">
                    <a16:rowId xmlns:a16="http://schemas.microsoft.com/office/drawing/2014/main" val="800641192"/>
                  </a:ext>
                </a:extLst>
              </a:tr>
              <a:tr h="370840">
                <a:tc>
                  <a:txBody>
                    <a:bodyPr/>
                    <a:lstStyle/>
                    <a:p>
                      <a:r>
                        <a:rPr lang="pt-BR" sz="2800" b="1" dirty="0"/>
                        <a:t>Entrada</a:t>
                      </a:r>
                    </a:p>
                  </a:txBody>
                  <a:tcPr/>
                </a:tc>
                <a:tc>
                  <a:txBody>
                    <a:bodyPr/>
                    <a:lstStyle/>
                    <a:p>
                      <a:pPr algn="ctr"/>
                      <a:r>
                        <a:rPr lang="pt-BR" sz="2800" b="1" dirty="0" err="1"/>
                        <a:t>Mín</a:t>
                      </a:r>
                      <a:endParaRPr lang="pt-BR" sz="2800" b="1" dirty="0"/>
                    </a:p>
                  </a:txBody>
                  <a:tcPr/>
                </a:tc>
                <a:tc>
                  <a:txBody>
                    <a:bodyPr/>
                    <a:lstStyle/>
                    <a:p>
                      <a:pPr algn="ctr"/>
                      <a:r>
                        <a:rPr lang="pt-BR" sz="2800" b="1" dirty="0" err="1"/>
                        <a:t>Máx</a:t>
                      </a:r>
                      <a:endParaRPr lang="pt-BR" sz="2800" b="1" dirty="0"/>
                    </a:p>
                  </a:txBody>
                  <a:tcPr/>
                </a:tc>
                <a:tc>
                  <a:txBody>
                    <a:bodyPr/>
                    <a:lstStyle/>
                    <a:p>
                      <a:pPr algn="ctr"/>
                      <a:r>
                        <a:rPr lang="pt-BR" sz="2800" b="1" dirty="0"/>
                        <a:t>Nível Lógico</a:t>
                      </a:r>
                    </a:p>
                  </a:txBody>
                  <a:tcPr/>
                </a:tc>
                <a:extLst>
                  <a:ext uri="{0D108BD9-81ED-4DB2-BD59-A6C34878D82A}">
                    <a16:rowId xmlns:a16="http://schemas.microsoft.com/office/drawing/2014/main" val="2195915327"/>
                  </a:ext>
                </a:extLst>
              </a:tr>
              <a:tr h="370840">
                <a:tc>
                  <a:txBody>
                    <a:bodyPr/>
                    <a:lstStyle/>
                    <a:p>
                      <a:r>
                        <a:rPr lang="pt-BR" sz="2800" b="0" dirty="0"/>
                        <a:t>V</a:t>
                      </a:r>
                      <a:r>
                        <a:rPr lang="pt-BR" sz="2800" b="0" baseline="-25000" dirty="0"/>
                        <a:t>IL (tensão de entrada baixa)</a:t>
                      </a:r>
                    </a:p>
                  </a:txBody>
                  <a:tcPr/>
                </a:tc>
                <a:tc>
                  <a:txBody>
                    <a:bodyPr/>
                    <a:lstStyle/>
                    <a:p>
                      <a:pPr algn="ctr"/>
                      <a:r>
                        <a:rPr lang="pt-BR" sz="2800" b="0" dirty="0"/>
                        <a:t>0V</a:t>
                      </a:r>
                    </a:p>
                  </a:txBody>
                  <a:tcPr/>
                </a:tc>
                <a:tc>
                  <a:txBody>
                    <a:bodyPr/>
                    <a:lstStyle/>
                    <a:p>
                      <a:pPr algn="ctr"/>
                      <a:r>
                        <a:rPr lang="pt-BR" sz="2800" b="0" dirty="0"/>
                        <a:t>0,8V</a:t>
                      </a:r>
                    </a:p>
                  </a:txBody>
                  <a:tcPr/>
                </a:tc>
                <a:tc>
                  <a:txBody>
                    <a:bodyPr/>
                    <a:lstStyle/>
                    <a:p>
                      <a:pPr algn="ctr"/>
                      <a:r>
                        <a:rPr lang="pt-BR" sz="2800" b="0" dirty="0"/>
                        <a:t>0</a:t>
                      </a:r>
                    </a:p>
                  </a:txBody>
                  <a:tcPr/>
                </a:tc>
                <a:extLst>
                  <a:ext uri="{0D108BD9-81ED-4DB2-BD59-A6C34878D82A}">
                    <a16:rowId xmlns:a16="http://schemas.microsoft.com/office/drawing/2014/main" val="3191757353"/>
                  </a:ext>
                </a:extLst>
              </a:tr>
              <a:tr h="370840">
                <a:tc>
                  <a:txBody>
                    <a:bodyPr/>
                    <a:lstStyle/>
                    <a:p>
                      <a:r>
                        <a:rPr lang="pt-BR" sz="2800" b="0" dirty="0"/>
                        <a:t>V</a:t>
                      </a:r>
                      <a:r>
                        <a:rPr lang="pt-BR" sz="2800" b="0" baseline="-25000" dirty="0"/>
                        <a:t>IH( tensão de entrada alta)</a:t>
                      </a:r>
                    </a:p>
                  </a:txBody>
                  <a:tcPr/>
                </a:tc>
                <a:tc>
                  <a:txBody>
                    <a:bodyPr/>
                    <a:lstStyle/>
                    <a:p>
                      <a:pPr algn="ctr"/>
                      <a:r>
                        <a:rPr lang="pt-BR" sz="2800" b="0" dirty="0"/>
                        <a:t>2V</a:t>
                      </a:r>
                    </a:p>
                  </a:txBody>
                  <a:tcPr/>
                </a:tc>
                <a:tc>
                  <a:txBody>
                    <a:bodyPr/>
                    <a:lstStyle/>
                    <a:p>
                      <a:pPr algn="ctr"/>
                      <a:r>
                        <a:rPr lang="pt-BR" sz="2800" b="0" dirty="0"/>
                        <a:t>VDD</a:t>
                      </a:r>
                    </a:p>
                  </a:txBody>
                  <a:tcPr/>
                </a:tc>
                <a:tc>
                  <a:txBody>
                    <a:bodyPr/>
                    <a:lstStyle/>
                    <a:p>
                      <a:pPr algn="ctr"/>
                      <a:r>
                        <a:rPr lang="pt-BR" sz="2800" b="0" dirty="0"/>
                        <a:t>1</a:t>
                      </a:r>
                    </a:p>
                  </a:txBody>
                  <a:tcPr/>
                </a:tc>
                <a:extLst>
                  <a:ext uri="{0D108BD9-81ED-4DB2-BD59-A6C34878D82A}">
                    <a16:rowId xmlns:a16="http://schemas.microsoft.com/office/drawing/2014/main" val="566247511"/>
                  </a:ext>
                </a:extLst>
              </a:tr>
              <a:tr h="370840">
                <a:tc>
                  <a:txBody>
                    <a:bodyPr/>
                    <a:lstStyle/>
                    <a:p>
                      <a:r>
                        <a:rPr lang="pt-BR" sz="2800" b="1" dirty="0"/>
                        <a:t>Saída</a:t>
                      </a:r>
                    </a:p>
                  </a:txBody>
                  <a:tcPr/>
                </a:tc>
                <a:tc>
                  <a:txBody>
                    <a:bodyPr/>
                    <a:lstStyle/>
                    <a:p>
                      <a:pPr algn="ctr"/>
                      <a:r>
                        <a:rPr lang="pt-BR" sz="2800" b="1" dirty="0" err="1"/>
                        <a:t>Mín</a:t>
                      </a:r>
                      <a:endParaRPr lang="pt-BR" sz="2800" b="1" dirty="0"/>
                    </a:p>
                  </a:txBody>
                  <a:tcPr/>
                </a:tc>
                <a:tc>
                  <a:txBody>
                    <a:bodyPr/>
                    <a:lstStyle/>
                    <a:p>
                      <a:pPr algn="ctr"/>
                      <a:r>
                        <a:rPr lang="pt-BR" sz="2800" b="1" dirty="0" err="1"/>
                        <a:t>Máx</a:t>
                      </a:r>
                      <a:endParaRPr lang="pt-BR" sz="2800" b="1" dirty="0"/>
                    </a:p>
                  </a:txBody>
                  <a:tcPr/>
                </a:tc>
                <a:tc>
                  <a:txBody>
                    <a:bodyPr/>
                    <a:lstStyle/>
                    <a:p>
                      <a:pPr algn="ctr"/>
                      <a:r>
                        <a:rPr lang="pt-BR" sz="2800" b="1" dirty="0"/>
                        <a:t>Nível Lógico</a:t>
                      </a:r>
                    </a:p>
                  </a:txBody>
                  <a:tcPr/>
                </a:tc>
                <a:extLst>
                  <a:ext uri="{0D108BD9-81ED-4DB2-BD59-A6C34878D82A}">
                    <a16:rowId xmlns:a16="http://schemas.microsoft.com/office/drawing/2014/main" val="40693211"/>
                  </a:ext>
                </a:extLst>
              </a:tr>
              <a:tr h="370840">
                <a:tc>
                  <a:txBody>
                    <a:bodyPr/>
                    <a:lstStyle/>
                    <a:p>
                      <a:r>
                        <a:rPr lang="pt-BR" sz="2800" dirty="0"/>
                        <a:t>V</a:t>
                      </a:r>
                      <a:r>
                        <a:rPr lang="pt-BR" sz="2800" baseline="-25000" dirty="0"/>
                        <a:t>OL (tensão de saída baixa)</a:t>
                      </a:r>
                    </a:p>
                  </a:txBody>
                  <a:tcPr/>
                </a:tc>
                <a:tc>
                  <a:txBody>
                    <a:bodyPr/>
                    <a:lstStyle/>
                    <a:p>
                      <a:pPr algn="ctr"/>
                      <a:r>
                        <a:rPr lang="pt-BR" sz="2800" dirty="0"/>
                        <a:t>-</a:t>
                      </a:r>
                    </a:p>
                  </a:txBody>
                  <a:tcPr/>
                </a:tc>
                <a:tc>
                  <a:txBody>
                    <a:bodyPr/>
                    <a:lstStyle/>
                    <a:p>
                      <a:pPr algn="ctr"/>
                      <a:r>
                        <a:rPr lang="pt-BR" sz="2800" dirty="0"/>
                        <a:t>0,6V</a:t>
                      </a:r>
                    </a:p>
                  </a:txBody>
                  <a:tcPr/>
                </a:tc>
                <a:tc>
                  <a:txBody>
                    <a:bodyPr/>
                    <a:lstStyle/>
                    <a:p>
                      <a:pPr algn="ctr"/>
                      <a:r>
                        <a:rPr lang="pt-BR" sz="2800" dirty="0"/>
                        <a:t>0</a:t>
                      </a:r>
                    </a:p>
                  </a:txBody>
                  <a:tcPr/>
                </a:tc>
                <a:extLst>
                  <a:ext uri="{0D108BD9-81ED-4DB2-BD59-A6C34878D82A}">
                    <a16:rowId xmlns:a16="http://schemas.microsoft.com/office/drawing/2014/main" val="640938961"/>
                  </a:ext>
                </a:extLst>
              </a:tr>
              <a:tr h="370840">
                <a:tc>
                  <a:txBody>
                    <a:bodyPr/>
                    <a:lstStyle/>
                    <a:p>
                      <a:r>
                        <a:rPr lang="pt-BR" sz="2800" dirty="0"/>
                        <a:t>V</a:t>
                      </a:r>
                      <a:r>
                        <a:rPr lang="pt-BR" sz="2800" baseline="-25000" dirty="0"/>
                        <a:t>OH (tensão de saída alta)</a:t>
                      </a:r>
                    </a:p>
                  </a:txBody>
                  <a:tcPr/>
                </a:tc>
                <a:tc>
                  <a:txBody>
                    <a:bodyPr/>
                    <a:lstStyle/>
                    <a:p>
                      <a:pPr algn="ctr"/>
                      <a:r>
                        <a:rPr lang="pt-BR" sz="2800" dirty="0"/>
                        <a:t>VDD – 0,7V</a:t>
                      </a:r>
                    </a:p>
                  </a:txBody>
                  <a:tcPr/>
                </a:tc>
                <a:tc>
                  <a:txBody>
                    <a:bodyPr/>
                    <a:lstStyle/>
                    <a:p>
                      <a:pPr algn="ctr"/>
                      <a:r>
                        <a:rPr lang="pt-BR" sz="2800" dirty="0"/>
                        <a:t>-</a:t>
                      </a:r>
                    </a:p>
                  </a:txBody>
                  <a:tcPr/>
                </a:tc>
                <a:tc>
                  <a:txBody>
                    <a:bodyPr/>
                    <a:lstStyle/>
                    <a:p>
                      <a:pPr algn="ctr"/>
                      <a:r>
                        <a:rPr lang="pt-BR" sz="2800" dirty="0"/>
                        <a:t>1</a:t>
                      </a:r>
                    </a:p>
                  </a:txBody>
                  <a:tcPr/>
                </a:tc>
                <a:extLst>
                  <a:ext uri="{0D108BD9-81ED-4DB2-BD59-A6C34878D82A}">
                    <a16:rowId xmlns:a16="http://schemas.microsoft.com/office/drawing/2014/main" val="774491399"/>
                  </a:ext>
                </a:extLst>
              </a:tr>
            </a:tbl>
          </a:graphicData>
        </a:graphic>
      </p:graphicFrame>
    </p:spTree>
    <p:extLst>
      <p:ext uri="{BB962C8B-B14F-4D97-AF65-F5344CB8AC3E}">
        <p14:creationId xmlns:p14="http://schemas.microsoft.com/office/powerpoint/2010/main" val="201265972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Pino de i/o configurado Como entrada</a:t>
            </a:r>
          </a:p>
        </p:txBody>
      </p:sp>
      <p:sp>
        <p:nvSpPr>
          <p:cNvPr id="4" name="Espaço Reservado para Conteúdo 3"/>
          <p:cNvSpPr>
            <a:spLocks noGrp="1"/>
          </p:cNvSpPr>
          <p:nvPr>
            <p:ph sz="half" idx="1"/>
          </p:nvPr>
        </p:nvSpPr>
        <p:spPr/>
        <p:txBody>
          <a:bodyPr>
            <a:normAutofit fontScale="92500" lnSpcReduction="20000"/>
          </a:bodyPr>
          <a:lstStyle/>
          <a:p>
            <a:r>
              <a:rPr lang="pt-BR" dirty="0"/>
              <a:t>Quando BT1 está pressionado, o pino RA1 fica aterrado, ou seja VRA1 = 0. A figura ao lado mostra o fluxo de corrente elétrica.</a:t>
            </a:r>
          </a:p>
          <a:p>
            <a:r>
              <a:rPr lang="pt-BR" dirty="0"/>
              <a:t>Observe que a corrente elétrica não entra mais no pino RA1.</a:t>
            </a:r>
          </a:p>
          <a:p>
            <a:r>
              <a:rPr lang="pt-BR" dirty="0"/>
              <a:t>Uma leitura no pino com BT1 pressionado indicará nível lógico 0.</a:t>
            </a:r>
          </a:p>
        </p:txBody>
      </p:sp>
      <p:pic>
        <p:nvPicPr>
          <p:cNvPr id="6" name="Espaço Reservado para Conteú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24420" y="1443789"/>
            <a:ext cx="5230964" cy="4343400"/>
          </a:xfrm>
        </p:spPr>
      </p:pic>
    </p:spTree>
    <p:extLst>
      <p:ext uri="{BB962C8B-B14F-4D97-AF65-F5344CB8AC3E}">
        <p14:creationId xmlns:p14="http://schemas.microsoft.com/office/powerpoint/2010/main" val="9150275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Pino de i/o configurado Como saída</a:t>
            </a:r>
          </a:p>
        </p:txBody>
      </p:sp>
      <p:sp>
        <p:nvSpPr>
          <p:cNvPr id="3" name="Espaço Reservado para Conteúdo 2"/>
          <p:cNvSpPr>
            <a:spLocks noGrp="1"/>
          </p:cNvSpPr>
          <p:nvPr>
            <p:ph sz="half" idx="1"/>
          </p:nvPr>
        </p:nvSpPr>
        <p:spPr>
          <a:xfrm>
            <a:off x="838199" y="1347665"/>
            <a:ext cx="6116053" cy="4819673"/>
          </a:xfrm>
        </p:spPr>
        <p:txBody>
          <a:bodyPr/>
          <a:lstStyle/>
          <a:p>
            <a:r>
              <a:rPr lang="pt-BR" dirty="0"/>
              <a:t>A impedância de saída é baixa, cerca de 75 Ohms, independentemente se  ele está em nível alto ou baixo.</a:t>
            </a:r>
          </a:p>
          <a:p>
            <a:r>
              <a:rPr lang="pt-BR" dirty="0"/>
              <a:t>Lembrar que a corrente máxima de saída é cerca de 20 a 25mA, sob o risco de inutilizar o pino ou o </a:t>
            </a:r>
            <a:r>
              <a:rPr lang="pt-BR" dirty="0" err="1"/>
              <a:t>uC</a:t>
            </a:r>
            <a:r>
              <a:rPr lang="pt-BR" dirty="0"/>
              <a:t>.</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45349" y="1169796"/>
            <a:ext cx="4108451" cy="5157052"/>
          </a:xfrm>
        </p:spPr>
      </p:pic>
    </p:spTree>
    <p:extLst>
      <p:ext uri="{BB962C8B-B14F-4D97-AF65-F5344CB8AC3E}">
        <p14:creationId xmlns:p14="http://schemas.microsoft.com/office/powerpoint/2010/main" val="21084649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Teclado matriz C x l</a:t>
            </a:r>
          </a:p>
        </p:txBody>
      </p:sp>
      <p:sp>
        <p:nvSpPr>
          <p:cNvPr id="3" name="Espaço Reservado para Conteúdo 2"/>
          <p:cNvSpPr>
            <a:spLocks noGrp="1"/>
          </p:cNvSpPr>
          <p:nvPr>
            <p:ph sz="half" idx="1"/>
          </p:nvPr>
        </p:nvSpPr>
        <p:spPr>
          <a:xfrm>
            <a:off x="838199" y="1347665"/>
            <a:ext cx="5682917" cy="4819673"/>
          </a:xfrm>
        </p:spPr>
        <p:txBody>
          <a:bodyPr>
            <a:normAutofit/>
          </a:bodyPr>
          <a:lstStyle/>
          <a:p>
            <a:r>
              <a:rPr lang="pt-BR" dirty="0"/>
              <a:t>Quando temos poucos botões a serem inseridos em um projeto, a configuração indicada pode ser como a da figura ao lado, destinando neste caso pino para cada botão.</a:t>
            </a:r>
          </a:p>
          <a:p>
            <a:pPr algn="ctr"/>
            <a:r>
              <a:rPr lang="pt-BR" dirty="0"/>
              <a:t>Mas, e quando temos </a:t>
            </a:r>
            <a:br>
              <a:rPr lang="pt-BR" dirty="0"/>
            </a:br>
            <a:r>
              <a:rPr lang="pt-BR" u="sng" dirty="0"/>
              <a:t>MUITOS BOTÕES?</a:t>
            </a:r>
          </a:p>
        </p:txBody>
      </p:sp>
      <p:pic>
        <p:nvPicPr>
          <p:cNvPr id="7" name="Espaço Reservado para Conteú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20041" y="1597025"/>
            <a:ext cx="5471695" cy="4330700"/>
          </a:xfrm>
        </p:spPr>
      </p:pic>
    </p:spTree>
    <p:extLst>
      <p:ext uri="{BB962C8B-B14F-4D97-AF65-F5344CB8AC3E}">
        <p14:creationId xmlns:p14="http://schemas.microsoft.com/office/powerpoint/2010/main" val="14232027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Teclado matriz C x l</a:t>
            </a:r>
          </a:p>
        </p:txBody>
      </p:sp>
      <p:sp>
        <p:nvSpPr>
          <p:cNvPr id="3" name="Espaço Reservado para Conteúdo 2"/>
          <p:cNvSpPr>
            <a:spLocks noGrp="1"/>
          </p:cNvSpPr>
          <p:nvPr>
            <p:ph idx="1"/>
          </p:nvPr>
        </p:nvSpPr>
        <p:spPr/>
        <p:txBody>
          <a:bodyPr/>
          <a:lstStyle/>
          <a:p>
            <a:r>
              <a:rPr lang="pt-BR" dirty="0"/>
              <a:t>Para ajudar nesse desafio, podemos utilizar uma técnica de multiplexação de portas para aumentar consideravelmente a quantidade de botões sem aumentar tanto a quantidade de pinos utilizados.</a:t>
            </a:r>
          </a:p>
          <a:p>
            <a:r>
              <a:rPr lang="pt-BR" dirty="0"/>
              <a:t>Este artifício se chama </a:t>
            </a:r>
            <a:r>
              <a:rPr lang="pt-BR" u="sng" dirty="0"/>
              <a:t>Teclado Matriz C x L</a:t>
            </a:r>
            <a:r>
              <a:rPr lang="pt-BR" dirty="0"/>
              <a:t>, onde C representa o número de colunas e L o número de linhas da matriz.</a:t>
            </a:r>
          </a:p>
        </p:txBody>
      </p:sp>
    </p:spTree>
    <p:extLst>
      <p:ext uri="{BB962C8B-B14F-4D97-AF65-F5344CB8AC3E}">
        <p14:creationId xmlns:p14="http://schemas.microsoft.com/office/powerpoint/2010/main" val="68785214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31287" y="1841012"/>
            <a:ext cx="5784517" cy="3412865"/>
          </a:xfrm>
        </p:spPr>
      </p:pic>
      <p:sp>
        <p:nvSpPr>
          <p:cNvPr id="2" name="Título 1"/>
          <p:cNvSpPr>
            <a:spLocks noGrp="1"/>
          </p:cNvSpPr>
          <p:nvPr>
            <p:ph type="title"/>
          </p:nvPr>
        </p:nvSpPr>
        <p:spPr/>
        <p:txBody>
          <a:bodyPr/>
          <a:lstStyle/>
          <a:p>
            <a:r>
              <a:rPr lang="pt-BR" dirty="0"/>
              <a:t>Teclado matriz C x l</a:t>
            </a:r>
          </a:p>
        </p:txBody>
      </p:sp>
      <p:sp>
        <p:nvSpPr>
          <p:cNvPr id="3" name="Espaço Reservado para Conteúdo 2"/>
          <p:cNvSpPr>
            <a:spLocks noGrp="1"/>
          </p:cNvSpPr>
          <p:nvPr>
            <p:ph sz="half" idx="1"/>
          </p:nvPr>
        </p:nvSpPr>
        <p:spPr>
          <a:xfrm>
            <a:off x="838199" y="1347665"/>
            <a:ext cx="5694947" cy="4819673"/>
          </a:xfrm>
        </p:spPr>
        <p:txBody>
          <a:bodyPr>
            <a:normAutofit lnSpcReduction="10000"/>
          </a:bodyPr>
          <a:lstStyle/>
          <a:p>
            <a:r>
              <a:rPr lang="pt-BR" dirty="0"/>
              <a:t>As linhas são identificadas pela letra Y (Y4:Y1)</a:t>
            </a:r>
          </a:p>
          <a:p>
            <a:r>
              <a:rPr lang="pt-BR" dirty="0"/>
              <a:t>As colunas são identificadas pela letra X (X4:X1)</a:t>
            </a:r>
          </a:p>
          <a:p>
            <a:r>
              <a:rPr lang="pt-BR" dirty="0"/>
              <a:t>A quantidade de botões possíveis é dado pela equação:</a:t>
            </a:r>
          </a:p>
          <a:p>
            <a:pPr algn="ctr"/>
            <a:r>
              <a:rPr lang="pt-BR" dirty="0"/>
              <a:t>NB=C*L</a:t>
            </a:r>
          </a:p>
        </p:txBody>
      </p:sp>
    </p:spTree>
    <p:extLst>
      <p:ext uri="{BB962C8B-B14F-4D97-AF65-F5344CB8AC3E}">
        <p14:creationId xmlns:p14="http://schemas.microsoft.com/office/powerpoint/2010/main" val="285159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- 1</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em 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173</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107</a:t>
            </a:r>
          </a:p>
          <a:p>
            <a:pPr lvl="1"/>
            <a:r>
              <a:rPr lang="pl-PL" dirty="0"/>
              <a:t>c) 01101111</a:t>
            </a:r>
            <a:r>
              <a:rPr lang="pl-PL" baseline="-25000" dirty="0"/>
              <a:t>2</a:t>
            </a:r>
            <a:r>
              <a:rPr lang="pt-BR" dirty="0"/>
              <a:t> = </a:t>
            </a:r>
            <a:r>
              <a:rPr lang="pt-BR" dirty="0">
                <a:solidFill>
                  <a:srgbClr val="FF0000"/>
                </a:solidFill>
              </a:rPr>
              <a:t>111</a:t>
            </a:r>
          </a:p>
          <a:p>
            <a:pPr lvl="1"/>
            <a:endParaRPr lang="pt-BR" dirty="0"/>
          </a:p>
          <a:p>
            <a:pPr marL="457200" indent="-457200">
              <a:buFont typeface="+mj-lt"/>
              <a:buAutoNum type="arabicParenR"/>
            </a:pPr>
            <a:r>
              <a:rPr lang="pt-BR" dirty="0"/>
              <a:t>Converta os seguinte números decimais em binários</a:t>
            </a:r>
          </a:p>
          <a:p>
            <a:pPr marL="914400" lvl="1" indent="-457200">
              <a:buFont typeface="+mj-lt"/>
              <a:buAutoNum type="arabicParenR"/>
            </a:pPr>
            <a:r>
              <a:rPr lang="pt-BR" dirty="0"/>
              <a:t>131 =</a:t>
            </a:r>
          </a:p>
          <a:p>
            <a:pPr marL="914400" lvl="1" indent="-457200">
              <a:buFont typeface="+mj-lt"/>
              <a:buAutoNum type="arabicParenR"/>
            </a:pPr>
            <a:r>
              <a:rPr lang="pt-BR" dirty="0"/>
              <a:t>010 =</a:t>
            </a:r>
          </a:p>
          <a:p>
            <a:pPr marL="914400" lvl="1" indent="-457200">
              <a:buFont typeface="+mj-lt"/>
              <a:buAutoNum type="arabicParenR"/>
            </a:pPr>
            <a:r>
              <a:rPr lang="pt-BR" dirty="0"/>
              <a:t>255 =</a:t>
            </a:r>
          </a:p>
          <a:p>
            <a:pPr lvl="1"/>
            <a:endParaRPr lang="pt-BR" baseline="-25000" dirty="0"/>
          </a:p>
        </p:txBody>
      </p:sp>
    </p:spTree>
    <p:extLst>
      <p:ext uri="{BB962C8B-B14F-4D97-AF65-F5344CB8AC3E}">
        <p14:creationId xmlns:p14="http://schemas.microsoft.com/office/powerpoint/2010/main" val="165898658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88100" y="1676365"/>
            <a:ext cx="5779402" cy="3785972"/>
          </a:xfrm>
        </p:spPr>
      </p:pic>
      <p:sp>
        <p:nvSpPr>
          <p:cNvPr id="2" name="Título 1"/>
          <p:cNvSpPr>
            <a:spLocks noGrp="1"/>
          </p:cNvSpPr>
          <p:nvPr>
            <p:ph type="title"/>
          </p:nvPr>
        </p:nvSpPr>
        <p:spPr/>
        <p:txBody>
          <a:bodyPr/>
          <a:lstStyle/>
          <a:p>
            <a:r>
              <a:rPr lang="pt-BR" dirty="0"/>
              <a:t>Mas como funciona?</a:t>
            </a:r>
          </a:p>
        </p:txBody>
      </p:sp>
      <p:sp>
        <p:nvSpPr>
          <p:cNvPr id="3" name="Espaço Reservado para Conteúdo 2"/>
          <p:cNvSpPr>
            <a:spLocks noGrp="1"/>
          </p:cNvSpPr>
          <p:nvPr>
            <p:ph sz="half" idx="1"/>
          </p:nvPr>
        </p:nvSpPr>
        <p:spPr>
          <a:xfrm>
            <a:off x="838200" y="1347665"/>
            <a:ext cx="5682916" cy="4819673"/>
          </a:xfrm>
        </p:spPr>
        <p:txBody>
          <a:bodyPr anchor="ctr"/>
          <a:lstStyle/>
          <a:p>
            <a:r>
              <a:rPr lang="pt-BR" dirty="0"/>
              <a:t>Enquanto a chave SC estiver conectada na posição 1, a tensão em V1 sempre será 5V, independente do botão S0 estar solto ou pressionado.</a:t>
            </a:r>
          </a:p>
          <a:p>
            <a:endParaRPr lang="pt-BR" dirty="0"/>
          </a:p>
        </p:txBody>
      </p:sp>
    </p:spTree>
    <p:extLst>
      <p:ext uri="{BB962C8B-B14F-4D97-AF65-F5344CB8AC3E}">
        <p14:creationId xmlns:p14="http://schemas.microsoft.com/office/powerpoint/2010/main" val="320490695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40219" y="2021305"/>
            <a:ext cx="5091364" cy="3364468"/>
          </a:xfrm>
        </p:spPr>
      </p:pic>
      <p:sp>
        <p:nvSpPr>
          <p:cNvPr id="2" name="Título 1"/>
          <p:cNvSpPr>
            <a:spLocks noGrp="1"/>
          </p:cNvSpPr>
          <p:nvPr>
            <p:ph type="title"/>
          </p:nvPr>
        </p:nvSpPr>
        <p:spPr/>
        <p:txBody>
          <a:bodyPr/>
          <a:lstStyle/>
          <a:p>
            <a:r>
              <a:rPr lang="pt-BR" dirty="0"/>
              <a:t>Mas como funciona?</a:t>
            </a:r>
          </a:p>
        </p:txBody>
      </p:sp>
      <p:sp>
        <p:nvSpPr>
          <p:cNvPr id="3" name="Espaço Reservado para Conteúdo 2"/>
          <p:cNvSpPr>
            <a:spLocks noGrp="1"/>
          </p:cNvSpPr>
          <p:nvPr>
            <p:ph sz="half" idx="1"/>
          </p:nvPr>
        </p:nvSpPr>
        <p:spPr>
          <a:xfrm>
            <a:off x="838199" y="1347665"/>
            <a:ext cx="6513095" cy="4819673"/>
          </a:xfrm>
        </p:spPr>
        <p:txBody>
          <a:bodyPr>
            <a:normAutofit/>
          </a:bodyPr>
          <a:lstStyle/>
          <a:p>
            <a:r>
              <a:rPr lang="pt-BR" dirty="0"/>
              <a:t>Agora, quando o botão SC estiver na posição 0, a tensão V1 dependerá do botão do estado do botão S0.</a:t>
            </a:r>
          </a:p>
          <a:p>
            <a:pPr marL="457200" indent="-457200">
              <a:buFont typeface="Arial" panose="020B0604020202020204" pitchFamily="34" charset="0"/>
              <a:buChar char="•"/>
            </a:pPr>
            <a:r>
              <a:rPr lang="pt-BR" dirty="0"/>
              <a:t>Se S0 estiver solto, V1 = 5V;</a:t>
            </a:r>
          </a:p>
          <a:p>
            <a:pPr marL="457200" indent="-457200">
              <a:buFont typeface="Arial" panose="020B0604020202020204" pitchFamily="34" charset="0"/>
              <a:buChar char="•"/>
            </a:pPr>
            <a:r>
              <a:rPr lang="pt-BR" dirty="0"/>
              <a:t>Se S1 estiver pressionado  V1 = 0V, já que a corrente irá percorrer o caminho de menor resistência (por SC);</a:t>
            </a:r>
          </a:p>
        </p:txBody>
      </p:sp>
    </p:spTree>
    <p:extLst>
      <p:ext uri="{BB962C8B-B14F-4D97-AF65-F5344CB8AC3E}">
        <p14:creationId xmlns:p14="http://schemas.microsoft.com/office/powerpoint/2010/main" val="195957115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tabLst>
                <a:tab pos="2874963" algn="l"/>
              </a:tabLst>
            </a:pPr>
            <a:r>
              <a:rPr lang="pt-BR" dirty="0"/>
              <a:t>Mas como funciona?</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83350" y="1961146"/>
            <a:ext cx="5464008" cy="3317977"/>
          </a:xfrm>
        </p:spPr>
      </p:pic>
    </p:spTree>
    <p:extLst>
      <p:ext uri="{BB962C8B-B14F-4D97-AF65-F5344CB8AC3E}">
        <p14:creationId xmlns:p14="http://schemas.microsoft.com/office/powerpoint/2010/main" val="124502940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tabLst>
                <a:tab pos="2874963" algn="l"/>
              </a:tabLst>
            </a:pPr>
            <a:r>
              <a:rPr lang="pt-BR" dirty="0"/>
              <a:t>Mas como funciona?</a:t>
            </a:r>
          </a:p>
        </p:txBody>
      </p:sp>
      <p:sp>
        <p:nvSpPr>
          <p:cNvPr id="3" name="Espaço Reservado para Conteúdo 2"/>
          <p:cNvSpPr>
            <a:spLocks noGrp="1"/>
          </p:cNvSpPr>
          <p:nvPr>
            <p:ph sz="half" idx="1"/>
          </p:nvPr>
        </p:nvSpPr>
        <p:spPr>
          <a:xfrm>
            <a:off x="838199" y="1347665"/>
            <a:ext cx="5755105" cy="4819673"/>
          </a:xfrm>
        </p:spPr>
        <p:txBody>
          <a:bodyPr/>
          <a:lstStyle/>
          <a:p>
            <a:r>
              <a:rPr lang="pt-BR" dirty="0"/>
              <a:t>A parte do circuito que está conectado à coluna </a:t>
            </a:r>
            <a:r>
              <a:rPr lang="pt-BR" dirty="0">
                <a:solidFill>
                  <a:srgbClr val="FF0000"/>
                </a:solidFill>
              </a:rPr>
              <a:t>X</a:t>
            </a:r>
            <a:r>
              <a:rPr lang="pt-BR" dirty="0"/>
              <a:t> pode ser implementada por um pino de I/O configurado como </a:t>
            </a:r>
            <a:r>
              <a:rPr lang="pt-BR" dirty="0">
                <a:solidFill>
                  <a:srgbClr val="FF0000"/>
                </a:solidFill>
              </a:rPr>
              <a:t>saída</a:t>
            </a:r>
            <a:r>
              <a:rPr lang="pt-BR" dirty="0"/>
              <a:t>, enquanto a impedância </a:t>
            </a:r>
            <a:r>
              <a:rPr lang="pt-BR" dirty="0" err="1"/>
              <a:t>Zin</a:t>
            </a:r>
            <a:r>
              <a:rPr lang="pt-BR" dirty="0"/>
              <a:t>(</a:t>
            </a:r>
            <a:r>
              <a:rPr lang="pt-BR" dirty="0">
                <a:solidFill>
                  <a:srgbClr val="0070C0"/>
                </a:solidFill>
              </a:rPr>
              <a:t>Y</a:t>
            </a:r>
            <a:r>
              <a:rPr lang="pt-BR" dirty="0"/>
              <a:t>) pode ser implementada por um pino de I/O configurado como </a:t>
            </a:r>
            <a:r>
              <a:rPr lang="pt-BR" dirty="0">
                <a:solidFill>
                  <a:srgbClr val="0070C0"/>
                </a:solidFill>
              </a:rPr>
              <a:t>entrada</a:t>
            </a:r>
            <a:r>
              <a:rPr lang="pt-BR" dirty="0"/>
              <a:t>.</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83350" y="1961146"/>
            <a:ext cx="5464008" cy="3317977"/>
          </a:xfrm>
        </p:spPr>
      </p:pic>
    </p:spTree>
    <p:extLst>
      <p:ext uri="{BB962C8B-B14F-4D97-AF65-F5344CB8AC3E}">
        <p14:creationId xmlns:p14="http://schemas.microsoft.com/office/powerpoint/2010/main" val="341333159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Esquemático com o teclado matriz</a:t>
            </a:r>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411" y="933511"/>
            <a:ext cx="11827042" cy="5690751"/>
          </a:xfrm>
        </p:spPr>
      </p:pic>
    </p:spTree>
    <p:extLst>
      <p:ext uri="{BB962C8B-B14F-4D97-AF65-F5344CB8AC3E}">
        <p14:creationId xmlns:p14="http://schemas.microsoft.com/office/powerpoint/2010/main" val="380179715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pt-BR" dirty="0"/>
              <a:t>Esquemático com o teclado matriz</a:t>
            </a:r>
          </a:p>
        </p:txBody>
      </p:sp>
      <p:sp>
        <p:nvSpPr>
          <p:cNvPr id="11" name="Espaço Reservado para Conteúdo 10"/>
          <p:cNvSpPr>
            <a:spLocks noGrp="1"/>
          </p:cNvSpPr>
          <p:nvPr>
            <p:ph sz="half" idx="1"/>
          </p:nvPr>
        </p:nvSpPr>
        <p:spPr>
          <a:xfrm>
            <a:off x="838199" y="1347665"/>
            <a:ext cx="5333999" cy="4819673"/>
          </a:xfrm>
        </p:spPr>
        <p:txBody>
          <a:bodyPr>
            <a:normAutofit lnSpcReduction="10000"/>
          </a:bodyPr>
          <a:lstStyle/>
          <a:p>
            <a:r>
              <a:rPr lang="pt-BR" dirty="0"/>
              <a:t>Colocando-se RB7 (X1=0) em nível lógico 0 avaliamos Y1:Y4:</a:t>
            </a:r>
          </a:p>
          <a:p>
            <a:r>
              <a:rPr lang="pt-BR" dirty="0"/>
              <a:t>Se Y1=0, isto significa que S0 está pressionado;</a:t>
            </a:r>
          </a:p>
          <a:p>
            <a:r>
              <a:rPr lang="pt-BR" dirty="0"/>
              <a:t>Se Y2=0, isto significa que S4 está pressionado;</a:t>
            </a:r>
          </a:p>
          <a:p>
            <a:r>
              <a:rPr lang="pt-BR" dirty="0"/>
              <a:t>E assim por diante. </a:t>
            </a:r>
          </a:p>
        </p:txBody>
      </p:sp>
      <p:pic>
        <p:nvPicPr>
          <p:cNvPr id="13" name="Espaço Reservado para Conteúdo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199" y="1804737"/>
            <a:ext cx="5989479" cy="3449939"/>
          </a:xfrm>
        </p:spPr>
      </p:pic>
    </p:spTree>
    <p:extLst>
      <p:ext uri="{BB962C8B-B14F-4D97-AF65-F5344CB8AC3E}">
        <p14:creationId xmlns:p14="http://schemas.microsoft.com/office/powerpoint/2010/main" val="69794526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Rastrear teclado</a:t>
            </a:r>
          </a:p>
        </p:txBody>
      </p:sp>
      <p:pic>
        <p:nvPicPr>
          <p:cNvPr id="7" name="Espaço Reservado para Conteúdo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89000" y="1560513"/>
            <a:ext cx="5080000" cy="4394200"/>
          </a:xfrm>
        </p:spPr>
      </p:pic>
      <p:pic>
        <p:nvPicPr>
          <p:cNvPr id="9" name="Espaço Reservado para Conteúdo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23000" y="1642147"/>
            <a:ext cx="5080000" cy="2387600"/>
          </a:xfrm>
        </p:spPr>
      </p:pic>
    </p:spTree>
    <p:extLst>
      <p:ext uri="{BB962C8B-B14F-4D97-AF65-F5344CB8AC3E}">
        <p14:creationId xmlns:p14="http://schemas.microsoft.com/office/powerpoint/2010/main" val="52626808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conversor a/d</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42248AA7-16DD-4C83-A57E-05F1053D10CE}"/>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293780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idx="1"/>
          </p:nvPr>
        </p:nvSpPr>
        <p:spPr/>
        <p:txBody>
          <a:bodyPr/>
          <a:lstStyle/>
          <a:p>
            <a:r>
              <a:rPr lang="pt-BR" dirty="0"/>
              <a:t>A interação do homem com a natureza se dá por meio de várias grandezas (temperatura, pressão, umidade, luz, </a:t>
            </a:r>
            <a:r>
              <a:rPr lang="pt-BR" dirty="0" err="1"/>
              <a:t>etc</a:t>
            </a:r>
            <a:r>
              <a:rPr lang="pt-BR" dirty="0"/>
              <a:t>).</a:t>
            </a:r>
          </a:p>
          <a:p>
            <a:r>
              <a:rPr lang="pt-BR" dirty="0"/>
              <a:t>De modo geral, a </a:t>
            </a:r>
            <a:r>
              <a:rPr lang="pt-BR" dirty="0">
                <a:solidFill>
                  <a:srgbClr val="FF0000"/>
                </a:solidFill>
              </a:rPr>
              <a:t>intensidade das grandezas </a:t>
            </a:r>
            <a:r>
              <a:rPr lang="pt-BR" dirty="0"/>
              <a:t>existentes na natureza </a:t>
            </a:r>
            <a:r>
              <a:rPr lang="pt-BR" dirty="0">
                <a:solidFill>
                  <a:srgbClr val="FF0000"/>
                </a:solidFill>
              </a:rPr>
              <a:t>varia</a:t>
            </a:r>
            <a:r>
              <a:rPr lang="pt-BR" dirty="0"/>
              <a:t> de maneira </a:t>
            </a:r>
            <a:r>
              <a:rPr lang="pt-BR" dirty="0">
                <a:solidFill>
                  <a:srgbClr val="FF0000"/>
                </a:solidFill>
              </a:rPr>
              <a:t>analógica</a:t>
            </a:r>
            <a:r>
              <a:rPr lang="pt-BR" dirty="0"/>
              <a:t>. Uma variação analógica pode ser definida com uma variação </a:t>
            </a:r>
            <a:r>
              <a:rPr lang="pt-BR" dirty="0">
                <a:solidFill>
                  <a:srgbClr val="FF0000"/>
                </a:solidFill>
              </a:rPr>
              <a:t>contínua em relação ao tempo</a:t>
            </a:r>
            <a:r>
              <a:rPr lang="pt-BR" dirty="0"/>
              <a:t>. Isto significa que para ir de um valor a outro de intensidade, a grandeza terá de passar por todos os pontos intermediários entre os valores inicial e final.</a:t>
            </a:r>
          </a:p>
        </p:txBody>
      </p:sp>
    </p:spTree>
    <p:extLst>
      <p:ext uri="{BB962C8B-B14F-4D97-AF65-F5344CB8AC3E}">
        <p14:creationId xmlns:p14="http://schemas.microsoft.com/office/powerpoint/2010/main" val="22911104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Conversor analógico/digital</a:t>
            </a:r>
          </a:p>
        </p:txBody>
      </p:sp>
      <p:sp>
        <p:nvSpPr>
          <p:cNvPr id="5" name="Espaço Reservado para Conteúdo 4"/>
          <p:cNvSpPr>
            <a:spLocks noGrp="1"/>
          </p:cNvSpPr>
          <p:nvPr>
            <p:ph sz="half" idx="1"/>
          </p:nvPr>
        </p:nvSpPr>
        <p:spPr>
          <a:xfrm>
            <a:off x="838199" y="1347665"/>
            <a:ext cx="5610049" cy="4819673"/>
          </a:xfrm>
        </p:spPr>
        <p:txBody>
          <a:bodyPr>
            <a:normAutofit fontScale="77500" lnSpcReduction="20000"/>
          </a:bodyPr>
          <a:lstStyle/>
          <a:p>
            <a:r>
              <a:rPr lang="pt-BR" dirty="0"/>
              <a:t>Observe, por exemplo, na figura ao lado uma sinal analógico variando ao longo do tempo. O gráfico mostra a variação da temperatura em dia típico de verão no Rio de Janeiro.</a:t>
            </a:r>
          </a:p>
          <a:p>
            <a:endParaRPr lang="pt-BR" dirty="0"/>
          </a:p>
          <a:p>
            <a:r>
              <a:rPr lang="pt-BR" dirty="0"/>
              <a:t>Às 00h a temperatura é 15⁰C, e vai aumentando gradualmente até 40⁰C por volta do meio dia. A partir deste ponto a temperatura volta a diminuir até 15⁰C às 23h59min.</a:t>
            </a:r>
          </a:p>
        </p:txBody>
      </p:sp>
      <p:pic>
        <p:nvPicPr>
          <p:cNvPr id="7" name="Espaço Reservado para Conteú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48249" y="1946788"/>
            <a:ext cx="5743751" cy="3202141"/>
          </a:xfrm>
        </p:spPr>
      </p:pic>
    </p:spTree>
    <p:extLst>
      <p:ext uri="{BB962C8B-B14F-4D97-AF65-F5344CB8AC3E}">
        <p14:creationId xmlns:p14="http://schemas.microsoft.com/office/powerpoint/2010/main" val="2668559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- 1</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em 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173</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107</a:t>
            </a:r>
          </a:p>
          <a:p>
            <a:pPr lvl="1"/>
            <a:r>
              <a:rPr lang="pl-PL" dirty="0"/>
              <a:t>c) 01101111</a:t>
            </a:r>
            <a:r>
              <a:rPr lang="pl-PL" baseline="-25000" dirty="0"/>
              <a:t>2</a:t>
            </a:r>
            <a:r>
              <a:rPr lang="pt-BR" dirty="0"/>
              <a:t> = </a:t>
            </a:r>
            <a:r>
              <a:rPr lang="pt-BR" dirty="0">
                <a:solidFill>
                  <a:srgbClr val="FF0000"/>
                </a:solidFill>
              </a:rPr>
              <a:t>111</a:t>
            </a:r>
          </a:p>
          <a:p>
            <a:pPr lvl="1"/>
            <a:endParaRPr lang="pt-BR" dirty="0"/>
          </a:p>
          <a:p>
            <a:pPr marL="457200" indent="-457200">
              <a:buFont typeface="+mj-lt"/>
              <a:buAutoNum type="arabicParenR"/>
            </a:pPr>
            <a:r>
              <a:rPr lang="pt-BR" dirty="0"/>
              <a:t>Converta os seguinte números decimais em binários</a:t>
            </a:r>
          </a:p>
          <a:p>
            <a:pPr marL="914400" lvl="1" indent="-457200">
              <a:buFont typeface="+mj-lt"/>
              <a:buAutoNum type="arabicParenR"/>
            </a:pPr>
            <a:r>
              <a:rPr lang="pt-BR" dirty="0"/>
              <a:t>131 = </a:t>
            </a:r>
            <a:r>
              <a:rPr lang="pt-BR" dirty="0">
                <a:solidFill>
                  <a:srgbClr val="FF0000"/>
                </a:solidFill>
              </a:rPr>
              <a:t>10000011</a:t>
            </a:r>
            <a:r>
              <a:rPr lang="pl-PL" baseline="-25000" dirty="0">
                <a:solidFill>
                  <a:srgbClr val="FF0000"/>
                </a:solidFill>
              </a:rPr>
              <a:t>2</a:t>
            </a:r>
            <a:endParaRPr lang="pt-BR" dirty="0">
              <a:solidFill>
                <a:srgbClr val="FF0000"/>
              </a:solidFill>
            </a:endParaRPr>
          </a:p>
          <a:p>
            <a:pPr marL="914400" lvl="1" indent="-457200">
              <a:buFont typeface="+mj-lt"/>
              <a:buAutoNum type="arabicParenR"/>
            </a:pPr>
            <a:r>
              <a:rPr lang="pt-BR" dirty="0"/>
              <a:t>010 = </a:t>
            </a:r>
            <a:r>
              <a:rPr lang="pt-BR" dirty="0">
                <a:solidFill>
                  <a:srgbClr val="FF0000"/>
                </a:solidFill>
              </a:rPr>
              <a:t>00001010</a:t>
            </a:r>
            <a:r>
              <a:rPr lang="pl-PL" baseline="-25000" dirty="0">
                <a:solidFill>
                  <a:srgbClr val="FF0000"/>
                </a:solidFill>
              </a:rPr>
              <a:t>2</a:t>
            </a:r>
            <a:r>
              <a:rPr lang="pt-BR" dirty="0">
                <a:solidFill>
                  <a:srgbClr val="FF0000"/>
                </a:solidFill>
              </a:rPr>
              <a:t> </a:t>
            </a:r>
          </a:p>
          <a:p>
            <a:pPr marL="914400" lvl="1" indent="-457200">
              <a:buFont typeface="+mj-lt"/>
              <a:buAutoNum type="arabicParenR"/>
            </a:pPr>
            <a:r>
              <a:rPr lang="pt-BR" dirty="0"/>
              <a:t>255 = </a:t>
            </a:r>
            <a:r>
              <a:rPr lang="pt-BR" dirty="0">
                <a:solidFill>
                  <a:srgbClr val="FF0000"/>
                </a:solidFill>
              </a:rPr>
              <a:t>11111111</a:t>
            </a:r>
            <a:r>
              <a:rPr lang="pl-PL" baseline="-25000" dirty="0">
                <a:solidFill>
                  <a:srgbClr val="FF0000"/>
                </a:solidFill>
              </a:rPr>
              <a:t>2</a:t>
            </a:r>
            <a:endParaRPr lang="pt-BR" dirty="0">
              <a:solidFill>
                <a:srgbClr val="FF0000"/>
              </a:solidFill>
            </a:endParaRPr>
          </a:p>
          <a:p>
            <a:pPr marL="457200" indent="-457200">
              <a:buFont typeface="+mj-lt"/>
              <a:buAutoNum type="arabicParenR"/>
            </a:pPr>
            <a:endParaRPr lang="pt-BR" dirty="0"/>
          </a:p>
          <a:p>
            <a:pPr lvl="1"/>
            <a:endParaRPr lang="pt-BR" baseline="-25000" dirty="0"/>
          </a:p>
        </p:txBody>
      </p:sp>
    </p:spTree>
    <p:extLst>
      <p:ext uri="{BB962C8B-B14F-4D97-AF65-F5344CB8AC3E}">
        <p14:creationId xmlns:p14="http://schemas.microsoft.com/office/powerpoint/2010/main" val="64585862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idx="1"/>
          </p:nvPr>
        </p:nvSpPr>
        <p:spPr/>
        <p:txBody>
          <a:bodyPr/>
          <a:lstStyle/>
          <a:p>
            <a:r>
              <a:rPr lang="pt-BR" dirty="0"/>
              <a:t>Com o avanço da tecnologia o homem conseguiu medir as variações de intensidade da maior parte das grandezas não-elétricas encontradas na natureza e </a:t>
            </a:r>
            <a:r>
              <a:rPr lang="pt-BR" dirty="0">
                <a:solidFill>
                  <a:srgbClr val="FF0000"/>
                </a:solidFill>
              </a:rPr>
              <a:t>convertê-las</a:t>
            </a:r>
            <a:r>
              <a:rPr lang="pt-BR" dirty="0"/>
              <a:t> em variações de </a:t>
            </a:r>
            <a:r>
              <a:rPr lang="pt-BR" dirty="0">
                <a:solidFill>
                  <a:srgbClr val="FF0000"/>
                </a:solidFill>
              </a:rPr>
              <a:t>tensão</a:t>
            </a:r>
            <a:r>
              <a:rPr lang="pt-BR" dirty="0"/>
              <a:t> ou de </a:t>
            </a:r>
            <a:r>
              <a:rPr lang="pt-BR" dirty="0">
                <a:solidFill>
                  <a:srgbClr val="FF0000"/>
                </a:solidFill>
              </a:rPr>
              <a:t>corrente</a:t>
            </a:r>
            <a:r>
              <a:rPr lang="pt-BR" dirty="0"/>
              <a:t> </a:t>
            </a:r>
            <a:r>
              <a:rPr lang="pt-BR" dirty="0">
                <a:solidFill>
                  <a:srgbClr val="FF0000"/>
                </a:solidFill>
              </a:rPr>
              <a:t>elétrica</a:t>
            </a:r>
            <a:r>
              <a:rPr lang="pt-BR" dirty="0"/>
              <a:t>. O dispositivo responsável por esta conversão é chamado de </a:t>
            </a:r>
            <a:r>
              <a:rPr lang="pt-BR" dirty="0">
                <a:solidFill>
                  <a:srgbClr val="FF0000"/>
                </a:solidFill>
              </a:rPr>
              <a:t>transdutor</a:t>
            </a:r>
            <a:r>
              <a:rPr lang="pt-BR" dirty="0"/>
              <a:t>.</a:t>
            </a:r>
          </a:p>
          <a:p>
            <a:r>
              <a:rPr lang="pt-BR" dirty="0"/>
              <a:t>Um LM35D, por exemplo, converte variações de temperatura de 2⁰C a 100⁰C em variações de tensão na faixa de 2mV a 100mV. No entanto, essas conversões são discretas [0 ou 1], e não mais contínuas.</a:t>
            </a:r>
          </a:p>
        </p:txBody>
      </p:sp>
    </p:spTree>
    <p:extLst>
      <p:ext uri="{BB962C8B-B14F-4D97-AF65-F5344CB8AC3E}">
        <p14:creationId xmlns:p14="http://schemas.microsoft.com/office/powerpoint/2010/main" val="149252961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4" name="Espaço Reservado para Conteúdo 3"/>
          <p:cNvSpPr>
            <a:spLocks noGrp="1"/>
          </p:cNvSpPr>
          <p:nvPr>
            <p:ph sz="half" idx="1"/>
          </p:nvPr>
        </p:nvSpPr>
        <p:spPr/>
        <p:txBody>
          <a:bodyPr/>
          <a:lstStyle/>
          <a:p>
            <a:r>
              <a:rPr lang="pt-BR" dirty="0"/>
              <a:t>A figura ao lado representa uma variação de tensão discreta. Observe que só existem dois níveis de tensão, zero ou um.</a:t>
            </a:r>
          </a:p>
        </p:txBody>
      </p:sp>
      <p:pic>
        <p:nvPicPr>
          <p:cNvPr id="6" name="Espaço Reservado para Conteú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9800" y="3116826"/>
            <a:ext cx="5962680" cy="1124174"/>
          </a:xfrm>
        </p:spPr>
      </p:pic>
    </p:spTree>
    <p:extLst>
      <p:ext uri="{BB962C8B-B14F-4D97-AF65-F5344CB8AC3E}">
        <p14:creationId xmlns:p14="http://schemas.microsoft.com/office/powerpoint/2010/main" val="42743748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idx="1"/>
          </p:nvPr>
        </p:nvSpPr>
        <p:spPr/>
        <p:txBody>
          <a:bodyPr>
            <a:normAutofit lnSpcReduction="10000"/>
          </a:bodyPr>
          <a:lstStyle/>
          <a:p>
            <a:r>
              <a:rPr lang="pt-BR" dirty="0"/>
              <a:t>Em primeiro lugar devemos definir a faixa (range) de tensão analógica. Tipicamente, em sistemas industriais, se utiliza de 0V a 5V.</a:t>
            </a:r>
          </a:p>
          <a:p>
            <a:r>
              <a:rPr lang="pt-BR" dirty="0"/>
              <a:t>Em um segundo momento, é preciso definir em quantas partes esse sinal será dividido. Isto tem a ver com sua resolução e é parametrizado pela quantidade de bits do conversor.</a:t>
            </a:r>
          </a:p>
          <a:p>
            <a:r>
              <a:rPr lang="pt-BR" dirty="0"/>
              <a:t>Para dividir 5V (5-0) em 256 partes teremos que cada parte equivale a 19,53mV. Com 256 partes precisaremos de 8 bits.</a:t>
            </a:r>
          </a:p>
          <a:p>
            <a:endParaRPr lang="pt-BR" dirty="0"/>
          </a:p>
        </p:txBody>
      </p:sp>
    </p:spTree>
    <p:extLst>
      <p:ext uri="{BB962C8B-B14F-4D97-AF65-F5344CB8AC3E}">
        <p14:creationId xmlns:p14="http://schemas.microsoft.com/office/powerpoint/2010/main" val="82266592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Conversor analógico/digital</a:t>
            </a:r>
          </a:p>
        </p:txBody>
      </p:sp>
      <p:sp>
        <p:nvSpPr>
          <p:cNvPr id="7" name="Espaço Reservado para Conteúdo 6"/>
          <p:cNvSpPr>
            <a:spLocks noGrp="1"/>
          </p:cNvSpPr>
          <p:nvPr>
            <p:ph sz="half" idx="1"/>
          </p:nvPr>
        </p:nvSpPr>
        <p:spPr/>
        <p:txBody>
          <a:bodyPr/>
          <a:lstStyle/>
          <a:p>
            <a:r>
              <a:rPr lang="pt-BR" dirty="0"/>
              <a:t>A tabela ao lado apresenta um resumo dos valores de tensão “fatiados” com seu valor correspondente em binário e hexa.</a:t>
            </a:r>
          </a:p>
        </p:txBody>
      </p:sp>
      <p:pic>
        <p:nvPicPr>
          <p:cNvPr id="8" name="Espaço Reservado para Conteúdo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0699" y="1373911"/>
            <a:ext cx="5915829" cy="4466450"/>
          </a:xfrm>
        </p:spPr>
      </p:pic>
    </p:spTree>
    <p:extLst>
      <p:ext uri="{BB962C8B-B14F-4D97-AF65-F5344CB8AC3E}">
        <p14:creationId xmlns:p14="http://schemas.microsoft.com/office/powerpoint/2010/main" val="110075721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 conversão de um sinal analógico em digital consiste em amostrar o sinal um número de vezes em cada segundo e associar cada amostra ao valor correspondente à amplitude do sinal naquele instante.</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59503"/>
            <a:ext cx="5626510" cy="3156176"/>
          </a:xfrm>
        </p:spPr>
      </p:pic>
    </p:spTree>
    <p:extLst>
      <p:ext uri="{BB962C8B-B14F-4D97-AF65-F5344CB8AC3E}">
        <p14:creationId xmlns:p14="http://schemas.microsoft.com/office/powerpoint/2010/main" val="4942684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Associar um valor proporcional à amplitude do sinal de tempos em tempos é um processo conhecido como PAM (Pulse Amplitude </a:t>
            </a:r>
            <a:r>
              <a:rPr lang="pt-BR" dirty="0" err="1"/>
              <a:t>Modulation</a:t>
            </a:r>
            <a:r>
              <a:rPr lang="pt-BR" dirty="0"/>
              <a:t>)</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199" y="1838632"/>
            <a:ext cx="6006087" cy="3618271"/>
          </a:xfrm>
        </p:spPr>
      </p:pic>
    </p:spTree>
    <p:extLst>
      <p:ext uri="{BB962C8B-B14F-4D97-AF65-F5344CB8AC3E}">
        <p14:creationId xmlns:p14="http://schemas.microsoft.com/office/powerpoint/2010/main" val="203658678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 partir de pulsos PAM é possível produzir pulsos PCM por um processo conhecido como </a:t>
            </a:r>
            <a:r>
              <a:rPr lang="pt-BR" dirty="0">
                <a:solidFill>
                  <a:srgbClr val="FF0000"/>
                </a:solidFill>
              </a:rPr>
              <a:t>quantização</a:t>
            </a:r>
            <a:r>
              <a:rPr lang="pt-BR" dirty="0"/>
              <a:t>. A quantização consiste em substituir cada pulso PAM por um conjunto de bits que represente aquele valor.</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26199" y="1540846"/>
            <a:ext cx="5654002" cy="4486328"/>
          </a:xfrm>
        </p:spPr>
      </p:pic>
    </p:spTree>
    <p:extLst>
      <p:ext uri="{BB962C8B-B14F-4D97-AF65-F5344CB8AC3E}">
        <p14:creationId xmlns:p14="http://schemas.microsoft.com/office/powerpoint/2010/main" val="168865320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p:txBody>
          <a:bodyPr/>
          <a:lstStyle/>
          <a:p>
            <a:r>
              <a:rPr lang="pt-BR" dirty="0"/>
              <a:t>Conversor analógico/digital</a:t>
            </a:r>
          </a:p>
        </p:txBody>
      </p:sp>
      <p:sp>
        <p:nvSpPr>
          <p:cNvPr id="10" name="Espaço Reservado para Conteúdo 9"/>
          <p:cNvSpPr>
            <a:spLocks noGrp="1"/>
          </p:cNvSpPr>
          <p:nvPr>
            <p:ph idx="1"/>
          </p:nvPr>
        </p:nvSpPr>
        <p:spPr>
          <a:xfrm>
            <a:off x="838199" y="1355892"/>
            <a:ext cx="11018883" cy="4821070"/>
          </a:xfrm>
        </p:spPr>
        <p:txBody>
          <a:bodyPr/>
          <a:lstStyle/>
          <a:p>
            <a:r>
              <a:rPr lang="pt-BR" dirty="0"/>
              <a:t>Ao concatenar os diversos pulsos PCM, nós obtemos o sinal representado na forma digital. </a:t>
            </a:r>
          </a:p>
        </p:txBody>
      </p:sp>
      <p:pic>
        <p:nvPicPr>
          <p:cNvPr id="11" name="Imagem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16" y="3543540"/>
            <a:ext cx="11522167" cy="553064"/>
          </a:xfrm>
          <a:prstGeom prst="rect">
            <a:avLst/>
          </a:prstGeom>
        </p:spPr>
      </p:pic>
    </p:spTree>
    <p:extLst>
      <p:ext uri="{BB962C8B-B14F-4D97-AF65-F5344CB8AC3E}">
        <p14:creationId xmlns:p14="http://schemas.microsoft.com/office/powerpoint/2010/main" val="333063352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Conversor analógico/digital</a:t>
            </a:r>
          </a:p>
        </p:txBody>
      </p:sp>
      <p:sp>
        <p:nvSpPr>
          <p:cNvPr id="5" name="Espaço Reservado para Conteúdo 4"/>
          <p:cNvSpPr>
            <a:spLocks noGrp="1"/>
          </p:cNvSpPr>
          <p:nvPr>
            <p:ph sz="half" idx="1"/>
          </p:nvPr>
        </p:nvSpPr>
        <p:spPr>
          <a:xfrm>
            <a:off x="838199" y="1347665"/>
            <a:ext cx="5917707" cy="4819673"/>
          </a:xfrm>
        </p:spPr>
        <p:txBody>
          <a:bodyPr/>
          <a:lstStyle/>
          <a:p>
            <a:r>
              <a:rPr lang="pt-BR" dirty="0"/>
              <a:t>A figura ao lado representa o diagrama em blocos simplificado de um típico conversor A/D de 8 bits. De tempos em tempos a tensão de entrada </a:t>
            </a:r>
            <a:r>
              <a:rPr lang="pt-BR" dirty="0" err="1"/>
              <a:t>Vin</a:t>
            </a:r>
            <a:r>
              <a:rPr lang="pt-BR" dirty="0"/>
              <a:t> é amostrada e convertida em pulsos PCM de 8 bits (D7:D0)</a:t>
            </a:r>
          </a:p>
        </p:txBody>
      </p:sp>
      <p:pic>
        <p:nvPicPr>
          <p:cNvPr id="7" name="Espaço Reservado para Conteú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8000" y="1882775"/>
            <a:ext cx="3810000" cy="3759200"/>
          </a:xfrm>
        </p:spPr>
      </p:pic>
    </p:spTree>
    <p:extLst>
      <p:ext uri="{BB962C8B-B14F-4D97-AF65-F5344CB8AC3E}">
        <p14:creationId xmlns:p14="http://schemas.microsoft.com/office/powerpoint/2010/main" val="182841141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Teorema de </a:t>
            </a:r>
            <a:r>
              <a:rPr lang="pt-BR" dirty="0" err="1"/>
              <a:t>nyquist</a:t>
            </a:r>
            <a:endParaRPr lang="pt-BR" dirty="0"/>
          </a:p>
        </p:txBody>
      </p:sp>
      <p:sp>
        <p:nvSpPr>
          <p:cNvPr id="5" name="Espaço Reservado para Conteúdo 4"/>
          <p:cNvSpPr>
            <a:spLocks noGrp="1"/>
          </p:cNvSpPr>
          <p:nvPr>
            <p:ph idx="1"/>
          </p:nvPr>
        </p:nvSpPr>
        <p:spPr>
          <a:xfrm>
            <a:off x="838199" y="1355892"/>
            <a:ext cx="11107995" cy="4821070"/>
          </a:xfrm>
        </p:spPr>
        <p:txBody>
          <a:bodyPr>
            <a:normAutofit fontScale="92500" lnSpcReduction="20000"/>
          </a:bodyPr>
          <a:lstStyle/>
          <a:p>
            <a:r>
              <a:rPr lang="pt-BR" dirty="0"/>
              <a:t>Em 1928, H. </a:t>
            </a:r>
            <a:r>
              <a:rPr lang="pt-BR" dirty="0" err="1"/>
              <a:t>Nyquist</a:t>
            </a:r>
            <a:r>
              <a:rPr lang="pt-BR" dirty="0"/>
              <a:t> provou que um sinal analógico que tenha passado por um filtro passa baixas (FPB) com frequência de corte </a:t>
            </a:r>
            <a:r>
              <a:rPr lang="pt-BR" dirty="0" err="1"/>
              <a:t>Fc</a:t>
            </a:r>
            <a:r>
              <a:rPr lang="pt-BR" dirty="0"/>
              <a:t> pode ser completamente reconstituído a partir de um número de amostras 2*</a:t>
            </a:r>
            <a:r>
              <a:rPr lang="pt-BR" dirty="0" err="1"/>
              <a:t>Fc</a:t>
            </a:r>
            <a:r>
              <a:rPr lang="pt-BR" dirty="0"/>
              <a:t>.</a:t>
            </a:r>
          </a:p>
          <a:p>
            <a:r>
              <a:rPr lang="pt-BR" dirty="0"/>
              <a:t>Segundo </a:t>
            </a:r>
            <a:r>
              <a:rPr lang="pt-BR" dirty="0" err="1"/>
              <a:t>Nyquist</a:t>
            </a:r>
            <a:r>
              <a:rPr lang="pt-BR" dirty="0"/>
              <a:t>, um número maior de amostras seria inútil devido ao fato de que as frequências </a:t>
            </a:r>
            <a:r>
              <a:rPr lang="pt-BR" dirty="0">
                <a:solidFill>
                  <a:srgbClr val="FF0000"/>
                </a:solidFill>
              </a:rPr>
              <a:t>acima de 2*</a:t>
            </a:r>
            <a:r>
              <a:rPr lang="pt-BR" dirty="0" err="1">
                <a:solidFill>
                  <a:srgbClr val="FF0000"/>
                </a:solidFill>
              </a:rPr>
              <a:t>Fc</a:t>
            </a:r>
            <a:r>
              <a:rPr lang="pt-BR" dirty="0">
                <a:solidFill>
                  <a:srgbClr val="FF0000"/>
                </a:solidFill>
              </a:rPr>
              <a:t> </a:t>
            </a:r>
            <a:r>
              <a:rPr lang="pt-BR" dirty="0"/>
              <a:t>já foram </a:t>
            </a:r>
            <a:r>
              <a:rPr lang="pt-BR" dirty="0">
                <a:solidFill>
                  <a:srgbClr val="FF0000"/>
                </a:solidFill>
              </a:rPr>
              <a:t>eliminadas pelo filtro</a:t>
            </a:r>
            <a:r>
              <a:rPr lang="pt-BR" dirty="0"/>
              <a:t>.</a:t>
            </a:r>
          </a:p>
          <a:p>
            <a:endParaRPr lang="pt-BR" dirty="0"/>
          </a:p>
          <a:p>
            <a:r>
              <a:rPr lang="pt-BR" dirty="0" err="1"/>
              <a:t>Ex</a:t>
            </a:r>
            <a:r>
              <a:rPr lang="pt-BR" dirty="0"/>
              <a:t>: se quisermos converter um sinal analógico, o qual passa por um FPB com </a:t>
            </a:r>
            <a:r>
              <a:rPr lang="pt-BR" dirty="0" err="1"/>
              <a:t>Fc</a:t>
            </a:r>
            <a:r>
              <a:rPr lang="pt-BR" dirty="0"/>
              <a:t> de 4kHz, em um sinal digital, temos de obter 4k*2=8.000 amostras/segundo.</a:t>
            </a:r>
          </a:p>
        </p:txBody>
      </p:sp>
    </p:spTree>
    <p:extLst>
      <p:ext uri="{BB962C8B-B14F-4D97-AF65-F5344CB8AC3E}">
        <p14:creationId xmlns:p14="http://schemas.microsoft.com/office/powerpoint/2010/main" val="2330731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- 2</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para hexadecimal</a:t>
            </a:r>
          </a:p>
          <a:p>
            <a:pPr lvl="1"/>
            <a:r>
              <a:rPr lang="pt-BR" dirty="0"/>
              <a:t>a) </a:t>
            </a:r>
            <a:r>
              <a:rPr lang="pl-PL" dirty="0"/>
              <a:t>1010</a:t>
            </a:r>
            <a:r>
              <a:rPr lang="pt-BR" dirty="0"/>
              <a:t>1</a:t>
            </a:r>
            <a:r>
              <a:rPr lang="pl-PL" dirty="0"/>
              <a:t>101</a:t>
            </a:r>
            <a:r>
              <a:rPr lang="pl-PL" baseline="-25000" dirty="0"/>
              <a:t>2</a:t>
            </a:r>
            <a:r>
              <a:rPr lang="pt-BR" dirty="0"/>
              <a:t> =</a:t>
            </a:r>
            <a:endParaRPr lang="pt-BR" baseline="-25000" dirty="0"/>
          </a:p>
          <a:p>
            <a:pPr lvl="1"/>
            <a:r>
              <a:rPr lang="pl-PL" dirty="0"/>
              <a:t>b) 01101011</a:t>
            </a:r>
            <a:r>
              <a:rPr lang="pl-PL" baseline="-25000" dirty="0"/>
              <a:t>2</a:t>
            </a:r>
            <a:r>
              <a:rPr lang="pt-BR" dirty="0"/>
              <a:t> =</a:t>
            </a:r>
          </a:p>
          <a:p>
            <a:pPr lvl="1"/>
            <a:r>
              <a:rPr lang="pl-PL" dirty="0"/>
              <a:t>c) 01101111</a:t>
            </a:r>
            <a:r>
              <a:rPr lang="pl-PL" baseline="-25000" dirty="0"/>
              <a:t>2</a:t>
            </a:r>
            <a:r>
              <a:rPr lang="pt-BR" dirty="0"/>
              <a:t> =</a:t>
            </a:r>
            <a:endParaRPr lang="pt-BR" baseline="-25000" dirty="0"/>
          </a:p>
        </p:txBody>
      </p:sp>
    </p:spTree>
    <p:extLst>
      <p:ext uri="{BB962C8B-B14F-4D97-AF65-F5344CB8AC3E}">
        <p14:creationId xmlns:p14="http://schemas.microsoft.com/office/powerpoint/2010/main" val="236511219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Teorema de </a:t>
            </a:r>
            <a:r>
              <a:rPr lang="pt-BR" dirty="0" err="1"/>
              <a:t>nyquist</a:t>
            </a:r>
            <a:endParaRPr lang="pt-BR" dirty="0"/>
          </a:p>
        </p:txBody>
      </p:sp>
      <p:sp>
        <p:nvSpPr>
          <p:cNvPr id="3" name="Espaço Reservado para Conteúdo 2"/>
          <p:cNvSpPr>
            <a:spLocks noGrp="1"/>
          </p:cNvSpPr>
          <p:nvPr>
            <p:ph sz="half" idx="1"/>
          </p:nvPr>
        </p:nvSpPr>
        <p:spPr>
          <a:xfrm>
            <a:off x="838199" y="1347665"/>
            <a:ext cx="6191866" cy="4819673"/>
          </a:xfrm>
        </p:spPr>
        <p:txBody>
          <a:bodyPr/>
          <a:lstStyle/>
          <a:p>
            <a:r>
              <a:rPr lang="pt-BR" dirty="0"/>
              <a:t>Para sabemos de quanto em quanto tempo cada amostra deve ser obtida, temos de fazer 1/8000 = 125</a:t>
            </a:r>
            <a:r>
              <a:rPr lang="el-GR" dirty="0"/>
              <a:t>μ</a:t>
            </a:r>
            <a:r>
              <a:rPr lang="pt-BR" dirty="0"/>
              <a:t>s.</a:t>
            </a:r>
          </a:p>
          <a:p>
            <a:endParaRPr lang="pt-BR" dirty="0"/>
          </a:p>
          <a:p>
            <a:r>
              <a:rPr lang="pt-BR" dirty="0"/>
              <a:t>A figura ao lado demonstra o diagrama de blocos completo de um conversor AD.</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7999" y="1879128"/>
            <a:ext cx="5082358" cy="3371297"/>
          </a:xfrm>
        </p:spPr>
      </p:pic>
    </p:spTree>
    <p:extLst>
      <p:ext uri="{BB962C8B-B14F-4D97-AF65-F5344CB8AC3E}">
        <p14:creationId xmlns:p14="http://schemas.microsoft.com/office/powerpoint/2010/main" val="38445999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Frequência de corte do </a:t>
            </a:r>
            <a:r>
              <a:rPr lang="pt-BR" dirty="0" err="1"/>
              <a:t>fpb</a:t>
            </a:r>
            <a:endParaRPr lang="pt-BR" dirty="0"/>
          </a:p>
        </p:txBody>
      </p:sp>
      <p:sp>
        <p:nvSpPr>
          <p:cNvPr id="6" name="Espaço Reservado para Conteúdo 5"/>
          <p:cNvSpPr>
            <a:spLocks noGrp="1"/>
          </p:cNvSpPr>
          <p:nvPr>
            <p:ph sz="half" idx="1"/>
          </p:nvPr>
        </p:nvSpPr>
        <p:spPr/>
        <p:txBody>
          <a:bodyPr>
            <a:normAutofit fontScale="85000" lnSpcReduction="10000"/>
          </a:bodyPr>
          <a:lstStyle/>
          <a:p>
            <a:r>
              <a:rPr lang="pt-BR" dirty="0"/>
              <a:t>A frequência de corte (</a:t>
            </a:r>
            <a:r>
              <a:rPr lang="pt-BR" dirty="0" err="1"/>
              <a:t>Fc</a:t>
            </a:r>
            <a:r>
              <a:rPr lang="pt-BR" dirty="0"/>
              <a:t>) do FPB limita a frequência máxima (</a:t>
            </a:r>
            <a:r>
              <a:rPr lang="pt-BR" dirty="0" err="1"/>
              <a:t>Fmáx</a:t>
            </a:r>
            <a:r>
              <a:rPr lang="pt-BR" dirty="0"/>
              <a:t>) do sinal de entrada Vin. Em outras palavras, </a:t>
            </a:r>
            <a:r>
              <a:rPr lang="pt-BR" dirty="0" err="1">
                <a:solidFill>
                  <a:srgbClr val="FF0000"/>
                </a:solidFill>
              </a:rPr>
              <a:t>Fmáx</a:t>
            </a:r>
            <a:r>
              <a:rPr lang="pt-BR" dirty="0">
                <a:solidFill>
                  <a:srgbClr val="FF0000"/>
                </a:solidFill>
              </a:rPr>
              <a:t> deve ser sempre menor que </a:t>
            </a:r>
            <a:r>
              <a:rPr lang="pt-BR" dirty="0" err="1">
                <a:solidFill>
                  <a:srgbClr val="FF0000"/>
                </a:solidFill>
              </a:rPr>
              <a:t>Fc</a:t>
            </a:r>
            <a:r>
              <a:rPr lang="pt-BR" dirty="0"/>
              <a:t>. Na </a:t>
            </a:r>
            <a:r>
              <a:rPr lang="pt-BR" dirty="0" err="1"/>
              <a:t>Fc</a:t>
            </a:r>
            <a:r>
              <a:rPr lang="pt-BR" dirty="0"/>
              <a:t>, o nível do sinal na saída do FPB (</a:t>
            </a:r>
            <a:r>
              <a:rPr lang="pt-BR" dirty="0" err="1"/>
              <a:t>Vout</a:t>
            </a:r>
            <a:r>
              <a:rPr lang="pt-BR" dirty="0"/>
              <a:t>) cai para um valor de 0,707*</a:t>
            </a:r>
            <a:r>
              <a:rPr lang="pt-BR" dirty="0" err="1"/>
              <a:t>Vin</a:t>
            </a:r>
            <a:r>
              <a:rPr lang="pt-BR" dirty="0"/>
              <a:t> (70% da tensão de entrada). Para frequências acima de </a:t>
            </a:r>
            <a:r>
              <a:rPr lang="pt-BR" dirty="0" err="1"/>
              <a:t>Fc</a:t>
            </a:r>
            <a:r>
              <a:rPr lang="pt-BR" dirty="0"/>
              <a:t> a tensão na saída do FPB cai progressivamente.</a:t>
            </a:r>
          </a:p>
        </p:txBody>
      </p:sp>
      <p:pic>
        <p:nvPicPr>
          <p:cNvPr id="9" name="Espaço Reservado para Conteúdo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2999" y="1552274"/>
            <a:ext cx="5851013" cy="3905551"/>
          </a:xfrm>
        </p:spPr>
      </p:pic>
    </p:spTree>
    <p:extLst>
      <p:ext uri="{BB962C8B-B14F-4D97-AF65-F5344CB8AC3E}">
        <p14:creationId xmlns:p14="http://schemas.microsoft.com/office/powerpoint/2010/main" val="252642476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Frequência de corte do </a:t>
            </a:r>
            <a:r>
              <a:rPr lang="pt-BR" dirty="0" err="1"/>
              <a:t>fpb</a:t>
            </a:r>
            <a:endParaRPr lang="pt-BR" dirty="0"/>
          </a:p>
        </p:txBody>
      </p:sp>
      <p:sp>
        <p:nvSpPr>
          <p:cNvPr id="6" name="Espaço Reservado para Conteúdo 5"/>
          <p:cNvSpPr>
            <a:spLocks noGrp="1"/>
          </p:cNvSpPr>
          <p:nvPr>
            <p:ph idx="1"/>
          </p:nvPr>
        </p:nvSpPr>
        <p:spPr/>
        <p:txBody>
          <a:bodyPr>
            <a:normAutofit lnSpcReduction="10000"/>
          </a:bodyPr>
          <a:lstStyle/>
          <a:p>
            <a:r>
              <a:rPr lang="pt-BR" dirty="0"/>
              <a:t>Para sinais de áudio, cuja frequência pode variar de 20Hz a 20kHz, em que se encontram todas as frequências que o ser humano é capaz de ouvir, uma queda de 30% no nível de tensão </a:t>
            </a:r>
            <a:r>
              <a:rPr lang="pt-BR" dirty="0" err="1"/>
              <a:t>V</a:t>
            </a:r>
            <a:r>
              <a:rPr lang="pt-BR" baseline="-25000" dirty="0" err="1"/>
              <a:t>out</a:t>
            </a:r>
            <a:r>
              <a:rPr lang="pt-BR" dirty="0"/>
              <a:t>, na </a:t>
            </a:r>
            <a:r>
              <a:rPr lang="pt-BR" dirty="0" err="1"/>
              <a:t>F</a:t>
            </a:r>
            <a:r>
              <a:rPr lang="pt-BR" baseline="-25000" dirty="0" err="1"/>
              <a:t>c</a:t>
            </a:r>
            <a:r>
              <a:rPr lang="pt-BR" dirty="0"/>
              <a:t>, é praticamente desprezível ao ouvido humano. Porém, em outras aplicações essa queda na tensão </a:t>
            </a:r>
            <a:r>
              <a:rPr lang="pt-BR" dirty="0" err="1"/>
              <a:t>V</a:t>
            </a:r>
            <a:r>
              <a:rPr lang="pt-BR" baseline="-25000" dirty="0" err="1"/>
              <a:t>out</a:t>
            </a:r>
            <a:r>
              <a:rPr lang="pt-BR" dirty="0"/>
              <a:t> pode ser inadmissível. Nesses casos, </a:t>
            </a:r>
            <a:r>
              <a:rPr lang="pt-BR" dirty="0" err="1"/>
              <a:t>F</a:t>
            </a:r>
            <a:r>
              <a:rPr lang="pt-BR" baseline="-25000" dirty="0" err="1"/>
              <a:t>máx</a:t>
            </a:r>
            <a:r>
              <a:rPr lang="pt-BR" dirty="0"/>
              <a:t> deve ser bem menor que </a:t>
            </a:r>
            <a:r>
              <a:rPr lang="pt-BR" dirty="0" err="1"/>
              <a:t>F</a:t>
            </a:r>
            <a:r>
              <a:rPr lang="pt-BR" baseline="-25000" dirty="0" err="1"/>
              <a:t>c</a:t>
            </a:r>
            <a:r>
              <a:rPr lang="pt-BR" dirty="0"/>
              <a:t>. Para alguns autores, para que </a:t>
            </a:r>
            <a:r>
              <a:rPr lang="pt-BR" dirty="0" err="1"/>
              <a:t>V</a:t>
            </a:r>
            <a:r>
              <a:rPr lang="pt-BR" baseline="-25000" dirty="0" err="1"/>
              <a:t>out</a:t>
            </a:r>
            <a:r>
              <a:rPr lang="pt-BR" dirty="0"/>
              <a:t> não sofra uma atenuação tão grande é comum os projetistas considerarem </a:t>
            </a:r>
            <a:r>
              <a:rPr lang="pt-BR" dirty="0" err="1">
                <a:solidFill>
                  <a:srgbClr val="FF0000"/>
                </a:solidFill>
              </a:rPr>
              <a:t>F</a:t>
            </a:r>
            <a:r>
              <a:rPr lang="pt-BR" baseline="-25000" dirty="0" err="1">
                <a:solidFill>
                  <a:srgbClr val="FF0000"/>
                </a:solidFill>
              </a:rPr>
              <a:t>máx</a:t>
            </a:r>
            <a:r>
              <a:rPr lang="pt-BR" dirty="0">
                <a:solidFill>
                  <a:srgbClr val="FF0000"/>
                </a:solidFill>
              </a:rPr>
              <a:t> = </a:t>
            </a:r>
            <a:r>
              <a:rPr lang="pt-BR" dirty="0" err="1">
                <a:solidFill>
                  <a:srgbClr val="FF0000"/>
                </a:solidFill>
              </a:rPr>
              <a:t>F</a:t>
            </a:r>
            <a:r>
              <a:rPr lang="pt-BR" baseline="-25000" dirty="0" err="1">
                <a:solidFill>
                  <a:srgbClr val="FF0000"/>
                </a:solidFill>
              </a:rPr>
              <a:t>c</a:t>
            </a:r>
            <a:r>
              <a:rPr lang="pt-BR" dirty="0">
                <a:solidFill>
                  <a:srgbClr val="FF0000"/>
                </a:solidFill>
              </a:rPr>
              <a:t>/10</a:t>
            </a:r>
            <a:r>
              <a:rPr lang="pt-BR" dirty="0"/>
              <a:t>. </a:t>
            </a:r>
          </a:p>
        </p:txBody>
      </p:sp>
    </p:spTree>
    <p:extLst>
      <p:ext uri="{BB962C8B-B14F-4D97-AF65-F5344CB8AC3E}">
        <p14:creationId xmlns:p14="http://schemas.microsoft.com/office/powerpoint/2010/main" val="47621902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Frequência de corte do </a:t>
            </a:r>
            <a:r>
              <a:rPr lang="pt-BR" dirty="0" err="1"/>
              <a:t>fpb</a:t>
            </a:r>
            <a:endParaRPr lang="pt-BR" dirty="0"/>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838200" y="1355891"/>
                <a:ext cx="10515600" cy="5124807"/>
              </a:xfrm>
            </p:spPr>
            <p:txBody>
              <a:bodyPr>
                <a:normAutofit fontScale="70000" lnSpcReduction="20000"/>
              </a:bodyPr>
              <a:lstStyle/>
              <a:p>
                <a:r>
                  <a:rPr lang="pt-BR" sz="3200" dirty="0"/>
                  <a:t>Agora de posse de todos os elementos para nosso projeto, vamos ao passo-a-passo:</a:t>
                </a:r>
              </a:p>
              <a:p>
                <a:pPr marL="514350" indent="-514350">
                  <a:buFont typeface="Wingdings" panose="05000000000000000000" pitchFamily="2" charset="2"/>
                  <a:buChar char="Ø"/>
                </a:pPr>
                <a:r>
                  <a:rPr lang="pt-BR" dirty="0"/>
                  <a:t>Dividir a faixa (range) em um número de partes iguais. Quanto mais partes, maior a fidelidade do sinal digital ao analógico;</a:t>
                </a:r>
              </a:p>
              <a:p>
                <a:pPr marL="514350" indent="-514350">
                  <a:buFont typeface="Wingdings" panose="05000000000000000000" pitchFamily="2" charset="2"/>
                  <a:buChar char="Ø"/>
                </a:pPr>
                <a:r>
                  <a:rPr lang="pt-BR" dirty="0"/>
                  <a:t>Calcular o número de bits de cada PCM. O número de bits normalmente utilizado em conversores AD para sinais de baixa frequência, abaixo de 4kHz, é de 8, 10 ou 12 bits;</a:t>
                </a:r>
              </a:p>
              <a:p>
                <a:pPr marL="514350" indent="-514350">
                  <a:buFont typeface="Wingdings" panose="05000000000000000000" pitchFamily="2" charset="2"/>
                  <a:buChar char="Ø"/>
                </a:pPr>
                <a:r>
                  <a:rPr lang="pt-BR" dirty="0"/>
                  <a:t>Calcular a frequência de corte do FPB. Garantir que a tensão na saída do FPB vai se manter próximo, ou no mesmo nível de </a:t>
                </a:r>
                <a:r>
                  <a:rPr lang="pt-BR" dirty="0" err="1"/>
                  <a:t>V</a:t>
                </a:r>
                <a:r>
                  <a:rPr lang="pt-BR" baseline="-25000" dirty="0" err="1"/>
                  <a:t>in</a:t>
                </a:r>
                <a:r>
                  <a:rPr lang="pt-BR" dirty="0"/>
                  <a:t> para todas as frequências. Utilize a fórmula </a:t>
                </a:r>
                <a:r>
                  <a:rPr lang="pt-BR" dirty="0" err="1"/>
                  <a:t>F</a:t>
                </a:r>
                <a:r>
                  <a:rPr lang="pt-BR" baseline="-25000" dirty="0" err="1"/>
                  <a:t>c</a:t>
                </a:r>
                <a:r>
                  <a:rPr lang="pt-BR" dirty="0"/>
                  <a:t> = 10*</a:t>
                </a:r>
                <a:r>
                  <a:rPr lang="pt-BR" dirty="0" err="1"/>
                  <a:t>F</a:t>
                </a:r>
                <a:r>
                  <a:rPr lang="pt-BR" baseline="-25000" dirty="0" err="1"/>
                  <a:t>max</a:t>
                </a:r>
                <a:r>
                  <a:rPr lang="pt-BR" dirty="0"/>
                  <a:t>;</a:t>
                </a:r>
              </a:p>
              <a:p>
                <a:pPr marL="514350" indent="-514350">
                  <a:buFont typeface="Wingdings" panose="05000000000000000000" pitchFamily="2" charset="2"/>
                  <a:buChar char="Ø"/>
                </a:pPr>
                <a:r>
                  <a:rPr lang="pt-BR" dirty="0"/>
                  <a:t>Escolher o tipo de FPB. Para sinais com frequências baixas, pode ser utilizado o FPB RC de primeira ou de segunda ordem, onde:</a:t>
                </a:r>
              </a:p>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rPr>
                          </m:ctrlPr>
                        </m:sSubPr>
                        <m:e>
                          <m:r>
                            <a:rPr lang="el-GR" i="1" smtClean="0">
                              <a:latin typeface="Cambria Math" panose="02040503050406030204" pitchFamily="18" charset="0"/>
                            </a:rPr>
                            <m:t>𝐹</m:t>
                          </m:r>
                        </m:e>
                        <m:sub>
                          <m:r>
                            <a:rPr lang="el-GR" i="1" smtClean="0">
                              <a:latin typeface="Cambria Math" panose="02040503050406030204" pitchFamily="18" charset="0"/>
                            </a:rPr>
                            <m:t>𝑐</m:t>
                          </m:r>
                        </m:sub>
                      </m:sSub>
                      <m:r>
                        <a:rPr lang="el-GR" i="1" smtClean="0">
                          <a:latin typeface="Cambria Math" panose="02040503050406030204" pitchFamily="18" charset="0"/>
                        </a:rPr>
                        <m:t>=</m:t>
                      </m:r>
                      <m:f>
                        <m:fPr>
                          <m:ctrlPr>
                            <a:rPr lang="el-GR" i="1" smtClean="0">
                              <a:latin typeface="Cambria Math" panose="02040503050406030204" pitchFamily="18" charset="0"/>
                            </a:rPr>
                          </m:ctrlPr>
                        </m:fPr>
                        <m:num>
                          <m:r>
                            <a:rPr lang="el-GR" i="1" smtClean="0">
                              <a:latin typeface="Cambria Math" panose="02040503050406030204" pitchFamily="18" charset="0"/>
                            </a:rPr>
                            <m:t>1</m:t>
                          </m:r>
                        </m:num>
                        <m:den>
                          <m:r>
                            <a:rPr lang="el-GR" i="1" smtClean="0">
                              <a:latin typeface="Cambria Math" panose="02040503050406030204" pitchFamily="18" charset="0"/>
                            </a:rPr>
                            <m:t>2</m:t>
                          </m:r>
                          <m:r>
                            <a:rPr lang="pt-BR" b="0" i="1" smtClean="0">
                              <a:latin typeface="Cambria Math" panose="02040503050406030204" pitchFamily="18" charset="0"/>
                            </a:rPr>
                            <m:t>∗</m:t>
                          </m:r>
                          <m:r>
                            <a:rPr lang="el-GR" i="1" smtClean="0">
                              <a:latin typeface="Cambria Math" panose="02040503050406030204" pitchFamily="18" charset="0"/>
                            </a:rPr>
                            <m:t>𝜋</m:t>
                          </m:r>
                          <m:r>
                            <a:rPr lang="pt-BR" b="0" i="1" smtClean="0">
                              <a:latin typeface="Cambria Math" panose="02040503050406030204" pitchFamily="18" charset="0"/>
                            </a:rPr>
                            <m:t>∗</m:t>
                          </m:r>
                          <m:r>
                            <a:rPr lang="pt-BR" b="0" i="1" smtClean="0">
                              <a:latin typeface="Cambria Math" panose="02040503050406030204" pitchFamily="18" charset="0"/>
                            </a:rPr>
                            <m:t>𝑅</m:t>
                          </m:r>
                          <m:r>
                            <a:rPr lang="pt-BR" b="0" i="1" smtClean="0">
                              <a:latin typeface="Cambria Math" panose="02040503050406030204" pitchFamily="18" charset="0"/>
                            </a:rPr>
                            <m:t>∗</m:t>
                          </m:r>
                          <m:r>
                            <a:rPr lang="pt-BR" b="0" i="1" smtClean="0">
                              <a:latin typeface="Cambria Math" panose="02040503050406030204" pitchFamily="18" charset="0"/>
                            </a:rPr>
                            <m:t>𝐶</m:t>
                          </m:r>
                        </m:den>
                      </m:f>
                    </m:oMath>
                  </m:oMathPara>
                </a14:m>
                <a:endParaRPr lang="pt-BR" dirty="0"/>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838200" y="1355891"/>
                <a:ext cx="10515600" cy="5124807"/>
              </a:xfrm>
              <a:blipFill>
                <a:blip r:embed="rId2"/>
                <a:stretch>
                  <a:fillRect l="-754"/>
                </a:stretch>
              </a:blipFill>
            </p:spPr>
            <p:txBody>
              <a:bodyPr/>
              <a:lstStyle/>
              <a:p>
                <a:r>
                  <a:rPr lang="pt-BR">
                    <a:noFill/>
                  </a:rPr>
                  <a:t> </a:t>
                </a:r>
              </a:p>
            </p:txBody>
          </p:sp>
        </mc:Fallback>
      </mc:AlternateContent>
    </p:spTree>
    <p:extLst>
      <p:ext uri="{BB962C8B-B14F-4D97-AF65-F5344CB8AC3E}">
        <p14:creationId xmlns:p14="http://schemas.microsoft.com/office/powerpoint/2010/main" val="178460861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Exercício 1</a:t>
            </a:r>
          </a:p>
        </p:txBody>
      </p:sp>
      <p:sp>
        <p:nvSpPr>
          <p:cNvPr id="6" name="Espaço Reservado para Conteúdo 5"/>
          <p:cNvSpPr>
            <a:spLocks noGrp="1"/>
          </p:cNvSpPr>
          <p:nvPr>
            <p:ph idx="1"/>
          </p:nvPr>
        </p:nvSpPr>
        <p:spPr/>
        <p:txBody>
          <a:bodyPr/>
          <a:lstStyle/>
          <a:p>
            <a:r>
              <a:rPr lang="pt-BR" dirty="0"/>
              <a:t>Projete um FPB de um conversor AD de 8 bits para um sinal de entrada que varia de 0V a 1,25V, cuja frequência máxima é de 10Hz.</a:t>
            </a:r>
          </a:p>
          <a:p>
            <a:r>
              <a:rPr lang="pt-BR" dirty="0"/>
              <a:t>Qual o valor do pulso PCM para uma tensão de entrada de 0,75V? </a:t>
            </a:r>
          </a:p>
          <a:p>
            <a:r>
              <a:rPr lang="pt-BR" dirty="0"/>
              <a:t>De quanto em quanto tempo a tensão de entrada deve ser amostrada?</a:t>
            </a:r>
          </a:p>
        </p:txBody>
      </p:sp>
    </p:spTree>
    <p:extLst>
      <p:ext uri="{BB962C8B-B14F-4D97-AF65-F5344CB8AC3E}">
        <p14:creationId xmlns:p14="http://schemas.microsoft.com/office/powerpoint/2010/main" val="360751099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Exercício 1 - resposta</a:t>
            </a:r>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838199" y="1355892"/>
                <a:ext cx="10999839" cy="4821070"/>
              </a:xfrm>
            </p:spPr>
            <p:txBody>
              <a:bodyPr>
                <a:normAutofit fontScale="85000" lnSpcReduction="20000"/>
              </a:bodyPr>
              <a:lstStyle/>
              <a:p>
                <a:pPr marL="514350" indent="-514350">
                  <a:buAutoNum type="alphaLcParenR"/>
                </a:pPr>
                <a:r>
                  <a:rPr lang="pt-BR" dirty="0"/>
                  <a:t>Como o conversor AD será de 8 bits, temos de dividir a faixa de tensão em 256 partes iguais. Sendo assim, cada parte terá um valor de 1,25V/256 = 4,88mV.</a:t>
                </a:r>
              </a:p>
              <a:p>
                <a:pPr marL="514350" indent="-514350">
                  <a:buAutoNum type="alphaLcParenR"/>
                </a:pPr>
                <a:r>
                  <a:rPr lang="pt-BR" dirty="0"/>
                  <a:t>A frequência de corte será de:</a:t>
                </a:r>
              </a:p>
              <a:p>
                <a:pPr algn="ctr"/>
                <a:r>
                  <a:rPr lang="pt-BR" dirty="0" err="1"/>
                  <a:t>F</a:t>
                </a:r>
                <a:r>
                  <a:rPr lang="pt-BR" baseline="-25000" dirty="0" err="1"/>
                  <a:t>c</a:t>
                </a:r>
                <a:r>
                  <a:rPr lang="pt-BR" dirty="0"/>
                  <a:t> = 10*</a:t>
                </a:r>
                <a:r>
                  <a:rPr lang="pt-BR" dirty="0" err="1"/>
                  <a:t>F</a:t>
                </a:r>
                <a:r>
                  <a:rPr lang="pt-BR" baseline="-25000" dirty="0" err="1"/>
                  <a:t>máx</a:t>
                </a:r>
                <a:r>
                  <a:rPr lang="pt-BR" dirty="0"/>
                  <a:t> = 10*10 = 100Hz.</a:t>
                </a:r>
              </a:p>
              <a:p>
                <a:pPr marL="514350" indent="-514350">
                  <a:buFont typeface="+mj-lt"/>
                  <a:buAutoNum type="alphaLcParenR" startAt="3"/>
                </a:pPr>
                <a:r>
                  <a:rPr lang="pt-BR" dirty="0"/>
                  <a:t>Vamos optar por um FPB RC de primeira ordem. Para dimensionar o FPB, nós podemos escolher um valor para o resistor R, por exemplo 4,7k</a:t>
                </a:r>
                <a:r>
                  <a:rPr lang="el-GR" dirty="0"/>
                  <a:t>Ω</a:t>
                </a:r>
                <a:r>
                  <a:rPr lang="pt-BR" dirty="0"/>
                  <a:t>, e calcular o valor do capacitor C.</a:t>
                </a:r>
              </a:p>
              <a:p>
                <a:pPr algn="ctr"/>
                <a:r>
                  <a:rPr lang="pt-BR" dirty="0"/>
                  <a:t>C</a:t>
                </a:r>
                <a14:m>
                  <m:oMath xmlns:m="http://schemas.openxmlformats.org/officeDocument/2006/math">
                    <m:r>
                      <a:rPr lang="el-GR" i="1">
                        <a:latin typeface="Cambria Math" panose="02040503050406030204" pitchFamily="18" charset="0"/>
                      </a:rPr>
                      <m:t>=</m:t>
                    </m:r>
                    <m:f>
                      <m:fPr>
                        <m:ctrlPr>
                          <a:rPr lang="el-GR" i="1">
                            <a:latin typeface="Cambria Math" panose="02040503050406030204" pitchFamily="18" charset="0"/>
                          </a:rPr>
                        </m:ctrlPr>
                      </m:fPr>
                      <m:num>
                        <m:r>
                          <a:rPr lang="el-GR" i="1">
                            <a:latin typeface="Cambria Math" panose="02040503050406030204" pitchFamily="18" charset="0"/>
                          </a:rPr>
                          <m:t>1</m:t>
                        </m:r>
                      </m:num>
                      <m:den>
                        <m:r>
                          <a:rPr lang="el-GR" i="1">
                            <a:latin typeface="Cambria Math" panose="02040503050406030204" pitchFamily="18" charset="0"/>
                          </a:rPr>
                          <m:t>2</m:t>
                        </m:r>
                        <m:r>
                          <a:rPr lang="pt-BR" i="1">
                            <a:latin typeface="Cambria Math" panose="02040503050406030204" pitchFamily="18" charset="0"/>
                          </a:rPr>
                          <m:t>∗</m:t>
                        </m:r>
                        <m:r>
                          <a:rPr lang="el-GR" i="1">
                            <a:latin typeface="Cambria Math" panose="02040503050406030204" pitchFamily="18" charset="0"/>
                          </a:rPr>
                          <m:t>𝜋</m:t>
                        </m:r>
                        <m:r>
                          <a:rPr lang="pt-BR" i="1">
                            <a:latin typeface="Cambria Math" panose="02040503050406030204" pitchFamily="18" charset="0"/>
                          </a:rPr>
                          <m:t>∗</m:t>
                        </m:r>
                        <m:r>
                          <a:rPr lang="pt-BR" i="1">
                            <a:latin typeface="Cambria Math" panose="02040503050406030204" pitchFamily="18" charset="0"/>
                          </a:rPr>
                          <m:t>𝑅</m:t>
                        </m:r>
                        <m:r>
                          <a:rPr lang="pt-BR" i="1" smtClean="0">
                            <a:latin typeface="Cambria Math" panose="02040503050406030204" pitchFamily="18" charset="0"/>
                          </a:rPr>
                          <m:t>∗</m:t>
                        </m:r>
                        <m:r>
                          <a:rPr lang="pt-BR" b="0" i="1" smtClean="0">
                            <a:latin typeface="Cambria Math" panose="02040503050406030204" pitchFamily="18" charset="0"/>
                          </a:rPr>
                          <m:t>𝐹𝑐</m:t>
                        </m:r>
                      </m:den>
                    </m:f>
                    <m:r>
                      <a:rPr lang="pt-BR" b="0" i="1" smtClean="0">
                        <a:latin typeface="Cambria Math" panose="02040503050406030204" pitchFamily="18" charset="0"/>
                      </a:rPr>
                      <m:t>=</m:t>
                    </m:r>
                    <m:f>
                      <m:fPr>
                        <m:ctrlPr>
                          <a:rPr lang="el-GR" i="1">
                            <a:latin typeface="Cambria Math" panose="02040503050406030204" pitchFamily="18" charset="0"/>
                          </a:rPr>
                        </m:ctrlPr>
                      </m:fPr>
                      <m:num>
                        <m:r>
                          <a:rPr lang="el-GR" i="1">
                            <a:latin typeface="Cambria Math" panose="02040503050406030204" pitchFamily="18" charset="0"/>
                          </a:rPr>
                          <m:t>1</m:t>
                        </m:r>
                      </m:num>
                      <m:den>
                        <m:r>
                          <a:rPr lang="el-GR" i="1">
                            <a:latin typeface="Cambria Math" panose="02040503050406030204" pitchFamily="18" charset="0"/>
                          </a:rPr>
                          <m:t>2</m:t>
                        </m:r>
                        <m:r>
                          <a:rPr lang="pt-BR" i="1">
                            <a:latin typeface="Cambria Math" panose="02040503050406030204" pitchFamily="18" charset="0"/>
                          </a:rPr>
                          <m:t>∗</m:t>
                        </m:r>
                        <m:r>
                          <a:rPr lang="pt-BR" b="0" i="1" smtClean="0">
                            <a:latin typeface="Cambria Math" panose="02040503050406030204" pitchFamily="18" charset="0"/>
                          </a:rPr>
                          <m:t>3,14</m:t>
                        </m:r>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𝑘</m:t>
                        </m:r>
                        <m:r>
                          <a:rPr lang="pt-BR" b="0" i="1" smtClean="0">
                            <a:latin typeface="Cambria Math" panose="02040503050406030204" pitchFamily="18" charset="0"/>
                          </a:rPr>
                          <m:t>7∗100</m:t>
                        </m:r>
                      </m:den>
                    </m:f>
                    <m:r>
                      <a:rPr lang="pt-BR" b="0" i="1" smtClean="0">
                        <a:latin typeface="Cambria Math" panose="02040503050406030204" pitchFamily="18" charset="0"/>
                      </a:rPr>
                      <m:t>=338,62</m:t>
                    </m:r>
                    <m:r>
                      <a:rPr lang="pt-BR" b="0" i="1" smtClean="0">
                        <a:latin typeface="Cambria Math" panose="02040503050406030204" pitchFamily="18" charset="0"/>
                      </a:rPr>
                      <m:t>𝑛𝐹</m:t>
                    </m:r>
                  </m:oMath>
                </a14:m>
                <a:endParaRPr lang="pt-BR" dirty="0"/>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838199" y="1355892"/>
                <a:ext cx="10999839" cy="4821070"/>
              </a:xfrm>
              <a:blipFill>
                <a:blip r:embed="rId2"/>
                <a:stretch>
                  <a:fillRect l="-831" r="-720"/>
                </a:stretch>
              </a:blipFill>
            </p:spPr>
            <p:txBody>
              <a:bodyPr/>
              <a:lstStyle/>
              <a:p>
                <a:r>
                  <a:rPr lang="pt-BR">
                    <a:noFill/>
                  </a:rPr>
                  <a:t> </a:t>
                </a:r>
              </a:p>
            </p:txBody>
          </p:sp>
        </mc:Fallback>
      </mc:AlternateContent>
    </p:spTree>
    <p:extLst>
      <p:ext uri="{BB962C8B-B14F-4D97-AF65-F5344CB8AC3E}">
        <p14:creationId xmlns:p14="http://schemas.microsoft.com/office/powerpoint/2010/main" val="192757182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Exercício 1 - resposta</a:t>
            </a:r>
          </a:p>
        </p:txBody>
      </p:sp>
      <p:sp>
        <p:nvSpPr>
          <p:cNvPr id="3" name="Espaço Reservado para Conteúdo 2"/>
          <p:cNvSpPr>
            <a:spLocks noGrp="1"/>
          </p:cNvSpPr>
          <p:nvPr>
            <p:ph sz="half" idx="1"/>
          </p:nvPr>
        </p:nvSpPr>
        <p:spPr/>
        <p:txBody>
          <a:bodyPr>
            <a:normAutofit/>
          </a:bodyPr>
          <a:lstStyle/>
          <a:p>
            <a:r>
              <a:rPr lang="pt-BR" sz="2400" dirty="0"/>
              <a:t>O valor comercial mais próximo é 330nF. Com este valor de C, </a:t>
            </a:r>
            <a:r>
              <a:rPr lang="pt-BR" sz="2400" dirty="0" err="1"/>
              <a:t>Fc</a:t>
            </a:r>
            <a:r>
              <a:rPr lang="pt-BR" sz="2400" dirty="0"/>
              <a:t> passa a ser 102,61Hz, bem próximo dos 100Hz calculados.</a:t>
            </a:r>
          </a:p>
          <a:p>
            <a:pPr marL="514350" indent="-514350">
              <a:buFont typeface="+mj-lt"/>
              <a:buAutoNum type="alphaLcParenR" startAt="4"/>
            </a:pPr>
            <a:r>
              <a:rPr lang="pt-BR" sz="2400" dirty="0"/>
              <a:t>O diagrama esquemático do conversor será:</a:t>
            </a:r>
          </a:p>
        </p:txBody>
      </p:sp>
      <p:pic>
        <p:nvPicPr>
          <p:cNvPr id="6" name="Espaço Reservado para Conteú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893754"/>
            <a:ext cx="5654368" cy="3392621"/>
          </a:xfrm>
        </p:spPr>
      </p:pic>
    </p:spTree>
    <p:extLst>
      <p:ext uri="{BB962C8B-B14F-4D97-AF65-F5344CB8AC3E}">
        <p14:creationId xmlns:p14="http://schemas.microsoft.com/office/powerpoint/2010/main" val="360719369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Exercício 1 - resposta</a:t>
            </a:r>
          </a:p>
        </p:txBody>
      </p:sp>
      <p:sp>
        <p:nvSpPr>
          <p:cNvPr id="6" name="Espaço Reservado para Conteúdo 5"/>
          <p:cNvSpPr>
            <a:spLocks noGrp="1"/>
          </p:cNvSpPr>
          <p:nvPr>
            <p:ph idx="1"/>
          </p:nvPr>
        </p:nvSpPr>
        <p:spPr/>
        <p:txBody>
          <a:bodyPr>
            <a:normAutofit fontScale="85000" lnSpcReduction="20000"/>
          </a:bodyPr>
          <a:lstStyle/>
          <a:p>
            <a:pPr marL="514350" indent="-514350">
              <a:buFont typeface="+mj-lt"/>
              <a:buAutoNum type="alphaLcParenR" startAt="5"/>
            </a:pPr>
            <a:r>
              <a:rPr lang="pt-BR" dirty="0"/>
              <a:t>Quando for aplicada uma tensão de 0,75V, o valor em binário que aparecerá na saída do conversor será:</a:t>
            </a:r>
          </a:p>
          <a:p>
            <a:r>
              <a:rPr lang="pt-BR" dirty="0"/>
              <a:t>S = 0,75/4,88V = 153,68</a:t>
            </a:r>
          </a:p>
          <a:p>
            <a:r>
              <a:rPr lang="pt-BR" dirty="0"/>
              <a:t>Como o resultado não é inteiro, arredondamos para o inteiro acima, 154. Este valor em binário é representado por 10011010. Ou seja, quando for aplicado 0,75V na entrada do conversor, a saída em D7:D0 será 10011010.</a:t>
            </a:r>
          </a:p>
          <a:p>
            <a:pPr marL="514350" indent="-514350">
              <a:buFont typeface="+mj-lt"/>
              <a:buAutoNum type="alphaLcParenR" startAt="6"/>
            </a:pPr>
            <a:r>
              <a:rPr lang="pt-BR" dirty="0"/>
              <a:t>O número de amostras deve ser de 2*</a:t>
            </a:r>
            <a:r>
              <a:rPr lang="pt-BR" dirty="0" err="1"/>
              <a:t>F</a:t>
            </a:r>
            <a:r>
              <a:rPr lang="pt-BR" baseline="-25000" dirty="0" err="1"/>
              <a:t>máx</a:t>
            </a:r>
            <a:r>
              <a:rPr lang="pt-BR" dirty="0"/>
              <a:t>. Sendo assim, o sinal de entrada deve ser amostrado 2*10=20 vezes por segundo(20Hz). </a:t>
            </a:r>
            <a:br>
              <a:rPr lang="pt-BR" dirty="0"/>
            </a:br>
            <a:r>
              <a:rPr lang="pt-BR" dirty="0"/>
              <a:t>Uma amostra será obtida a cada 1/20 = 50ms.</a:t>
            </a:r>
          </a:p>
        </p:txBody>
      </p:sp>
    </p:spTree>
    <p:extLst>
      <p:ext uri="{BB962C8B-B14F-4D97-AF65-F5344CB8AC3E}">
        <p14:creationId xmlns:p14="http://schemas.microsoft.com/office/powerpoint/2010/main" val="118968505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Conversor analógico/digital</a:t>
            </a:r>
          </a:p>
        </p:txBody>
      </p:sp>
      <p:sp>
        <p:nvSpPr>
          <p:cNvPr id="5" name="Espaço Reservado para Conteúdo 4"/>
          <p:cNvSpPr>
            <a:spLocks noGrp="1"/>
          </p:cNvSpPr>
          <p:nvPr>
            <p:ph sz="half" idx="1"/>
          </p:nvPr>
        </p:nvSpPr>
        <p:spPr>
          <a:xfrm>
            <a:off x="838199" y="1347665"/>
            <a:ext cx="5610049" cy="4819673"/>
          </a:xfrm>
        </p:spPr>
        <p:txBody>
          <a:bodyPr>
            <a:normAutofit fontScale="77500" lnSpcReduction="20000"/>
          </a:bodyPr>
          <a:lstStyle/>
          <a:p>
            <a:r>
              <a:rPr lang="pt-BR" dirty="0"/>
              <a:t>Observe, por exemplo, na figura ao lado uma sinal analógico variando ao longo do tempo. O gráfico mostra a variação da temperatura em dia típico de verão no Rio de Janeiro.</a:t>
            </a:r>
          </a:p>
          <a:p>
            <a:endParaRPr lang="pt-BR" dirty="0"/>
          </a:p>
          <a:p>
            <a:r>
              <a:rPr lang="pt-BR" dirty="0"/>
              <a:t>Às 00h a temperatura é 15⁰C, e vai aumentando gradualmente até 40⁰C por volta do meio dia. A partir deste ponto a temperatura volta a diminuir até 15⁰C às 23h59min.</a:t>
            </a:r>
          </a:p>
        </p:txBody>
      </p:sp>
      <p:pic>
        <p:nvPicPr>
          <p:cNvPr id="7" name="Espaço Reservado para Conteú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48249" y="1946788"/>
            <a:ext cx="5743751" cy="3202141"/>
          </a:xfrm>
        </p:spPr>
      </p:pic>
    </p:spTree>
    <p:extLst>
      <p:ext uri="{BB962C8B-B14F-4D97-AF65-F5344CB8AC3E}">
        <p14:creationId xmlns:p14="http://schemas.microsoft.com/office/powerpoint/2010/main" val="306397921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4" name="Espaço Reservado para Conteúdo 3"/>
          <p:cNvSpPr>
            <a:spLocks noGrp="1"/>
          </p:cNvSpPr>
          <p:nvPr>
            <p:ph sz="half" idx="1"/>
          </p:nvPr>
        </p:nvSpPr>
        <p:spPr/>
        <p:txBody>
          <a:bodyPr/>
          <a:lstStyle/>
          <a:p>
            <a:r>
              <a:rPr lang="pt-BR" dirty="0"/>
              <a:t>A figura ao lado representa uma variação de tensão discreta. Observe que só existem dois níveis de tensão, zero ou um.</a:t>
            </a:r>
          </a:p>
        </p:txBody>
      </p:sp>
      <p:pic>
        <p:nvPicPr>
          <p:cNvPr id="6" name="Espaço Reservado para Conteú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9800" y="3116826"/>
            <a:ext cx="5962680" cy="1124174"/>
          </a:xfrm>
        </p:spPr>
      </p:pic>
    </p:spTree>
    <p:extLst>
      <p:ext uri="{BB962C8B-B14F-4D97-AF65-F5344CB8AC3E}">
        <p14:creationId xmlns:p14="http://schemas.microsoft.com/office/powerpoint/2010/main" val="944656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- 2</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para hexadecimal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0xAD</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0x6B</a:t>
            </a:r>
          </a:p>
          <a:p>
            <a:pPr lvl="1"/>
            <a:r>
              <a:rPr lang="pl-PL" dirty="0"/>
              <a:t>c) 01101111</a:t>
            </a:r>
            <a:r>
              <a:rPr lang="pl-PL" baseline="-25000" dirty="0"/>
              <a:t>2</a:t>
            </a:r>
            <a:r>
              <a:rPr lang="pt-BR" dirty="0"/>
              <a:t> = </a:t>
            </a:r>
            <a:r>
              <a:rPr lang="pt-BR" dirty="0">
                <a:solidFill>
                  <a:srgbClr val="FF0000"/>
                </a:solidFill>
              </a:rPr>
              <a:t>0x6F</a:t>
            </a:r>
          </a:p>
          <a:p>
            <a:pPr lvl="1"/>
            <a:endParaRPr lang="pt-BR" dirty="0"/>
          </a:p>
          <a:p>
            <a:pPr lvl="1"/>
            <a:endParaRPr lang="pt-BR" baseline="-25000" dirty="0"/>
          </a:p>
        </p:txBody>
      </p:sp>
    </p:spTree>
    <p:extLst>
      <p:ext uri="{BB962C8B-B14F-4D97-AF65-F5344CB8AC3E}">
        <p14:creationId xmlns:p14="http://schemas.microsoft.com/office/powerpoint/2010/main" val="185107814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 conversão de um sinal analógico em digital consiste em amostrar o sinal um número de vezes em cada segundo e associar cada amostra ao valor correspondente à amplitude do sinal naquele instante.</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59503"/>
            <a:ext cx="5626510" cy="3156176"/>
          </a:xfrm>
        </p:spPr>
      </p:pic>
    </p:spTree>
    <p:extLst>
      <p:ext uri="{BB962C8B-B14F-4D97-AF65-F5344CB8AC3E}">
        <p14:creationId xmlns:p14="http://schemas.microsoft.com/office/powerpoint/2010/main" val="373556854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Associar um valor proporcional à amplitude do sinal de tempos em tempos e um processo conhecido como PAM (Pulse Amplitude </a:t>
            </a:r>
            <a:r>
              <a:rPr lang="pt-BR" dirty="0" err="1"/>
              <a:t>Modulation</a:t>
            </a:r>
            <a:r>
              <a:rPr lang="pt-BR" dirty="0"/>
              <a:t>)</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199" y="1838632"/>
            <a:ext cx="6006087" cy="3618271"/>
          </a:xfrm>
        </p:spPr>
      </p:pic>
    </p:spTree>
    <p:extLst>
      <p:ext uri="{BB962C8B-B14F-4D97-AF65-F5344CB8AC3E}">
        <p14:creationId xmlns:p14="http://schemas.microsoft.com/office/powerpoint/2010/main" val="304133034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 partir de pulsos PAM é possível produzir pulsos PCM por um processo conhecido como quantização. A quantização consiste em substituir cada pulso PAM por um conjunto de bits que represente aquele valor.</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26199" y="1540846"/>
            <a:ext cx="5654002" cy="4486328"/>
          </a:xfrm>
        </p:spPr>
      </p:pic>
    </p:spTree>
    <p:extLst>
      <p:ext uri="{BB962C8B-B14F-4D97-AF65-F5344CB8AC3E}">
        <p14:creationId xmlns:p14="http://schemas.microsoft.com/office/powerpoint/2010/main" val="23629174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Teorema de </a:t>
            </a:r>
            <a:r>
              <a:rPr lang="pt-BR" dirty="0" err="1"/>
              <a:t>nyquist</a:t>
            </a:r>
            <a:endParaRPr lang="pt-BR" dirty="0"/>
          </a:p>
        </p:txBody>
      </p:sp>
      <p:sp>
        <p:nvSpPr>
          <p:cNvPr id="3" name="Espaço Reservado para Conteúdo 2"/>
          <p:cNvSpPr>
            <a:spLocks noGrp="1"/>
          </p:cNvSpPr>
          <p:nvPr>
            <p:ph sz="half" idx="1"/>
          </p:nvPr>
        </p:nvSpPr>
        <p:spPr>
          <a:xfrm>
            <a:off x="838199" y="1347665"/>
            <a:ext cx="6191866" cy="4819673"/>
          </a:xfrm>
        </p:spPr>
        <p:txBody>
          <a:bodyPr/>
          <a:lstStyle/>
          <a:p>
            <a:r>
              <a:rPr lang="pt-BR" dirty="0"/>
              <a:t>Para sabemos de quanto em quanto tempo cada amostra deve ser obtida, temos de fazer 1/8000 = 125</a:t>
            </a:r>
            <a:r>
              <a:rPr lang="el-GR" dirty="0"/>
              <a:t>μ</a:t>
            </a:r>
            <a:r>
              <a:rPr lang="pt-BR" dirty="0"/>
              <a:t>s.</a:t>
            </a:r>
          </a:p>
          <a:p>
            <a:endParaRPr lang="pt-BR" dirty="0"/>
          </a:p>
          <a:p>
            <a:r>
              <a:rPr lang="pt-BR" dirty="0"/>
              <a:t>A figura ao lado demonstra o diagrama de blocos completo de um conversor AD.</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7999" y="1879128"/>
            <a:ext cx="5082358" cy="3371297"/>
          </a:xfrm>
        </p:spPr>
      </p:pic>
    </p:spTree>
    <p:extLst>
      <p:ext uri="{BB962C8B-B14F-4D97-AF65-F5344CB8AC3E}">
        <p14:creationId xmlns:p14="http://schemas.microsoft.com/office/powerpoint/2010/main" val="177963577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Frequência de corte do </a:t>
            </a:r>
            <a:r>
              <a:rPr lang="pt-BR" dirty="0" err="1"/>
              <a:t>fpb</a:t>
            </a:r>
            <a:endParaRPr lang="pt-BR" dirty="0"/>
          </a:p>
        </p:txBody>
      </p:sp>
      <p:sp>
        <p:nvSpPr>
          <p:cNvPr id="6" name="Espaço Reservado para Conteúdo 5"/>
          <p:cNvSpPr>
            <a:spLocks noGrp="1"/>
          </p:cNvSpPr>
          <p:nvPr>
            <p:ph sz="half" idx="1"/>
          </p:nvPr>
        </p:nvSpPr>
        <p:spPr/>
        <p:txBody>
          <a:bodyPr>
            <a:normAutofit fontScale="85000" lnSpcReduction="10000"/>
          </a:bodyPr>
          <a:lstStyle/>
          <a:p>
            <a:r>
              <a:rPr lang="pt-BR" dirty="0"/>
              <a:t>A frequência de corte (</a:t>
            </a:r>
            <a:r>
              <a:rPr lang="pt-BR" dirty="0" err="1"/>
              <a:t>Fc</a:t>
            </a:r>
            <a:r>
              <a:rPr lang="pt-BR" dirty="0"/>
              <a:t>) do FPB limita a frequência máxima (</a:t>
            </a:r>
            <a:r>
              <a:rPr lang="pt-BR" dirty="0" err="1"/>
              <a:t>Fmáx</a:t>
            </a:r>
            <a:r>
              <a:rPr lang="pt-BR" dirty="0"/>
              <a:t>) do sinal de entrada Vin. Em outras palavras, </a:t>
            </a:r>
            <a:r>
              <a:rPr lang="pt-BR" dirty="0" err="1"/>
              <a:t>Fmáx</a:t>
            </a:r>
            <a:r>
              <a:rPr lang="pt-BR" dirty="0"/>
              <a:t> deve ser sempre menor que </a:t>
            </a:r>
            <a:r>
              <a:rPr lang="pt-BR" dirty="0" err="1"/>
              <a:t>Fc</a:t>
            </a:r>
            <a:r>
              <a:rPr lang="pt-BR" dirty="0"/>
              <a:t>. Na </a:t>
            </a:r>
            <a:r>
              <a:rPr lang="pt-BR" dirty="0" err="1"/>
              <a:t>Fc</a:t>
            </a:r>
            <a:r>
              <a:rPr lang="pt-BR" dirty="0"/>
              <a:t>, o nível do sinal na saída do FPB (</a:t>
            </a:r>
            <a:r>
              <a:rPr lang="pt-BR" dirty="0" err="1"/>
              <a:t>Vout</a:t>
            </a:r>
            <a:r>
              <a:rPr lang="pt-BR" dirty="0"/>
              <a:t>) cai para um valor de 0,707Vin(70% da tensão de entrada). Para frequências acima de </a:t>
            </a:r>
            <a:r>
              <a:rPr lang="pt-BR" dirty="0" err="1"/>
              <a:t>Fc</a:t>
            </a:r>
            <a:r>
              <a:rPr lang="pt-BR" dirty="0"/>
              <a:t> a tensão na saída do FPB cai progressivamente.</a:t>
            </a:r>
          </a:p>
        </p:txBody>
      </p:sp>
      <p:pic>
        <p:nvPicPr>
          <p:cNvPr id="9" name="Espaço Reservado para Conteúdo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2999" y="1552274"/>
            <a:ext cx="5851013" cy="3905551"/>
          </a:xfrm>
        </p:spPr>
      </p:pic>
    </p:spTree>
    <p:extLst>
      <p:ext uri="{BB962C8B-B14F-4D97-AF65-F5344CB8AC3E}">
        <p14:creationId xmlns:p14="http://schemas.microsoft.com/office/powerpoint/2010/main" val="275644254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Frequência de corte do </a:t>
            </a:r>
            <a:r>
              <a:rPr lang="pt-BR" dirty="0" err="1"/>
              <a:t>fpb</a:t>
            </a:r>
            <a:endParaRPr lang="pt-BR" dirty="0"/>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p:txBody>
              <a:bodyPr>
                <a:normAutofit fontScale="62500" lnSpcReduction="20000"/>
              </a:bodyPr>
              <a:lstStyle/>
              <a:p>
                <a:r>
                  <a:rPr lang="pt-BR" sz="3200" dirty="0"/>
                  <a:t>Agora de posse de todos os elementos para nosso projeto, vamos ao passo-a-passo:</a:t>
                </a:r>
              </a:p>
              <a:p>
                <a:pPr marL="514350" indent="-514350">
                  <a:buFont typeface="Wingdings" panose="05000000000000000000" pitchFamily="2" charset="2"/>
                  <a:buChar char="Ø"/>
                </a:pPr>
                <a:r>
                  <a:rPr lang="pt-BR" dirty="0"/>
                  <a:t>Dividir a faixa (range) em um número de partes iguais. Quanto mais partes, maior a fidelidade do sinal digital ao analógico;</a:t>
                </a:r>
              </a:p>
              <a:p>
                <a:pPr marL="514350" indent="-514350">
                  <a:buFont typeface="Wingdings" panose="05000000000000000000" pitchFamily="2" charset="2"/>
                  <a:buChar char="Ø"/>
                </a:pPr>
                <a:r>
                  <a:rPr lang="pt-BR" dirty="0"/>
                  <a:t>Calcular o número de bits de cada PCM. O número de bits normalmente utilizado em conversores AD para sinais de baixa frequência, abaixo de 4kHz, é de 8, 10 ou 12 bits;</a:t>
                </a:r>
              </a:p>
              <a:p>
                <a:pPr marL="514350" indent="-514350">
                  <a:buFont typeface="Wingdings" panose="05000000000000000000" pitchFamily="2" charset="2"/>
                  <a:buChar char="Ø"/>
                </a:pPr>
                <a:r>
                  <a:rPr lang="pt-BR" dirty="0"/>
                  <a:t>Calcular a frequência de corte do FPB. Garantir que a tensão na saída do FPB vai se manter próximo, ou no mesmo nível de </a:t>
                </a:r>
                <a:r>
                  <a:rPr lang="pt-BR" dirty="0" err="1"/>
                  <a:t>Vin</a:t>
                </a:r>
                <a:r>
                  <a:rPr lang="pt-BR" dirty="0"/>
                  <a:t> para todas as frequência. Utilize a fórmula </a:t>
                </a:r>
                <a:r>
                  <a:rPr lang="pt-BR" dirty="0" err="1"/>
                  <a:t>Fc</a:t>
                </a:r>
                <a:r>
                  <a:rPr lang="pt-BR" dirty="0"/>
                  <a:t> = 10*</a:t>
                </a:r>
                <a:r>
                  <a:rPr lang="pt-BR" dirty="0" err="1"/>
                  <a:t>Fmax</a:t>
                </a:r>
                <a:r>
                  <a:rPr lang="pt-BR" dirty="0"/>
                  <a:t>;</a:t>
                </a:r>
              </a:p>
              <a:p>
                <a:pPr marL="514350" indent="-514350">
                  <a:buFont typeface="Wingdings" panose="05000000000000000000" pitchFamily="2" charset="2"/>
                  <a:buChar char="Ø"/>
                </a:pPr>
                <a:r>
                  <a:rPr lang="pt-BR" dirty="0"/>
                  <a:t>Escolher o tipo de FPB. Para sinais com frequências baixas, pode ser utilizado o FPB RC de primeira ou de segunda ordem, onde:</a:t>
                </a:r>
              </a:p>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rPr>
                          </m:ctrlPr>
                        </m:sSubPr>
                        <m:e>
                          <m:r>
                            <a:rPr lang="el-GR" i="1" smtClean="0">
                              <a:latin typeface="Cambria Math" panose="02040503050406030204" pitchFamily="18" charset="0"/>
                            </a:rPr>
                            <m:t>𝐹</m:t>
                          </m:r>
                        </m:e>
                        <m:sub>
                          <m:r>
                            <a:rPr lang="el-GR" i="1" smtClean="0">
                              <a:latin typeface="Cambria Math" panose="02040503050406030204" pitchFamily="18" charset="0"/>
                            </a:rPr>
                            <m:t>𝑐</m:t>
                          </m:r>
                        </m:sub>
                      </m:sSub>
                      <m:r>
                        <a:rPr lang="el-GR" i="1" smtClean="0">
                          <a:latin typeface="Cambria Math" panose="02040503050406030204" pitchFamily="18" charset="0"/>
                        </a:rPr>
                        <m:t>=</m:t>
                      </m:r>
                      <m:f>
                        <m:fPr>
                          <m:ctrlPr>
                            <a:rPr lang="el-GR" i="1" smtClean="0">
                              <a:latin typeface="Cambria Math" panose="02040503050406030204" pitchFamily="18" charset="0"/>
                            </a:rPr>
                          </m:ctrlPr>
                        </m:fPr>
                        <m:num>
                          <m:r>
                            <a:rPr lang="el-GR" i="1" smtClean="0">
                              <a:latin typeface="Cambria Math" panose="02040503050406030204" pitchFamily="18" charset="0"/>
                            </a:rPr>
                            <m:t>1</m:t>
                          </m:r>
                        </m:num>
                        <m:den>
                          <m:r>
                            <a:rPr lang="el-GR" i="1" smtClean="0">
                              <a:latin typeface="Cambria Math" panose="02040503050406030204" pitchFamily="18" charset="0"/>
                            </a:rPr>
                            <m:t>2</m:t>
                          </m:r>
                          <m:r>
                            <a:rPr lang="pt-BR" b="0" i="1" smtClean="0">
                              <a:latin typeface="Cambria Math" panose="02040503050406030204" pitchFamily="18" charset="0"/>
                            </a:rPr>
                            <m:t>∗</m:t>
                          </m:r>
                          <m:r>
                            <a:rPr lang="el-GR" i="1" smtClean="0">
                              <a:latin typeface="Cambria Math" panose="02040503050406030204" pitchFamily="18" charset="0"/>
                            </a:rPr>
                            <m:t>𝜋</m:t>
                          </m:r>
                          <m:r>
                            <a:rPr lang="pt-BR" b="0" i="1" smtClean="0">
                              <a:latin typeface="Cambria Math" panose="02040503050406030204" pitchFamily="18" charset="0"/>
                            </a:rPr>
                            <m:t>∗</m:t>
                          </m:r>
                          <m:r>
                            <a:rPr lang="pt-BR" b="0" i="1" smtClean="0">
                              <a:latin typeface="Cambria Math" panose="02040503050406030204" pitchFamily="18" charset="0"/>
                            </a:rPr>
                            <m:t>𝑅</m:t>
                          </m:r>
                          <m:r>
                            <a:rPr lang="pt-BR" b="0" i="1" smtClean="0">
                              <a:latin typeface="Cambria Math" panose="02040503050406030204" pitchFamily="18" charset="0"/>
                            </a:rPr>
                            <m:t>∗</m:t>
                          </m:r>
                          <m:r>
                            <a:rPr lang="pt-BR" b="0" i="1" smtClean="0">
                              <a:latin typeface="Cambria Math" panose="02040503050406030204" pitchFamily="18" charset="0"/>
                            </a:rPr>
                            <m:t>𝐶</m:t>
                          </m:r>
                        </m:den>
                      </m:f>
                    </m:oMath>
                  </m:oMathPara>
                </a14:m>
                <a:endParaRPr lang="pt-BR" dirty="0"/>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blipFill>
                <a:blip r:embed="rId2"/>
                <a:stretch>
                  <a:fillRect l="-638"/>
                </a:stretch>
              </a:blipFill>
            </p:spPr>
            <p:txBody>
              <a:bodyPr/>
              <a:lstStyle/>
              <a:p>
                <a:r>
                  <a:rPr lang="pt-BR">
                    <a:noFill/>
                  </a:rPr>
                  <a:t> </a:t>
                </a:r>
              </a:p>
            </p:txBody>
          </p:sp>
        </mc:Fallback>
      </mc:AlternateContent>
    </p:spTree>
    <p:extLst>
      <p:ext uri="{BB962C8B-B14F-4D97-AF65-F5344CB8AC3E}">
        <p14:creationId xmlns:p14="http://schemas.microsoft.com/office/powerpoint/2010/main" val="83259660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Exercício 1 - resposta</a:t>
            </a:r>
          </a:p>
        </p:txBody>
      </p:sp>
      <p:sp>
        <p:nvSpPr>
          <p:cNvPr id="3" name="Espaço Reservado para Conteúdo 2"/>
          <p:cNvSpPr>
            <a:spLocks noGrp="1"/>
          </p:cNvSpPr>
          <p:nvPr>
            <p:ph sz="half" idx="1"/>
          </p:nvPr>
        </p:nvSpPr>
        <p:spPr/>
        <p:txBody>
          <a:bodyPr>
            <a:normAutofit/>
          </a:bodyPr>
          <a:lstStyle/>
          <a:p>
            <a:r>
              <a:rPr lang="pt-BR" dirty="0"/>
              <a:t>O valor comercial mais próximo é 330nF. Com este valor de C, </a:t>
            </a:r>
            <a:r>
              <a:rPr lang="pt-BR" dirty="0" err="1"/>
              <a:t>Fc</a:t>
            </a:r>
            <a:r>
              <a:rPr lang="pt-BR" dirty="0"/>
              <a:t> passa a ser 102,61Hz, bem próximo dos 100Hz calculados.</a:t>
            </a:r>
          </a:p>
          <a:p>
            <a:pPr marL="514350" indent="-514350">
              <a:buFont typeface="+mj-lt"/>
              <a:buAutoNum type="alphaLcParenR" startAt="4"/>
            </a:pPr>
            <a:r>
              <a:rPr lang="pt-BR" dirty="0"/>
              <a:t>O diagrama esquemático do conversor será:</a:t>
            </a:r>
          </a:p>
        </p:txBody>
      </p:sp>
      <p:pic>
        <p:nvPicPr>
          <p:cNvPr id="6" name="Espaço Reservado para Conteú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893754"/>
            <a:ext cx="5654368" cy="3392621"/>
          </a:xfrm>
        </p:spPr>
      </p:pic>
    </p:spTree>
    <p:extLst>
      <p:ext uri="{BB962C8B-B14F-4D97-AF65-F5344CB8AC3E}">
        <p14:creationId xmlns:p14="http://schemas.microsoft.com/office/powerpoint/2010/main" val="284990582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conversor a/d</a:t>
            </a:r>
            <a:br>
              <a:rPr lang="pt-BR" sz="4900" dirty="0">
                <a:solidFill>
                  <a:schemeClr val="bg1"/>
                </a:solidFill>
                <a:latin typeface="Times New Roman" panose="02020603050405020304" pitchFamily="18" charset="0"/>
                <a:cs typeface="Times New Roman" panose="02020603050405020304" pitchFamily="18" charset="0"/>
              </a:rPr>
            </a:br>
            <a:r>
              <a:rPr lang="pt-BR" sz="4900" dirty="0">
                <a:solidFill>
                  <a:schemeClr val="bg1"/>
                </a:solidFill>
                <a:latin typeface="Times New Roman" panose="02020603050405020304" pitchFamily="18" charset="0"/>
                <a:cs typeface="Times New Roman" panose="02020603050405020304" pitchFamily="18" charset="0"/>
              </a:rPr>
              <a:t>(continuação...)</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AE1CEA34-0F7E-4242-949D-5F97BFCDA0E3}"/>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70153489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Considerações sobre o </a:t>
            </a:r>
            <a:r>
              <a:rPr lang="pt-BR" dirty="0" err="1"/>
              <a:t>fpb</a:t>
            </a:r>
            <a:endParaRPr lang="pt-BR" dirty="0"/>
          </a:p>
        </p:txBody>
      </p:sp>
      <p:sp>
        <p:nvSpPr>
          <p:cNvPr id="3" name="Espaço Reservado para Conteúdo 2"/>
          <p:cNvSpPr>
            <a:spLocks noGrp="1"/>
          </p:cNvSpPr>
          <p:nvPr>
            <p:ph idx="1"/>
          </p:nvPr>
        </p:nvSpPr>
        <p:spPr/>
        <p:txBody>
          <a:bodyPr>
            <a:normAutofit fontScale="92500" lnSpcReduction="10000"/>
          </a:bodyPr>
          <a:lstStyle/>
          <a:p>
            <a:r>
              <a:rPr lang="pt-BR" dirty="0"/>
              <a:t>Um filtro passa-baixa pode ser implementado de várias formas. No exemplo passado foi um RC passivo de primeira ordem, mas poderia ter sido um filtro RC de segunda ordem, ou um filtro LC, constituído de indutores e capacitores, o qual impõem maior atenuação para frequências acima da </a:t>
            </a:r>
            <a:r>
              <a:rPr lang="pt-BR" dirty="0" err="1"/>
              <a:t>Fc</a:t>
            </a:r>
            <a:r>
              <a:rPr lang="pt-BR" dirty="0"/>
              <a:t> que os filtros RC.</a:t>
            </a:r>
          </a:p>
          <a:p>
            <a:r>
              <a:rPr lang="pt-BR" dirty="0"/>
              <a:t>Outra forma de implementação é por filtros ativos, projetado com amplificadores operacionais, por exemplo. Filtros ativos tem desempenho superior em relação a RC ou LC.</a:t>
            </a:r>
          </a:p>
        </p:txBody>
      </p:sp>
    </p:spTree>
    <p:extLst>
      <p:ext uri="{BB962C8B-B14F-4D97-AF65-F5344CB8AC3E}">
        <p14:creationId xmlns:p14="http://schemas.microsoft.com/office/powerpoint/2010/main" val="45833643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pt-BR" dirty="0"/>
              <a:t>Filtro passa alta</a:t>
            </a:r>
          </a:p>
        </p:txBody>
      </p:sp>
      <p:pic>
        <p:nvPicPr>
          <p:cNvPr id="5" name="Imagem 4"/>
          <p:cNvPicPr>
            <a:picLocks noChangeAspect="1"/>
          </p:cNvPicPr>
          <p:nvPr/>
        </p:nvPicPr>
        <p:blipFill>
          <a:blip r:embed="rId2"/>
          <a:stretch>
            <a:fillRect/>
          </a:stretch>
        </p:blipFill>
        <p:spPr>
          <a:xfrm>
            <a:off x="981445" y="2062329"/>
            <a:ext cx="4362450" cy="3514725"/>
          </a:xfrm>
          <a:prstGeom prst="rect">
            <a:avLst/>
          </a:prstGeom>
        </p:spPr>
      </p:pic>
      <p:pic>
        <p:nvPicPr>
          <p:cNvPr id="9" name="Imagem 8"/>
          <p:cNvPicPr>
            <a:picLocks noChangeAspect="1"/>
          </p:cNvPicPr>
          <p:nvPr/>
        </p:nvPicPr>
        <p:blipFill>
          <a:blip r:embed="rId3"/>
          <a:stretch>
            <a:fillRect/>
          </a:stretch>
        </p:blipFill>
        <p:spPr>
          <a:xfrm>
            <a:off x="6579182" y="2613077"/>
            <a:ext cx="4568490" cy="2413228"/>
          </a:xfrm>
          <a:prstGeom prst="rect">
            <a:avLst/>
          </a:prstGeom>
        </p:spPr>
      </p:pic>
    </p:spTree>
    <p:extLst>
      <p:ext uri="{BB962C8B-B14F-4D97-AF65-F5344CB8AC3E}">
        <p14:creationId xmlns:p14="http://schemas.microsoft.com/office/powerpoint/2010/main" val="1903414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- 2</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para hexadecimal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0xAD</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0x6B</a:t>
            </a:r>
          </a:p>
          <a:p>
            <a:pPr lvl="1"/>
            <a:r>
              <a:rPr lang="pl-PL" dirty="0"/>
              <a:t>c) 01101111</a:t>
            </a:r>
            <a:r>
              <a:rPr lang="pl-PL" baseline="-25000" dirty="0"/>
              <a:t>2</a:t>
            </a:r>
            <a:r>
              <a:rPr lang="pt-BR" dirty="0"/>
              <a:t> = </a:t>
            </a:r>
            <a:r>
              <a:rPr lang="pt-BR" dirty="0">
                <a:solidFill>
                  <a:srgbClr val="FF0000"/>
                </a:solidFill>
              </a:rPr>
              <a:t>0x6F</a:t>
            </a:r>
          </a:p>
          <a:p>
            <a:pPr lvl="1"/>
            <a:endParaRPr lang="pt-BR" dirty="0"/>
          </a:p>
          <a:p>
            <a:pPr marL="457200" indent="-457200">
              <a:buFont typeface="+mj-lt"/>
              <a:buAutoNum type="arabicParenR"/>
            </a:pPr>
            <a:r>
              <a:rPr lang="pt-BR" dirty="0"/>
              <a:t>Converta os seguinte números decimais em hexadecimal</a:t>
            </a:r>
          </a:p>
          <a:p>
            <a:pPr marL="914400" lvl="1" indent="-457200">
              <a:buFont typeface="+mj-lt"/>
              <a:buAutoNum type="arabicParenR"/>
            </a:pPr>
            <a:r>
              <a:rPr lang="pt-BR" dirty="0"/>
              <a:t>131 =</a:t>
            </a:r>
          </a:p>
          <a:p>
            <a:pPr marL="914400" lvl="1" indent="-457200">
              <a:buFont typeface="+mj-lt"/>
              <a:buAutoNum type="arabicParenR"/>
            </a:pPr>
            <a:r>
              <a:rPr lang="pt-BR" dirty="0"/>
              <a:t>010 =</a:t>
            </a:r>
          </a:p>
          <a:p>
            <a:pPr marL="914400" lvl="1" indent="-457200">
              <a:buFont typeface="+mj-lt"/>
              <a:buAutoNum type="arabicParenR"/>
            </a:pPr>
            <a:r>
              <a:rPr lang="pt-BR" dirty="0"/>
              <a:t>255 =</a:t>
            </a:r>
            <a:endParaRPr lang="pt-BR" baseline="-25000" dirty="0"/>
          </a:p>
        </p:txBody>
      </p:sp>
    </p:spTree>
    <p:extLst>
      <p:ext uri="{BB962C8B-B14F-4D97-AF65-F5344CB8AC3E}">
        <p14:creationId xmlns:p14="http://schemas.microsoft.com/office/powerpoint/2010/main" val="374903269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Tensão de referência</a:t>
            </a:r>
          </a:p>
        </p:txBody>
      </p:sp>
      <p:sp>
        <p:nvSpPr>
          <p:cNvPr id="6" name="Espaço Reservado para Conteúdo 5"/>
          <p:cNvSpPr>
            <a:spLocks noGrp="1"/>
          </p:cNvSpPr>
          <p:nvPr>
            <p:ph sz="half" idx="1"/>
          </p:nvPr>
        </p:nvSpPr>
        <p:spPr>
          <a:xfrm>
            <a:off x="838200" y="1347665"/>
            <a:ext cx="5657850" cy="4819673"/>
          </a:xfrm>
        </p:spPr>
        <p:txBody>
          <a:bodyPr>
            <a:normAutofit fontScale="92500" lnSpcReduction="10000"/>
          </a:bodyPr>
          <a:lstStyle/>
          <a:p>
            <a:r>
              <a:rPr lang="pt-BR" dirty="0"/>
              <a:t>A tensão de referência define a faixa de tensão analógica que o conversor A/D pode receber em sua entrada.</a:t>
            </a:r>
          </a:p>
          <a:p>
            <a:r>
              <a:rPr lang="pt-BR" dirty="0"/>
              <a:t>É definida por </a:t>
            </a:r>
            <a:r>
              <a:rPr lang="pt-BR" dirty="0" err="1"/>
              <a:t>Vref</a:t>
            </a:r>
            <a:r>
              <a:rPr lang="pt-BR" dirty="0"/>
              <a:t>+ e </a:t>
            </a:r>
            <a:r>
              <a:rPr lang="pt-BR" dirty="0" err="1"/>
              <a:t>Vref</a:t>
            </a:r>
            <a:r>
              <a:rPr lang="pt-BR" dirty="0"/>
              <a:t>-.</a:t>
            </a:r>
          </a:p>
          <a:p>
            <a:r>
              <a:rPr lang="pt-BR" dirty="0"/>
              <a:t>Para que a faixa de tensão a ser convertida esteja entre 0V e 5V, é necessário aplicar nas entradas </a:t>
            </a:r>
            <a:r>
              <a:rPr lang="pt-BR" dirty="0" err="1"/>
              <a:t>Vref</a:t>
            </a:r>
            <a:r>
              <a:rPr lang="pt-BR" dirty="0"/>
              <a:t>+ e </a:t>
            </a:r>
            <a:r>
              <a:rPr lang="pt-BR" dirty="0" err="1"/>
              <a:t>Vref</a:t>
            </a:r>
            <a:r>
              <a:rPr lang="pt-BR" dirty="0"/>
              <a:t>- a configuração da figura ao lado.</a:t>
            </a:r>
          </a:p>
        </p:txBody>
      </p:sp>
      <p:pic>
        <p:nvPicPr>
          <p:cNvPr id="8" name="Espaço Reservado para Conteúdo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18350" y="1978025"/>
            <a:ext cx="3289300" cy="3568700"/>
          </a:xfrm>
        </p:spPr>
      </p:pic>
    </p:spTree>
    <p:extLst>
      <p:ext uri="{BB962C8B-B14F-4D97-AF65-F5344CB8AC3E}">
        <p14:creationId xmlns:p14="http://schemas.microsoft.com/office/powerpoint/2010/main" val="40524708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Tensão de referência</a:t>
            </a:r>
          </a:p>
        </p:txBody>
      </p:sp>
      <p:sp>
        <p:nvSpPr>
          <p:cNvPr id="6" name="Espaço Reservado para Conteúdo 5"/>
          <p:cNvSpPr>
            <a:spLocks noGrp="1"/>
          </p:cNvSpPr>
          <p:nvPr>
            <p:ph idx="1"/>
          </p:nvPr>
        </p:nvSpPr>
        <p:spPr/>
        <p:txBody>
          <a:bodyPr>
            <a:normAutofit fontScale="92500" lnSpcReduction="10000"/>
          </a:bodyPr>
          <a:lstStyle/>
          <a:p>
            <a:r>
              <a:rPr lang="pt-BR" dirty="0"/>
              <a:t>Desta forma, podemos concluir que a diferença entre as tensões aplicadas nas entradas </a:t>
            </a:r>
            <a:r>
              <a:rPr lang="pt-BR" dirty="0" err="1"/>
              <a:t>Vref</a:t>
            </a:r>
            <a:r>
              <a:rPr lang="pt-BR" dirty="0"/>
              <a:t>+ e </a:t>
            </a:r>
            <a:r>
              <a:rPr lang="pt-BR" dirty="0" err="1"/>
              <a:t>Vref</a:t>
            </a:r>
            <a:r>
              <a:rPr lang="pt-BR" dirty="0"/>
              <a:t>- definirá a faixa de tensão que será convertida em sinal digital. Por outro lado, o valor absoluto da tensão aplicadas em cada entrada de referência definirá os limites máximos e mínimos da tensão que será convertida.</a:t>
            </a:r>
          </a:p>
          <a:p>
            <a:r>
              <a:rPr lang="pt-BR" dirty="0" err="1"/>
              <a:t>Ex</a:t>
            </a:r>
            <a:r>
              <a:rPr lang="pt-BR" dirty="0"/>
              <a:t>: </a:t>
            </a:r>
            <a:r>
              <a:rPr lang="pt-BR" dirty="0" err="1"/>
              <a:t>Vref</a:t>
            </a:r>
            <a:r>
              <a:rPr lang="pt-BR" dirty="0"/>
              <a:t>+ = 4V e </a:t>
            </a:r>
            <a:r>
              <a:rPr lang="pt-BR" dirty="0" err="1"/>
              <a:t>Vref</a:t>
            </a:r>
            <a:r>
              <a:rPr lang="pt-BR" dirty="0"/>
              <a:t>- = 1V. A faixa de tensão a ser convertida é de 3V. E os valores máximos e mínimos serão 4V e 1V respectivamente. Com um conversor de 8 bit, o valor de tensão de cada passo será = 3V/256 = 11,71mV</a:t>
            </a:r>
          </a:p>
        </p:txBody>
      </p:sp>
    </p:spTree>
    <p:extLst>
      <p:ext uri="{BB962C8B-B14F-4D97-AF65-F5344CB8AC3E}">
        <p14:creationId xmlns:p14="http://schemas.microsoft.com/office/powerpoint/2010/main" val="52937039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Tensão de referência</a:t>
            </a:r>
          </a:p>
        </p:txBody>
      </p:sp>
      <p:sp>
        <p:nvSpPr>
          <p:cNvPr id="6" name="Espaço Reservado para Conteúdo 5"/>
          <p:cNvSpPr>
            <a:spLocks noGrp="1"/>
          </p:cNvSpPr>
          <p:nvPr>
            <p:ph sz="half" idx="1"/>
          </p:nvPr>
        </p:nvSpPr>
        <p:spPr>
          <a:xfrm>
            <a:off x="838200" y="1347665"/>
            <a:ext cx="5657850" cy="4819673"/>
          </a:xfrm>
        </p:spPr>
        <p:txBody>
          <a:bodyPr>
            <a:normAutofit/>
          </a:bodyPr>
          <a:lstStyle/>
          <a:p>
            <a:r>
              <a:rPr lang="pt-BR" dirty="0"/>
              <a:t>A figura ao lado mostra o conversor A/D do exercício passado (aula 9) com as respectivas tensões de referência.</a:t>
            </a:r>
          </a:p>
        </p:txBody>
      </p:sp>
      <p:pic>
        <p:nvPicPr>
          <p:cNvPr id="4" name="Espaço Reservado para Conteúdo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971675"/>
            <a:ext cx="5080000" cy="3581400"/>
          </a:xfrm>
        </p:spPr>
      </p:pic>
    </p:spTree>
    <p:extLst>
      <p:ext uri="{BB962C8B-B14F-4D97-AF65-F5344CB8AC3E}">
        <p14:creationId xmlns:p14="http://schemas.microsoft.com/office/powerpoint/2010/main" val="152064194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A/D do </a:t>
            </a:r>
            <a:r>
              <a:rPr lang="pt-BR" dirty="0" err="1"/>
              <a:t>pic</a:t>
            </a:r>
            <a:r>
              <a:rPr lang="pt-BR" dirty="0"/>
              <a:t> 16f877A</a:t>
            </a:r>
          </a:p>
        </p:txBody>
      </p:sp>
      <p:sp>
        <p:nvSpPr>
          <p:cNvPr id="5" name="Espaço Reservado para Conteúdo 4"/>
          <p:cNvSpPr>
            <a:spLocks noGrp="1"/>
          </p:cNvSpPr>
          <p:nvPr>
            <p:ph idx="1"/>
          </p:nvPr>
        </p:nvSpPr>
        <p:spPr>
          <a:xfrm>
            <a:off x="838200" y="1355892"/>
            <a:ext cx="10953750" cy="5502108"/>
          </a:xfrm>
        </p:spPr>
        <p:txBody>
          <a:bodyPr>
            <a:normAutofit fontScale="85000" lnSpcReduction="20000"/>
          </a:bodyPr>
          <a:lstStyle/>
          <a:p>
            <a:r>
              <a:rPr lang="pt-BR" dirty="0"/>
              <a:t>Muitos </a:t>
            </a:r>
            <a:r>
              <a:rPr lang="pt-BR" dirty="0" err="1"/>
              <a:t>PICs</a:t>
            </a:r>
            <a:r>
              <a:rPr lang="pt-BR" dirty="0"/>
              <a:t> possuem conversor A/D interno a ele.</a:t>
            </a:r>
          </a:p>
          <a:p>
            <a:r>
              <a:rPr lang="pt-BR" dirty="0"/>
              <a:t>Possui 8 canais selecionáveis de tensão e uma resolução de 10 bits.</a:t>
            </a:r>
          </a:p>
          <a:p>
            <a:r>
              <a:rPr lang="pt-BR" dirty="0"/>
              <a:t>As tensões de referência podem ser obtidas a partir de uma combinação de </a:t>
            </a:r>
            <a:r>
              <a:rPr lang="pt-BR" dirty="0" err="1"/>
              <a:t>Vdd</a:t>
            </a:r>
            <a:r>
              <a:rPr lang="pt-BR" dirty="0"/>
              <a:t> e </a:t>
            </a:r>
            <a:r>
              <a:rPr lang="pt-BR" dirty="0" err="1"/>
              <a:t>Vss</a:t>
            </a:r>
            <a:r>
              <a:rPr lang="pt-BR" dirty="0"/>
              <a:t>, e tensões externas aplicadas nos pinos RA2 e RA3.</a:t>
            </a:r>
          </a:p>
          <a:p>
            <a:r>
              <a:rPr lang="pt-BR" dirty="0"/>
              <a:t>O conversor A/D interno possui quatro registradores associados, são eles:</a:t>
            </a:r>
          </a:p>
          <a:p>
            <a:pPr marL="457200" indent="-457200">
              <a:buFont typeface="Arial" panose="020B0604020202020204" pitchFamily="34" charset="0"/>
              <a:buChar char="•"/>
            </a:pPr>
            <a:r>
              <a:rPr lang="pt-BR" dirty="0"/>
              <a:t>ADCON0 – Registrador de controle 0</a:t>
            </a:r>
          </a:p>
          <a:p>
            <a:pPr marL="457200" indent="-457200">
              <a:buFont typeface="Arial" panose="020B0604020202020204" pitchFamily="34" charset="0"/>
              <a:buChar char="•"/>
            </a:pPr>
            <a:r>
              <a:rPr lang="pt-BR" dirty="0"/>
              <a:t>ADCON1 – Registrador de controle 1</a:t>
            </a:r>
          </a:p>
          <a:p>
            <a:pPr marL="457200" indent="-457200">
              <a:buFont typeface="Arial" panose="020B0604020202020204" pitchFamily="34" charset="0"/>
              <a:buChar char="•"/>
            </a:pPr>
            <a:r>
              <a:rPr lang="pt-BR" dirty="0"/>
              <a:t>ADRESH – Recebe a parte alta do pulso PCM</a:t>
            </a:r>
          </a:p>
          <a:p>
            <a:pPr marL="457200" indent="-457200">
              <a:buFont typeface="Arial" panose="020B0604020202020204" pitchFamily="34" charset="0"/>
              <a:buChar char="•"/>
            </a:pPr>
            <a:r>
              <a:rPr lang="pt-BR" dirty="0"/>
              <a:t>ADRESL – Recebe a parte baixa do pulso PCM</a:t>
            </a:r>
          </a:p>
        </p:txBody>
      </p:sp>
    </p:spTree>
    <p:extLst>
      <p:ext uri="{BB962C8B-B14F-4D97-AF65-F5344CB8AC3E}">
        <p14:creationId xmlns:p14="http://schemas.microsoft.com/office/powerpoint/2010/main" val="372599325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ADcon0</a:t>
            </a:r>
          </a:p>
        </p:txBody>
      </p:sp>
      <p:graphicFrame>
        <p:nvGraphicFramePr>
          <p:cNvPr id="4" name="Espaço Reservado para Conteúdo 3"/>
          <p:cNvGraphicFramePr>
            <a:graphicFrameLocks noGrp="1"/>
          </p:cNvGraphicFramePr>
          <p:nvPr>
            <p:ph idx="1"/>
            <p:extLst/>
          </p:nvPr>
        </p:nvGraphicFramePr>
        <p:xfrm>
          <a:off x="838200" y="1355892"/>
          <a:ext cx="10515600" cy="146304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1967427012"/>
                    </a:ext>
                  </a:extLst>
                </a:gridCol>
                <a:gridCol w="1314450">
                  <a:extLst>
                    <a:ext uri="{9D8B030D-6E8A-4147-A177-3AD203B41FA5}">
                      <a16:colId xmlns:a16="http://schemas.microsoft.com/office/drawing/2014/main" val="3334595585"/>
                    </a:ext>
                  </a:extLst>
                </a:gridCol>
                <a:gridCol w="1314450">
                  <a:extLst>
                    <a:ext uri="{9D8B030D-6E8A-4147-A177-3AD203B41FA5}">
                      <a16:colId xmlns:a16="http://schemas.microsoft.com/office/drawing/2014/main" val="1741332596"/>
                    </a:ext>
                  </a:extLst>
                </a:gridCol>
                <a:gridCol w="1314450">
                  <a:extLst>
                    <a:ext uri="{9D8B030D-6E8A-4147-A177-3AD203B41FA5}">
                      <a16:colId xmlns:a16="http://schemas.microsoft.com/office/drawing/2014/main" val="2937890791"/>
                    </a:ext>
                  </a:extLst>
                </a:gridCol>
                <a:gridCol w="1314450">
                  <a:extLst>
                    <a:ext uri="{9D8B030D-6E8A-4147-A177-3AD203B41FA5}">
                      <a16:colId xmlns:a16="http://schemas.microsoft.com/office/drawing/2014/main" val="1390685923"/>
                    </a:ext>
                  </a:extLst>
                </a:gridCol>
                <a:gridCol w="1314450">
                  <a:extLst>
                    <a:ext uri="{9D8B030D-6E8A-4147-A177-3AD203B41FA5}">
                      <a16:colId xmlns:a16="http://schemas.microsoft.com/office/drawing/2014/main" val="732076683"/>
                    </a:ext>
                  </a:extLst>
                </a:gridCol>
                <a:gridCol w="1314450">
                  <a:extLst>
                    <a:ext uri="{9D8B030D-6E8A-4147-A177-3AD203B41FA5}">
                      <a16:colId xmlns:a16="http://schemas.microsoft.com/office/drawing/2014/main" val="3958641765"/>
                    </a:ext>
                  </a:extLst>
                </a:gridCol>
                <a:gridCol w="1314450">
                  <a:extLst>
                    <a:ext uri="{9D8B030D-6E8A-4147-A177-3AD203B41FA5}">
                      <a16:colId xmlns:a16="http://schemas.microsoft.com/office/drawing/2014/main" val="1788098998"/>
                    </a:ext>
                  </a:extLst>
                </a:gridCol>
              </a:tblGrid>
              <a:tr h="297666">
                <a:tc gridSpan="4">
                  <a:txBody>
                    <a:bodyPr/>
                    <a:lstStyle/>
                    <a:p>
                      <a:pPr algn="ctr"/>
                      <a:r>
                        <a:rPr lang="pt-BR" dirty="0"/>
                        <a:t>Registrador</a:t>
                      </a:r>
                      <a:r>
                        <a:rPr lang="pt-BR" baseline="0" dirty="0"/>
                        <a:t> ADCON0</a:t>
                      </a:r>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gridSpan="4">
                  <a:txBody>
                    <a:bodyPr/>
                    <a:lstStyle/>
                    <a:p>
                      <a:pPr algn="ctr"/>
                      <a:r>
                        <a:rPr lang="pt-BR" dirty="0"/>
                        <a:t>Endereços</a:t>
                      </a:r>
                      <a:r>
                        <a:rPr lang="pt-BR" baseline="0" dirty="0"/>
                        <a:t> 1Fh</a:t>
                      </a:r>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3240584818"/>
                  </a:ext>
                </a:extLst>
              </a:tr>
              <a:tr h="297666">
                <a:tc>
                  <a:txBody>
                    <a:bodyPr/>
                    <a:lstStyle/>
                    <a:p>
                      <a:pPr algn="ctr"/>
                      <a:r>
                        <a:rPr lang="pt-BR" dirty="0"/>
                        <a:t>Bit</a:t>
                      </a:r>
                      <a:r>
                        <a:rPr lang="pt-BR" baseline="0" dirty="0"/>
                        <a:t> 7</a:t>
                      </a:r>
                      <a:endParaRPr lang="pt-BR" dirty="0"/>
                    </a:p>
                  </a:txBody>
                  <a:tcPr/>
                </a:tc>
                <a:tc>
                  <a:txBody>
                    <a:bodyPr/>
                    <a:lstStyle/>
                    <a:p>
                      <a:pPr algn="ctr"/>
                      <a:r>
                        <a:rPr lang="pt-BR" dirty="0"/>
                        <a:t>Bit 6</a:t>
                      </a:r>
                    </a:p>
                  </a:txBody>
                  <a:tcPr/>
                </a:tc>
                <a:tc>
                  <a:txBody>
                    <a:bodyPr/>
                    <a:lstStyle/>
                    <a:p>
                      <a:pPr algn="ctr"/>
                      <a:r>
                        <a:rPr lang="pt-BR" dirty="0"/>
                        <a:t>Bit 5</a:t>
                      </a:r>
                    </a:p>
                  </a:txBody>
                  <a:tcPr/>
                </a:tc>
                <a:tc>
                  <a:txBody>
                    <a:bodyPr/>
                    <a:lstStyle/>
                    <a:p>
                      <a:pPr algn="ctr"/>
                      <a:r>
                        <a:rPr lang="pt-BR" dirty="0"/>
                        <a:t>Bit 4</a:t>
                      </a:r>
                    </a:p>
                  </a:txBody>
                  <a:tcPr/>
                </a:tc>
                <a:tc>
                  <a:txBody>
                    <a:bodyPr/>
                    <a:lstStyle/>
                    <a:p>
                      <a:pPr algn="ctr"/>
                      <a:r>
                        <a:rPr lang="pt-BR" dirty="0"/>
                        <a:t>Bit 3</a:t>
                      </a:r>
                    </a:p>
                  </a:txBody>
                  <a:tcPr/>
                </a:tc>
                <a:tc>
                  <a:txBody>
                    <a:bodyPr/>
                    <a:lstStyle/>
                    <a:p>
                      <a:pPr algn="ctr"/>
                      <a:r>
                        <a:rPr lang="pt-BR" dirty="0"/>
                        <a:t>Bit 2</a:t>
                      </a:r>
                    </a:p>
                  </a:txBody>
                  <a:tcPr/>
                </a:tc>
                <a:tc>
                  <a:txBody>
                    <a:bodyPr/>
                    <a:lstStyle/>
                    <a:p>
                      <a:pPr algn="ctr"/>
                      <a:r>
                        <a:rPr lang="pt-BR" dirty="0"/>
                        <a:t>Bit</a:t>
                      </a:r>
                      <a:r>
                        <a:rPr lang="pt-BR" baseline="0" dirty="0"/>
                        <a:t> 1</a:t>
                      </a:r>
                      <a:endParaRPr lang="pt-BR" dirty="0"/>
                    </a:p>
                  </a:txBody>
                  <a:tcPr/>
                </a:tc>
                <a:tc>
                  <a:txBody>
                    <a:bodyPr/>
                    <a:lstStyle/>
                    <a:p>
                      <a:pPr algn="ctr"/>
                      <a:r>
                        <a:rPr lang="pt-BR" dirty="0"/>
                        <a:t>Bit 0</a:t>
                      </a:r>
                    </a:p>
                  </a:txBody>
                  <a:tcPr/>
                </a:tc>
                <a:extLst>
                  <a:ext uri="{0D108BD9-81ED-4DB2-BD59-A6C34878D82A}">
                    <a16:rowId xmlns:a16="http://schemas.microsoft.com/office/drawing/2014/main" val="3228372702"/>
                  </a:ext>
                </a:extLst>
              </a:tr>
              <a:tr h="297666">
                <a:tc>
                  <a:txBody>
                    <a:bodyPr/>
                    <a:lstStyle/>
                    <a:p>
                      <a:pPr algn="ctr"/>
                      <a:r>
                        <a:rPr lang="pt-BR" dirty="0"/>
                        <a:t>R/W</a:t>
                      </a:r>
                      <a:r>
                        <a:rPr lang="pt-BR" baseline="0" dirty="0"/>
                        <a:t> - 0</a:t>
                      </a:r>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baseline="0" dirty="0"/>
                        <a:t>U – 0</a:t>
                      </a:r>
                      <a:endParaRPr lang="pt-BR" dirty="0"/>
                    </a:p>
                  </a:txBody>
                  <a:tcPr/>
                </a:tc>
                <a:tc>
                  <a:txBody>
                    <a:bodyPr/>
                    <a:lstStyle/>
                    <a:p>
                      <a:pPr algn="ctr"/>
                      <a:r>
                        <a:rPr lang="pt-BR" dirty="0"/>
                        <a:t>R/W</a:t>
                      </a:r>
                      <a:r>
                        <a:rPr lang="pt-BR" baseline="0" dirty="0"/>
                        <a:t> - 0</a:t>
                      </a:r>
                      <a:endParaRPr lang="pt-BR" dirty="0"/>
                    </a:p>
                  </a:txBody>
                  <a:tcPr/>
                </a:tc>
                <a:extLst>
                  <a:ext uri="{0D108BD9-81ED-4DB2-BD59-A6C34878D82A}">
                    <a16:rowId xmlns:a16="http://schemas.microsoft.com/office/drawing/2014/main" val="2161503757"/>
                  </a:ext>
                </a:extLst>
              </a:tr>
              <a:tr h="297666">
                <a:tc>
                  <a:txBody>
                    <a:bodyPr/>
                    <a:lstStyle/>
                    <a:p>
                      <a:pPr algn="ctr"/>
                      <a:r>
                        <a:rPr lang="pt-BR" dirty="0"/>
                        <a:t>ADCS1</a:t>
                      </a:r>
                    </a:p>
                  </a:txBody>
                  <a:tcPr/>
                </a:tc>
                <a:tc>
                  <a:txBody>
                    <a:bodyPr/>
                    <a:lstStyle/>
                    <a:p>
                      <a:pPr algn="ctr"/>
                      <a:r>
                        <a:rPr lang="pt-BR" dirty="0"/>
                        <a:t>ADCS0</a:t>
                      </a:r>
                    </a:p>
                  </a:txBody>
                  <a:tcPr/>
                </a:tc>
                <a:tc>
                  <a:txBody>
                    <a:bodyPr/>
                    <a:lstStyle/>
                    <a:p>
                      <a:pPr algn="ctr"/>
                      <a:r>
                        <a:rPr lang="pt-BR" dirty="0"/>
                        <a:t>CHS2</a:t>
                      </a:r>
                    </a:p>
                  </a:txBody>
                  <a:tcPr/>
                </a:tc>
                <a:tc>
                  <a:txBody>
                    <a:bodyPr/>
                    <a:lstStyle/>
                    <a:p>
                      <a:pPr algn="ctr"/>
                      <a:r>
                        <a:rPr lang="pt-BR" dirty="0"/>
                        <a:t>CHS1</a:t>
                      </a:r>
                    </a:p>
                  </a:txBody>
                  <a:tcPr/>
                </a:tc>
                <a:tc>
                  <a:txBody>
                    <a:bodyPr/>
                    <a:lstStyle/>
                    <a:p>
                      <a:pPr algn="ctr"/>
                      <a:r>
                        <a:rPr lang="pt-BR" dirty="0"/>
                        <a:t>CHS0</a:t>
                      </a:r>
                    </a:p>
                  </a:txBody>
                  <a:tcPr/>
                </a:tc>
                <a:tc>
                  <a:txBody>
                    <a:bodyPr/>
                    <a:lstStyle/>
                    <a:p>
                      <a:pPr algn="ctr"/>
                      <a:r>
                        <a:rPr lang="pt-BR" dirty="0"/>
                        <a:t>GO/DONE</a:t>
                      </a:r>
                    </a:p>
                  </a:txBody>
                  <a:tcPr/>
                </a:tc>
                <a:tc>
                  <a:txBody>
                    <a:bodyPr/>
                    <a:lstStyle/>
                    <a:p>
                      <a:pPr algn="ctr"/>
                      <a:r>
                        <a:rPr lang="pt-BR" dirty="0"/>
                        <a:t>-</a:t>
                      </a:r>
                    </a:p>
                  </a:txBody>
                  <a:tcPr/>
                </a:tc>
                <a:tc>
                  <a:txBody>
                    <a:bodyPr/>
                    <a:lstStyle/>
                    <a:p>
                      <a:pPr algn="ctr"/>
                      <a:r>
                        <a:rPr lang="pt-BR" dirty="0"/>
                        <a:t>ADON</a:t>
                      </a:r>
                    </a:p>
                  </a:txBody>
                  <a:tcPr/>
                </a:tc>
                <a:extLst>
                  <a:ext uri="{0D108BD9-81ED-4DB2-BD59-A6C34878D82A}">
                    <a16:rowId xmlns:a16="http://schemas.microsoft.com/office/drawing/2014/main" val="3154785682"/>
                  </a:ext>
                </a:extLst>
              </a:tr>
            </a:tbl>
          </a:graphicData>
        </a:graphic>
      </p:graphicFrame>
      <p:cxnSp>
        <p:nvCxnSpPr>
          <p:cNvPr id="6" name="Conector reto 5"/>
          <p:cNvCxnSpPr/>
          <p:nvPr/>
        </p:nvCxnSpPr>
        <p:spPr>
          <a:xfrm>
            <a:off x="7796981" y="3382297"/>
            <a:ext cx="501445" cy="9832"/>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9" name="Tabela 8"/>
          <p:cNvGraphicFramePr>
            <a:graphicFrameLocks noGrp="1"/>
          </p:cNvGraphicFramePr>
          <p:nvPr>
            <p:extLst/>
          </p:nvPr>
        </p:nvGraphicFramePr>
        <p:xfrm>
          <a:off x="838200" y="3142883"/>
          <a:ext cx="10515600" cy="3291840"/>
        </p:xfrm>
        <a:graphic>
          <a:graphicData uri="http://schemas.openxmlformats.org/drawingml/2006/table">
            <a:tbl>
              <a:tblPr firstRow="1" bandRow="1">
                <a:tableStyleId>{5C22544A-7EE6-4342-B048-85BDC9FD1C3A}</a:tableStyleId>
              </a:tblPr>
              <a:tblGrid>
                <a:gridCol w="2203126">
                  <a:extLst>
                    <a:ext uri="{9D8B030D-6E8A-4147-A177-3AD203B41FA5}">
                      <a16:colId xmlns:a16="http://schemas.microsoft.com/office/drawing/2014/main" val="2555722174"/>
                    </a:ext>
                  </a:extLst>
                </a:gridCol>
                <a:gridCol w="3135505">
                  <a:extLst>
                    <a:ext uri="{9D8B030D-6E8A-4147-A177-3AD203B41FA5}">
                      <a16:colId xmlns:a16="http://schemas.microsoft.com/office/drawing/2014/main" val="94789494"/>
                    </a:ext>
                  </a:extLst>
                </a:gridCol>
                <a:gridCol w="5176969">
                  <a:extLst>
                    <a:ext uri="{9D8B030D-6E8A-4147-A177-3AD203B41FA5}">
                      <a16:colId xmlns:a16="http://schemas.microsoft.com/office/drawing/2014/main" val="869836171"/>
                    </a:ext>
                  </a:extLst>
                </a:gridCol>
              </a:tblGrid>
              <a:tr h="339158">
                <a:tc>
                  <a:txBody>
                    <a:bodyPr/>
                    <a:lstStyle/>
                    <a:p>
                      <a:pPr algn="ctr"/>
                      <a:r>
                        <a:rPr lang="pt-BR" dirty="0"/>
                        <a:t>ADCON1</a:t>
                      </a:r>
                      <a:r>
                        <a:rPr lang="pt-BR" baseline="0" dirty="0"/>
                        <a:t> &lt;ADCS2&gt;</a:t>
                      </a:r>
                      <a:endParaRPr lang="pt-BR" dirty="0"/>
                    </a:p>
                  </a:txBody>
                  <a:tcPr/>
                </a:tc>
                <a:tc>
                  <a:txBody>
                    <a:bodyPr/>
                    <a:lstStyle/>
                    <a:p>
                      <a:pPr algn="ctr"/>
                      <a:r>
                        <a:rPr lang="pt-BR" dirty="0"/>
                        <a:t>ADCON0 &lt;ADCS1:ADCS0&gt;</a:t>
                      </a:r>
                    </a:p>
                  </a:txBody>
                  <a:tcPr/>
                </a:tc>
                <a:tc>
                  <a:txBody>
                    <a:bodyPr/>
                    <a:lstStyle/>
                    <a:p>
                      <a:pPr algn="ctr"/>
                      <a:r>
                        <a:rPr lang="pt-BR" dirty="0" err="1"/>
                        <a:t>Clock</a:t>
                      </a:r>
                      <a:r>
                        <a:rPr lang="pt-BR" dirty="0"/>
                        <a:t> do conversor</a:t>
                      </a:r>
                    </a:p>
                  </a:txBody>
                  <a:tcPr/>
                </a:tc>
                <a:extLst>
                  <a:ext uri="{0D108BD9-81ED-4DB2-BD59-A6C34878D82A}">
                    <a16:rowId xmlns:a16="http://schemas.microsoft.com/office/drawing/2014/main" val="2742828528"/>
                  </a:ext>
                </a:extLst>
              </a:tr>
              <a:tr h="339158">
                <a:tc>
                  <a:txBody>
                    <a:bodyPr/>
                    <a:lstStyle/>
                    <a:p>
                      <a:pPr algn="ctr"/>
                      <a:r>
                        <a:rPr lang="pt-BR" dirty="0"/>
                        <a:t>0</a:t>
                      </a:r>
                    </a:p>
                  </a:txBody>
                  <a:tcPr/>
                </a:tc>
                <a:tc>
                  <a:txBody>
                    <a:bodyPr/>
                    <a:lstStyle/>
                    <a:p>
                      <a:pPr algn="ctr"/>
                      <a:r>
                        <a:rPr lang="pt-BR" dirty="0"/>
                        <a:t>00</a:t>
                      </a:r>
                    </a:p>
                  </a:txBody>
                  <a:tcPr/>
                </a:tc>
                <a:tc>
                  <a:txBody>
                    <a:bodyPr/>
                    <a:lstStyle/>
                    <a:p>
                      <a:pPr algn="ctr"/>
                      <a:r>
                        <a:rPr lang="pt-BR" dirty="0" err="1"/>
                        <a:t>Fosc</a:t>
                      </a:r>
                      <a:r>
                        <a:rPr lang="pt-BR" dirty="0"/>
                        <a:t> / 2</a:t>
                      </a:r>
                    </a:p>
                  </a:txBody>
                  <a:tcPr/>
                </a:tc>
                <a:extLst>
                  <a:ext uri="{0D108BD9-81ED-4DB2-BD59-A6C34878D82A}">
                    <a16:rowId xmlns:a16="http://schemas.microsoft.com/office/drawing/2014/main" val="1996872997"/>
                  </a:ext>
                </a:extLst>
              </a:tr>
              <a:tr h="339158">
                <a:tc>
                  <a:txBody>
                    <a:bodyPr/>
                    <a:lstStyle/>
                    <a:p>
                      <a:pPr algn="ctr"/>
                      <a:r>
                        <a:rPr lang="pt-BR" dirty="0"/>
                        <a:t>0</a:t>
                      </a:r>
                    </a:p>
                  </a:txBody>
                  <a:tcPr/>
                </a:tc>
                <a:tc>
                  <a:txBody>
                    <a:bodyPr/>
                    <a:lstStyle/>
                    <a:p>
                      <a:pPr algn="ctr"/>
                      <a:r>
                        <a:rPr lang="pt-BR" dirty="0"/>
                        <a:t>01</a:t>
                      </a:r>
                    </a:p>
                  </a:txBody>
                  <a:tcPr/>
                </a:tc>
                <a:tc>
                  <a:txBody>
                    <a:bodyPr/>
                    <a:lstStyle/>
                    <a:p>
                      <a:pPr algn="ctr"/>
                      <a:r>
                        <a:rPr lang="pt-BR" dirty="0" err="1"/>
                        <a:t>Fosc</a:t>
                      </a:r>
                      <a:r>
                        <a:rPr lang="pt-BR" dirty="0"/>
                        <a:t> / 8</a:t>
                      </a:r>
                    </a:p>
                  </a:txBody>
                  <a:tcPr/>
                </a:tc>
                <a:extLst>
                  <a:ext uri="{0D108BD9-81ED-4DB2-BD59-A6C34878D82A}">
                    <a16:rowId xmlns:a16="http://schemas.microsoft.com/office/drawing/2014/main" val="3534302334"/>
                  </a:ext>
                </a:extLst>
              </a:tr>
              <a:tr h="339158">
                <a:tc>
                  <a:txBody>
                    <a:bodyPr/>
                    <a:lstStyle/>
                    <a:p>
                      <a:pPr algn="ctr"/>
                      <a:r>
                        <a:rPr lang="pt-BR" dirty="0"/>
                        <a:t>0</a:t>
                      </a:r>
                    </a:p>
                  </a:txBody>
                  <a:tcPr/>
                </a:tc>
                <a:tc>
                  <a:txBody>
                    <a:bodyPr/>
                    <a:lstStyle/>
                    <a:p>
                      <a:pPr algn="ctr"/>
                      <a:r>
                        <a:rPr lang="pt-BR" dirty="0"/>
                        <a:t>10</a:t>
                      </a:r>
                    </a:p>
                  </a:txBody>
                  <a:tcPr/>
                </a:tc>
                <a:tc>
                  <a:txBody>
                    <a:bodyPr/>
                    <a:lstStyle/>
                    <a:p>
                      <a:pPr algn="ctr"/>
                      <a:r>
                        <a:rPr lang="pt-BR" dirty="0" err="1"/>
                        <a:t>Fosc</a:t>
                      </a:r>
                      <a:r>
                        <a:rPr lang="pt-BR" dirty="0"/>
                        <a:t> / 32</a:t>
                      </a:r>
                    </a:p>
                  </a:txBody>
                  <a:tcPr/>
                </a:tc>
                <a:extLst>
                  <a:ext uri="{0D108BD9-81ED-4DB2-BD59-A6C34878D82A}">
                    <a16:rowId xmlns:a16="http://schemas.microsoft.com/office/drawing/2014/main" val="504707"/>
                  </a:ext>
                </a:extLst>
              </a:tr>
              <a:tr h="339158">
                <a:tc>
                  <a:txBody>
                    <a:bodyPr/>
                    <a:lstStyle/>
                    <a:p>
                      <a:pPr algn="ctr"/>
                      <a:r>
                        <a:rPr lang="pt-BR" dirty="0"/>
                        <a:t>0</a:t>
                      </a:r>
                    </a:p>
                  </a:txBody>
                  <a:tcPr/>
                </a:tc>
                <a:tc>
                  <a:txBody>
                    <a:bodyPr/>
                    <a:lstStyle/>
                    <a:p>
                      <a:pPr algn="ctr"/>
                      <a:r>
                        <a:rPr lang="pt-BR" dirty="0"/>
                        <a:t>11</a:t>
                      </a:r>
                    </a:p>
                  </a:txBody>
                  <a:tcPr/>
                </a:tc>
                <a:tc>
                  <a:txBody>
                    <a:bodyPr/>
                    <a:lstStyle/>
                    <a:p>
                      <a:pPr algn="ctr"/>
                      <a:r>
                        <a:rPr lang="pt-BR" dirty="0"/>
                        <a:t>FRC (</a:t>
                      </a:r>
                      <a:r>
                        <a:rPr lang="pt-BR" dirty="0" err="1"/>
                        <a:t>clock</a:t>
                      </a:r>
                      <a:r>
                        <a:rPr lang="pt-BR" baseline="0" dirty="0"/>
                        <a:t> derivado de um oscilador interno RC)</a:t>
                      </a:r>
                      <a:endParaRPr lang="pt-BR" dirty="0"/>
                    </a:p>
                  </a:txBody>
                  <a:tcPr/>
                </a:tc>
                <a:extLst>
                  <a:ext uri="{0D108BD9-81ED-4DB2-BD59-A6C34878D82A}">
                    <a16:rowId xmlns:a16="http://schemas.microsoft.com/office/drawing/2014/main" val="595857513"/>
                  </a:ext>
                </a:extLst>
              </a:tr>
              <a:tr h="339158">
                <a:tc>
                  <a:txBody>
                    <a:bodyPr/>
                    <a:lstStyle/>
                    <a:p>
                      <a:pPr algn="ctr"/>
                      <a:r>
                        <a:rPr lang="pt-BR" dirty="0"/>
                        <a:t>1</a:t>
                      </a:r>
                    </a:p>
                  </a:txBody>
                  <a:tcPr/>
                </a:tc>
                <a:tc>
                  <a:txBody>
                    <a:bodyPr/>
                    <a:lstStyle/>
                    <a:p>
                      <a:pPr algn="ctr"/>
                      <a:r>
                        <a:rPr lang="pt-BR" dirty="0"/>
                        <a:t>00</a:t>
                      </a:r>
                    </a:p>
                  </a:txBody>
                  <a:tcPr/>
                </a:tc>
                <a:tc>
                  <a:txBody>
                    <a:bodyPr/>
                    <a:lstStyle/>
                    <a:p>
                      <a:pPr algn="ctr"/>
                      <a:r>
                        <a:rPr lang="pt-BR" dirty="0" err="1"/>
                        <a:t>Fosc</a:t>
                      </a:r>
                      <a:r>
                        <a:rPr lang="pt-BR" dirty="0"/>
                        <a:t> / 4</a:t>
                      </a:r>
                    </a:p>
                  </a:txBody>
                  <a:tcPr/>
                </a:tc>
                <a:extLst>
                  <a:ext uri="{0D108BD9-81ED-4DB2-BD59-A6C34878D82A}">
                    <a16:rowId xmlns:a16="http://schemas.microsoft.com/office/drawing/2014/main" val="1349707630"/>
                  </a:ext>
                </a:extLst>
              </a:tr>
              <a:tr h="339158">
                <a:tc>
                  <a:txBody>
                    <a:bodyPr/>
                    <a:lstStyle/>
                    <a:p>
                      <a:pPr algn="ctr"/>
                      <a:r>
                        <a:rPr lang="pt-BR" dirty="0"/>
                        <a:t>1</a:t>
                      </a:r>
                    </a:p>
                  </a:txBody>
                  <a:tcPr/>
                </a:tc>
                <a:tc>
                  <a:txBody>
                    <a:bodyPr/>
                    <a:lstStyle/>
                    <a:p>
                      <a:pPr algn="ctr"/>
                      <a:r>
                        <a:rPr lang="pt-BR" dirty="0"/>
                        <a:t>01</a:t>
                      </a:r>
                    </a:p>
                  </a:txBody>
                  <a:tcPr/>
                </a:tc>
                <a:tc>
                  <a:txBody>
                    <a:bodyPr/>
                    <a:lstStyle/>
                    <a:p>
                      <a:pPr algn="ctr"/>
                      <a:r>
                        <a:rPr lang="pt-BR" dirty="0" err="1"/>
                        <a:t>Fosc</a:t>
                      </a:r>
                      <a:r>
                        <a:rPr lang="pt-BR" dirty="0"/>
                        <a:t> / 16</a:t>
                      </a:r>
                    </a:p>
                  </a:txBody>
                  <a:tcPr/>
                </a:tc>
                <a:extLst>
                  <a:ext uri="{0D108BD9-81ED-4DB2-BD59-A6C34878D82A}">
                    <a16:rowId xmlns:a16="http://schemas.microsoft.com/office/drawing/2014/main" val="757158339"/>
                  </a:ext>
                </a:extLst>
              </a:tr>
              <a:tr h="339158">
                <a:tc>
                  <a:txBody>
                    <a:bodyPr/>
                    <a:lstStyle/>
                    <a:p>
                      <a:pPr algn="ctr"/>
                      <a:r>
                        <a:rPr lang="pt-BR" dirty="0"/>
                        <a:t>1</a:t>
                      </a:r>
                    </a:p>
                  </a:txBody>
                  <a:tcPr/>
                </a:tc>
                <a:tc>
                  <a:txBody>
                    <a:bodyPr/>
                    <a:lstStyle/>
                    <a:p>
                      <a:pPr algn="ctr"/>
                      <a:r>
                        <a:rPr lang="pt-BR" dirty="0"/>
                        <a:t>10</a:t>
                      </a:r>
                    </a:p>
                  </a:txBody>
                  <a:tcPr/>
                </a:tc>
                <a:tc>
                  <a:txBody>
                    <a:bodyPr/>
                    <a:lstStyle/>
                    <a:p>
                      <a:pPr algn="ctr"/>
                      <a:r>
                        <a:rPr lang="pt-BR" dirty="0" err="1"/>
                        <a:t>Fosc</a:t>
                      </a:r>
                      <a:r>
                        <a:rPr lang="pt-BR" dirty="0"/>
                        <a:t> / 32</a:t>
                      </a:r>
                    </a:p>
                  </a:txBody>
                  <a:tcPr/>
                </a:tc>
                <a:extLst>
                  <a:ext uri="{0D108BD9-81ED-4DB2-BD59-A6C34878D82A}">
                    <a16:rowId xmlns:a16="http://schemas.microsoft.com/office/drawing/2014/main" val="1645472555"/>
                  </a:ext>
                </a:extLst>
              </a:tr>
              <a:tr h="339158">
                <a:tc>
                  <a:txBody>
                    <a:bodyPr/>
                    <a:lstStyle/>
                    <a:p>
                      <a:pPr algn="ctr"/>
                      <a:r>
                        <a:rPr lang="pt-BR" dirty="0"/>
                        <a:t>1</a:t>
                      </a:r>
                    </a:p>
                  </a:txBody>
                  <a:tcPr/>
                </a:tc>
                <a:tc>
                  <a:txBody>
                    <a:bodyPr/>
                    <a:lstStyle/>
                    <a:p>
                      <a:pPr algn="ctr"/>
                      <a:r>
                        <a:rPr lang="pt-BR" dirty="0"/>
                        <a:t>11</a:t>
                      </a:r>
                    </a:p>
                  </a:txBody>
                  <a:tcPr/>
                </a:tc>
                <a:tc>
                  <a:txBody>
                    <a:bodyPr/>
                    <a:lstStyle/>
                    <a:p>
                      <a:pPr algn="ctr"/>
                      <a:r>
                        <a:rPr lang="pt-BR" dirty="0"/>
                        <a:t>FRC (</a:t>
                      </a:r>
                      <a:r>
                        <a:rPr lang="pt-BR" dirty="0" err="1"/>
                        <a:t>clock</a:t>
                      </a:r>
                      <a:r>
                        <a:rPr lang="pt-BR" baseline="0" dirty="0"/>
                        <a:t> derivado de um oscilador interno RC)</a:t>
                      </a:r>
                      <a:endParaRPr lang="pt-BR" dirty="0"/>
                    </a:p>
                  </a:txBody>
                  <a:tcPr/>
                </a:tc>
                <a:extLst>
                  <a:ext uri="{0D108BD9-81ED-4DB2-BD59-A6C34878D82A}">
                    <a16:rowId xmlns:a16="http://schemas.microsoft.com/office/drawing/2014/main" val="690145710"/>
                  </a:ext>
                </a:extLst>
              </a:tr>
            </a:tbl>
          </a:graphicData>
        </a:graphic>
      </p:graphicFrame>
      <p:cxnSp>
        <p:nvCxnSpPr>
          <p:cNvPr id="11" name="Conector reto 10"/>
          <p:cNvCxnSpPr/>
          <p:nvPr/>
        </p:nvCxnSpPr>
        <p:spPr>
          <a:xfrm>
            <a:off x="8003458" y="2527505"/>
            <a:ext cx="550607" cy="0"/>
          </a:xfrm>
          <a:prstGeom prst="line">
            <a:avLst/>
          </a:prstGeom>
          <a:ln w="19050"/>
        </p:spPr>
        <p:style>
          <a:lnRef idx="1">
            <a:schemeClr val="dk1"/>
          </a:lnRef>
          <a:fillRef idx="0">
            <a:schemeClr val="dk1"/>
          </a:fillRef>
          <a:effectRef idx="0">
            <a:schemeClr val="dk1"/>
          </a:effectRef>
          <a:fontRef idx="minor">
            <a:schemeClr val="tx1"/>
          </a:fontRef>
        </p:style>
      </p:cxnSp>
      <p:sp>
        <p:nvSpPr>
          <p:cNvPr id="3" name="CaixaDeTexto 2"/>
          <p:cNvSpPr txBox="1"/>
          <p:nvPr/>
        </p:nvSpPr>
        <p:spPr>
          <a:xfrm>
            <a:off x="-50800" y="3142883"/>
            <a:ext cx="965329" cy="369332"/>
          </a:xfrm>
          <a:prstGeom prst="rect">
            <a:avLst/>
          </a:prstGeom>
          <a:noFill/>
        </p:spPr>
        <p:txBody>
          <a:bodyPr wrap="none" rtlCol="0">
            <a:spAutoFit/>
          </a:bodyPr>
          <a:lstStyle/>
          <a:p>
            <a:r>
              <a:rPr lang="pt-BR" dirty="0"/>
              <a:t>Bit 7 - 6:</a:t>
            </a:r>
          </a:p>
        </p:txBody>
      </p:sp>
    </p:spTree>
    <p:extLst>
      <p:ext uri="{BB962C8B-B14F-4D97-AF65-F5344CB8AC3E}">
        <p14:creationId xmlns:p14="http://schemas.microsoft.com/office/powerpoint/2010/main" val="83597392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ADcon0</a:t>
            </a:r>
          </a:p>
        </p:txBody>
      </p:sp>
      <p:sp>
        <p:nvSpPr>
          <p:cNvPr id="3" name="Espaço Reservado para Conteúdo 2"/>
          <p:cNvSpPr>
            <a:spLocks noGrp="1"/>
          </p:cNvSpPr>
          <p:nvPr>
            <p:ph idx="1"/>
          </p:nvPr>
        </p:nvSpPr>
        <p:spPr>
          <a:xfrm>
            <a:off x="838200" y="1355892"/>
            <a:ext cx="11010900" cy="4821070"/>
          </a:xfrm>
        </p:spPr>
        <p:txBody>
          <a:bodyPr>
            <a:normAutofit fontScale="92500" lnSpcReduction="10000"/>
          </a:bodyPr>
          <a:lstStyle/>
          <a:p>
            <a:r>
              <a:rPr lang="pt-BR" b="1" dirty="0"/>
              <a:t>CHS2:CHS0</a:t>
            </a:r>
            <a:r>
              <a:rPr lang="pt-BR" dirty="0"/>
              <a:t>: Bit de seleção do canal analógico</a:t>
            </a:r>
          </a:p>
          <a:p>
            <a:pPr>
              <a:lnSpc>
                <a:spcPct val="100000"/>
              </a:lnSpc>
            </a:pPr>
            <a:r>
              <a:rPr lang="pt-BR" dirty="0"/>
              <a:t>000 = Canal 0 (RA0/AN0)		100 = Canal 4 (RA0/AN4)</a:t>
            </a:r>
          </a:p>
          <a:p>
            <a:pPr>
              <a:lnSpc>
                <a:spcPct val="100000"/>
              </a:lnSpc>
            </a:pPr>
            <a:r>
              <a:rPr lang="pt-BR" dirty="0"/>
              <a:t>001 = Canal 1 (RA1/AN1) 		101 = Canal 5 (RE0/AN5)</a:t>
            </a:r>
          </a:p>
          <a:p>
            <a:pPr>
              <a:lnSpc>
                <a:spcPct val="100000"/>
              </a:lnSpc>
            </a:pPr>
            <a:r>
              <a:rPr lang="pt-BR" dirty="0"/>
              <a:t>010 = Canal 2 (RA2/AN2) 		110 = Canal 6 (RE1/AN6)</a:t>
            </a:r>
          </a:p>
          <a:p>
            <a:pPr>
              <a:lnSpc>
                <a:spcPct val="100000"/>
              </a:lnSpc>
            </a:pPr>
            <a:r>
              <a:rPr lang="pt-BR" dirty="0"/>
              <a:t>011 = Canal 3 (RA3/AN3) 		111 = Canal 7 (RE2/AN7)</a:t>
            </a:r>
          </a:p>
          <a:p>
            <a:pPr>
              <a:lnSpc>
                <a:spcPct val="100000"/>
              </a:lnSpc>
            </a:pPr>
            <a:endParaRPr lang="pt-BR" dirty="0"/>
          </a:p>
          <a:p>
            <a:pPr>
              <a:lnSpc>
                <a:spcPct val="100000"/>
              </a:lnSpc>
            </a:pPr>
            <a:r>
              <a:rPr lang="pt-BR" b="1" dirty="0"/>
              <a:t>GO/DONE</a:t>
            </a:r>
            <a:r>
              <a:rPr lang="pt-BR" dirty="0"/>
              <a:t>: Inicia a conversão A/D</a:t>
            </a:r>
          </a:p>
          <a:p>
            <a:pPr>
              <a:lnSpc>
                <a:spcPct val="100000"/>
              </a:lnSpc>
            </a:pPr>
            <a:r>
              <a:rPr lang="pt-BR" dirty="0"/>
              <a:t>1 = Conversão A/D em progresso (</a:t>
            </a:r>
            <a:r>
              <a:rPr lang="pt-BR" dirty="0" err="1"/>
              <a:t>setando</a:t>
            </a:r>
            <a:r>
              <a:rPr lang="pt-BR" dirty="0"/>
              <a:t> esse bit tem início a conversão)</a:t>
            </a:r>
          </a:p>
          <a:p>
            <a:pPr>
              <a:lnSpc>
                <a:spcPct val="100000"/>
              </a:lnSpc>
            </a:pPr>
            <a:r>
              <a:rPr lang="pt-BR" dirty="0"/>
              <a:t>0 = Apagado automaticamente pelo hardware quando a conversão terminar</a:t>
            </a:r>
          </a:p>
          <a:p>
            <a:pPr>
              <a:lnSpc>
                <a:spcPct val="100000"/>
              </a:lnSpc>
            </a:pPr>
            <a:endParaRPr lang="pt-BR" dirty="0"/>
          </a:p>
          <a:p>
            <a:endParaRPr lang="pt-BR" dirty="0"/>
          </a:p>
        </p:txBody>
      </p:sp>
      <p:sp>
        <p:nvSpPr>
          <p:cNvPr id="7" name="CaixaDeTexto 6"/>
          <p:cNvSpPr txBox="1"/>
          <p:nvPr/>
        </p:nvSpPr>
        <p:spPr>
          <a:xfrm>
            <a:off x="0" y="1514126"/>
            <a:ext cx="965329" cy="369332"/>
          </a:xfrm>
          <a:prstGeom prst="rect">
            <a:avLst/>
          </a:prstGeom>
          <a:noFill/>
        </p:spPr>
        <p:txBody>
          <a:bodyPr wrap="none" rtlCol="0">
            <a:spAutoFit/>
          </a:bodyPr>
          <a:lstStyle/>
          <a:p>
            <a:r>
              <a:rPr lang="pt-BR" dirty="0"/>
              <a:t>Bit 5 - 3:</a:t>
            </a:r>
          </a:p>
        </p:txBody>
      </p:sp>
      <p:sp>
        <p:nvSpPr>
          <p:cNvPr id="8" name="CaixaDeTexto 7"/>
          <p:cNvSpPr txBox="1"/>
          <p:nvPr/>
        </p:nvSpPr>
        <p:spPr>
          <a:xfrm>
            <a:off x="146674" y="4441476"/>
            <a:ext cx="671979" cy="369332"/>
          </a:xfrm>
          <a:prstGeom prst="rect">
            <a:avLst/>
          </a:prstGeom>
          <a:noFill/>
        </p:spPr>
        <p:txBody>
          <a:bodyPr wrap="none" rtlCol="0">
            <a:spAutoFit/>
          </a:bodyPr>
          <a:lstStyle/>
          <a:p>
            <a:r>
              <a:rPr lang="pt-BR" dirty="0"/>
              <a:t>Bit 2:</a:t>
            </a:r>
          </a:p>
        </p:txBody>
      </p:sp>
      <p:cxnSp>
        <p:nvCxnSpPr>
          <p:cNvPr id="10" name="Conector reto 9"/>
          <p:cNvCxnSpPr/>
          <p:nvPr/>
        </p:nvCxnSpPr>
        <p:spPr>
          <a:xfrm flipV="1">
            <a:off x="1545508" y="4441476"/>
            <a:ext cx="686415" cy="12906"/>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720463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ADcon0</a:t>
            </a:r>
          </a:p>
        </p:txBody>
      </p:sp>
      <p:sp>
        <p:nvSpPr>
          <p:cNvPr id="3" name="Espaço Reservado para Conteúdo 2"/>
          <p:cNvSpPr>
            <a:spLocks noGrp="1"/>
          </p:cNvSpPr>
          <p:nvPr>
            <p:ph idx="1"/>
          </p:nvPr>
        </p:nvSpPr>
        <p:spPr>
          <a:xfrm>
            <a:off x="838200" y="1355892"/>
            <a:ext cx="11010900" cy="4821070"/>
          </a:xfrm>
        </p:spPr>
        <p:txBody>
          <a:bodyPr>
            <a:normAutofit/>
          </a:bodyPr>
          <a:lstStyle/>
          <a:p>
            <a:r>
              <a:rPr lang="pt-BR" dirty="0"/>
              <a:t>Não implementado. Lido como 0.</a:t>
            </a:r>
          </a:p>
          <a:p>
            <a:endParaRPr lang="pt-BR" dirty="0"/>
          </a:p>
          <a:p>
            <a:pPr>
              <a:lnSpc>
                <a:spcPct val="100000"/>
              </a:lnSpc>
            </a:pPr>
            <a:r>
              <a:rPr lang="pt-BR" b="1" dirty="0"/>
              <a:t>ADON</a:t>
            </a:r>
            <a:r>
              <a:rPr lang="pt-BR" dirty="0"/>
              <a:t>: Liga/Desliga o conversor A/D.</a:t>
            </a:r>
          </a:p>
          <a:p>
            <a:pPr>
              <a:lnSpc>
                <a:spcPct val="100000"/>
              </a:lnSpc>
            </a:pPr>
            <a:r>
              <a:rPr lang="pt-BR" dirty="0"/>
              <a:t>1= Conversor A/D em operação</a:t>
            </a:r>
          </a:p>
          <a:p>
            <a:pPr>
              <a:lnSpc>
                <a:spcPct val="100000"/>
              </a:lnSpc>
            </a:pPr>
            <a:r>
              <a:rPr lang="pt-BR" dirty="0"/>
              <a:t>0 = Conversor A/D desligado.</a:t>
            </a:r>
          </a:p>
        </p:txBody>
      </p:sp>
      <p:sp>
        <p:nvSpPr>
          <p:cNvPr id="7" name="CaixaDeTexto 6"/>
          <p:cNvSpPr txBox="1"/>
          <p:nvPr/>
        </p:nvSpPr>
        <p:spPr>
          <a:xfrm>
            <a:off x="166221" y="1599217"/>
            <a:ext cx="671979" cy="369332"/>
          </a:xfrm>
          <a:prstGeom prst="rect">
            <a:avLst/>
          </a:prstGeom>
          <a:noFill/>
        </p:spPr>
        <p:txBody>
          <a:bodyPr wrap="none" rtlCol="0">
            <a:spAutoFit/>
          </a:bodyPr>
          <a:lstStyle/>
          <a:p>
            <a:r>
              <a:rPr lang="pt-BR" dirty="0"/>
              <a:t>Bit 1:</a:t>
            </a:r>
          </a:p>
        </p:txBody>
      </p:sp>
      <p:sp>
        <p:nvSpPr>
          <p:cNvPr id="8" name="CaixaDeTexto 7"/>
          <p:cNvSpPr txBox="1"/>
          <p:nvPr/>
        </p:nvSpPr>
        <p:spPr>
          <a:xfrm>
            <a:off x="166220" y="2933514"/>
            <a:ext cx="671979" cy="369332"/>
          </a:xfrm>
          <a:prstGeom prst="rect">
            <a:avLst/>
          </a:prstGeom>
          <a:noFill/>
        </p:spPr>
        <p:txBody>
          <a:bodyPr wrap="none" rtlCol="0">
            <a:spAutoFit/>
          </a:bodyPr>
          <a:lstStyle/>
          <a:p>
            <a:r>
              <a:rPr lang="pt-BR" dirty="0"/>
              <a:t>Bit 0:</a:t>
            </a:r>
          </a:p>
        </p:txBody>
      </p:sp>
    </p:spTree>
    <p:extLst>
      <p:ext uri="{BB962C8B-B14F-4D97-AF65-F5344CB8AC3E}">
        <p14:creationId xmlns:p14="http://schemas.microsoft.com/office/powerpoint/2010/main" val="206386974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ADcon1</a:t>
            </a:r>
          </a:p>
        </p:txBody>
      </p:sp>
      <p:graphicFrame>
        <p:nvGraphicFramePr>
          <p:cNvPr id="4" name="Espaço Reservado para Conteúdo 3"/>
          <p:cNvGraphicFramePr>
            <a:graphicFrameLocks noGrp="1"/>
          </p:cNvGraphicFramePr>
          <p:nvPr>
            <p:ph idx="1"/>
            <p:extLst/>
          </p:nvPr>
        </p:nvGraphicFramePr>
        <p:xfrm>
          <a:off x="838200" y="1355725"/>
          <a:ext cx="105156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1967427012"/>
                    </a:ext>
                  </a:extLst>
                </a:gridCol>
                <a:gridCol w="1314450">
                  <a:extLst>
                    <a:ext uri="{9D8B030D-6E8A-4147-A177-3AD203B41FA5}">
                      <a16:colId xmlns:a16="http://schemas.microsoft.com/office/drawing/2014/main" val="3334595585"/>
                    </a:ext>
                  </a:extLst>
                </a:gridCol>
                <a:gridCol w="1314450">
                  <a:extLst>
                    <a:ext uri="{9D8B030D-6E8A-4147-A177-3AD203B41FA5}">
                      <a16:colId xmlns:a16="http://schemas.microsoft.com/office/drawing/2014/main" val="1741332596"/>
                    </a:ext>
                  </a:extLst>
                </a:gridCol>
                <a:gridCol w="1314450">
                  <a:extLst>
                    <a:ext uri="{9D8B030D-6E8A-4147-A177-3AD203B41FA5}">
                      <a16:colId xmlns:a16="http://schemas.microsoft.com/office/drawing/2014/main" val="2937890791"/>
                    </a:ext>
                  </a:extLst>
                </a:gridCol>
                <a:gridCol w="1314450">
                  <a:extLst>
                    <a:ext uri="{9D8B030D-6E8A-4147-A177-3AD203B41FA5}">
                      <a16:colId xmlns:a16="http://schemas.microsoft.com/office/drawing/2014/main" val="1390685923"/>
                    </a:ext>
                  </a:extLst>
                </a:gridCol>
                <a:gridCol w="1314450">
                  <a:extLst>
                    <a:ext uri="{9D8B030D-6E8A-4147-A177-3AD203B41FA5}">
                      <a16:colId xmlns:a16="http://schemas.microsoft.com/office/drawing/2014/main" val="732076683"/>
                    </a:ext>
                  </a:extLst>
                </a:gridCol>
                <a:gridCol w="1314450">
                  <a:extLst>
                    <a:ext uri="{9D8B030D-6E8A-4147-A177-3AD203B41FA5}">
                      <a16:colId xmlns:a16="http://schemas.microsoft.com/office/drawing/2014/main" val="3958641765"/>
                    </a:ext>
                  </a:extLst>
                </a:gridCol>
                <a:gridCol w="1314450">
                  <a:extLst>
                    <a:ext uri="{9D8B030D-6E8A-4147-A177-3AD203B41FA5}">
                      <a16:colId xmlns:a16="http://schemas.microsoft.com/office/drawing/2014/main" val="1788098998"/>
                    </a:ext>
                  </a:extLst>
                </a:gridCol>
              </a:tblGrid>
              <a:tr h="370840">
                <a:tc gridSpan="4">
                  <a:txBody>
                    <a:bodyPr/>
                    <a:lstStyle/>
                    <a:p>
                      <a:pPr algn="ctr"/>
                      <a:r>
                        <a:rPr lang="pt-BR" dirty="0"/>
                        <a:t>Registrador</a:t>
                      </a:r>
                      <a:r>
                        <a:rPr lang="pt-BR" baseline="0" dirty="0"/>
                        <a:t> ADCON1</a:t>
                      </a:r>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gridSpan="4">
                  <a:txBody>
                    <a:bodyPr/>
                    <a:lstStyle/>
                    <a:p>
                      <a:pPr algn="ctr"/>
                      <a:r>
                        <a:rPr lang="pt-BR" dirty="0"/>
                        <a:t>Endereços</a:t>
                      </a:r>
                      <a:r>
                        <a:rPr lang="pt-BR" baseline="0" dirty="0"/>
                        <a:t> 9Fh</a:t>
                      </a:r>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3240584818"/>
                  </a:ext>
                </a:extLst>
              </a:tr>
              <a:tr h="370840">
                <a:tc>
                  <a:txBody>
                    <a:bodyPr/>
                    <a:lstStyle/>
                    <a:p>
                      <a:pPr algn="ctr"/>
                      <a:r>
                        <a:rPr lang="pt-BR" dirty="0"/>
                        <a:t>Bit</a:t>
                      </a:r>
                      <a:r>
                        <a:rPr lang="pt-BR" baseline="0" dirty="0"/>
                        <a:t> 7</a:t>
                      </a:r>
                      <a:endParaRPr lang="pt-BR" dirty="0"/>
                    </a:p>
                  </a:txBody>
                  <a:tcPr/>
                </a:tc>
                <a:tc>
                  <a:txBody>
                    <a:bodyPr/>
                    <a:lstStyle/>
                    <a:p>
                      <a:pPr algn="ctr"/>
                      <a:r>
                        <a:rPr lang="pt-BR" dirty="0"/>
                        <a:t>Bit 6</a:t>
                      </a:r>
                    </a:p>
                  </a:txBody>
                  <a:tcPr/>
                </a:tc>
                <a:tc>
                  <a:txBody>
                    <a:bodyPr/>
                    <a:lstStyle/>
                    <a:p>
                      <a:pPr algn="ctr"/>
                      <a:r>
                        <a:rPr lang="pt-BR" dirty="0"/>
                        <a:t>Bit 5</a:t>
                      </a:r>
                    </a:p>
                  </a:txBody>
                  <a:tcPr/>
                </a:tc>
                <a:tc>
                  <a:txBody>
                    <a:bodyPr/>
                    <a:lstStyle/>
                    <a:p>
                      <a:pPr algn="ctr"/>
                      <a:r>
                        <a:rPr lang="pt-BR" dirty="0"/>
                        <a:t>Bit 4</a:t>
                      </a:r>
                    </a:p>
                  </a:txBody>
                  <a:tcPr/>
                </a:tc>
                <a:tc>
                  <a:txBody>
                    <a:bodyPr/>
                    <a:lstStyle/>
                    <a:p>
                      <a:pPr algn="ctr"/>
                      <a:r>
                        <a:rPr lang="pt-BR" dirty="0"/>
                        <a:t>Bit 3</a:t>
                      </a:r>
                    </a:p>
                  </a:txBody>
                  <a:tcPr/>
                </a:tc>
                <a:tc>
                  <a:txBody>
                    <a:bodyPr/>
                    <a:lstStyle/>
                    <a:p>
                      <a:pPr algn="ctr"/>
                      <a:r>
                        <a:rPr lang="pt-BR" dirty="0"/>
                        <a:t>Bit 2</a:t>
                      </a:r>
                    </a:p>
                  </a:txBody>
                  <a:tcPr/>
                </a:tc>
                <a:tc>
                  <a:txBody>
                    <a:bodyPr/>
                    <a:lstStyle/>
                    <a:p>
                      <a:pPr algn="ctr"/>
                      <a:r>
                        <a:rPr lang="pt-BR" dirty="0"/>
                        <a:t>Bit</a:t>
                      </a:r>
                      <a:r>
                        <a:rPr lang="pt-BR" baseline="0" dirty="0"/>
                        <a:t> 1</a:t>
                      </a:r>
                      <a:endParaRPr lang="pt-BR" dirty="0"/>
                    </a:p>
                  </a:txBody>
                  <a:tcPr/>
                </a:tc>
                <a:tc>
                  <a:txBody>
                    <a:bodyPr/>
                    <a:lstStyle/>
                    <a:p>
                      <a:pPr algn="ctr"/>
                      <a:r>
                        <a:rPr lang="pt-BR" dirty="0"/>
                        <a:t>Bit 0</a:t>
                      </a:r>
                    </a:p>
                  </a:txBody>
                  <a:tcPr/>
                </a:tc>
                <a:extLst>
                  <a:ext uri="{0D108BD9-81ED-4DB2-BD59-A6C34878D82A}">
                    <a16:rowId xmlns:a16="http://schemas.microsoft.com/office/drawing/2014/main" val="3228372702"/>
                  </a:ext>
                </a:extLst>
              </a:tr>
              <a:tr h="370840">
                <a:tc>
                  <a:txBody>
                    <a:bodyPr/>
                    <a:lstStyle/>
                    <a:p>
                      <a:pPr algn="ctr"/>
                      <a:r>
                        <a:rPr lang="pt-BR" dirty="0"/>
                        <a:t>R/W</a:t>
                      </a:r>
                      <a:r>
                        <a:rPr lang="pt-BR" baseline="0" dirty="0"/>
                        <a:t> - 0</a:t>
                      </a:r>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R/W</a:t>
                      </a:r>
                      <a:r>
                        <a:rPr lang="pt-BR" baseline="0" dirty="0"/>
                        <a:t> - 0</a:t>
                      </a:r>
                      <a:endParaRPr lang="pt-BR" dirty="0"/>
                    </a:p>
                  </a:txBody>
                  <a:tcPr/>
                </a:tc>
                <a:tc>
                  <a:txBody>
                    <a:bodyPr/>
                    <a:lstStyle/>
                    <a:p>
                      <a:pPr algn="ctr"/>
                      <a:r>
                        <a:rPr lang="pt-BR" baseline="0" dirty="0"/>
                        <a:t>U – 0</a:t>
                      </a:r>
                      <a:endParaRPr lang="pt-BR" dirty="0"/>
                    </a:p>
                  </a:txBody>
                  <a:tcPr/>
                </a:tc>
                <a:tc>
                  <a:txBody>
                    <a:bodyPr/>
                    <a:lstStyle/>
                    <a:p>
                      <a:pPr algn="ctr"/>
                      <a:r>
                        <a:rPr lang="pt-BR" baseline="0" dirty="0"/>
                        <a:t>U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extLst>
                  <a:ext uri="{0D108BD9-81ED-4DB2-BD59-A6C34878D82A}">
                    <a16:rowId xmlns:a16="http://schemas.microsoft.com/office/drawing/2014/main" val="2161503757"/>
                  </a:ext>
                </a:extLst>
              </a:tr>
              <a:tr h="370840">
                <a:tc>
                  <a:txBody>
                    <a:bodyPr/>
                    <a:lstStyle/>
                    <a:p>
                      <a:pPr algn="ctr"/>
                      <a:r>
                        <a:rPr lang="pt-BR" dirty="0"/>
                        <a:t>ADFM</a:t>
                      </a:r>
                    </a:p>
                  </a:txBody>
                  <a:tcPr/>
                </a:tc>
                <a:tc>
                  <a:txBody>
                    <a:bodyPr/>
                    <a:lstStyle/>
                    <a:p>
                      <a:pPr algn="ctr"/>
                      <a:r>
                        <a:rPr lang="pt-BR" dirty="0"/>
                        <a:t>ADCS2</a:t>
                      </a:r>
                    </a:p>
                  </a:txBody>
                  <a:tcPr/>
                </a:tc>
                <a:tc>
                  <a:txBody>
                    <a:bodyPr/>
                    <a:lstStyle/>
                    <a:p>
                      <a:pPr algn="ctr"/>
                      <a:r>
                        <a:rPr lang="pt-BR" dirty="0"/>
                        <a:t>-</a:t>
                      </a:r>
                    </a:p>
                  </a:txBody>
                  <a:tcPr/>
                </a:tc>
                <a:tc>
                  <a:txBody>
                    <a:bodyPr/>
                    <a:lstStyle/>
                    <a:p>
                      <a:pPr algn="ctr"/>
                      <a:r>
                        <a:rPr lang="pt-BR" dirty="0"/>
                        <a:t>-</a:t>
                      </a:r>
                    </a:p>
                  </a:txBody>
                  <a:tcPr/>
                </a:tc>
                <a:tc>
                  <a:txBody>
                    <a:bodyPr/>
                    <a:lstStyle/>
                    <a:p>
                      <a:pPr algn="ctr"/>
                      <a:r>
                        <a:rPr lang="pt-BR" dirty="0"/>
                        <a:t>PCFG3</a:t>
                      </a:r>
                    </a:p>
                  </a:txBody>
                  <a:tcPr/>
                </a:tc>
                <a:tc>
                  <a:txBody>
                    <a:bodyPr/>
                    <a:lstStyle/>
                    <a:p>
                      <a:pPr algn="ctr"/>
                      <a:r>
                        <a:rPr lang="pt-BR" dirty="0"/>
                        <a:t>PCFG2</a:t>
                      </a:r>
                    </a:p>
                  </a:txBody>
                  <a:tcPr/>
                </a:tc>
                <a:tc>
                  <a:txBody>
                    <a:bodyPr/>
                    <a:lstStyle/>
                    <a:p>
                      <a:pPr algn="ctr"/>
                      <a:r>
                        <a:rPr lang="pt-BR" dirty="0"/>
                        <a:t>PCFG1</a:t>
                      </a:r>
                    </a:p>
                  </a:txBody>
                  <a:tcPr/>
                </a:tc>
                <a:tc>
                  <a:txBody>
                    <a:bodyPr/>
                    <a:lstStyle/>
                    <a:p>
                      <a:pPr algn="ctr"/>
                      <a:r>
                        <a:rPr lang="pt-BR" dirty="0"/>
                        <a:t>PCFG0</a:t>
                      </a:r>
                    </a:p>
                  </a:txBody>
                  <a:tcPr/>
                </a:tc>
                <a:extLst>
                  <a:ext uri="{0D108BD9-81ED-4DB2-BD59-A6C34878D82A}">
                    <a16:rowId xmlns:a16="http://schemas.microsoft.com/office/drawing/2014/main" val="3154785682"/>
                  </a:ext>
                </a:extLst>
              </a:tr>
            </a:tbl>
          </a:graphicData>
        </a:graphic>
      </p:graphicFrame>
      <p:sp>
        <p:nvSpPr>
          <p:cNvPr id="5" name="Espaço Reservado para Conteúdo 2"/>
          <p:cNvSpPr txBox="1">
            <a:spLocks/>
          </p:cNvSpPr>
          <p:nvPr/>
        </p:nvSpPr>
        <p:spPr>
          <a:xfrm>
            <a:off x="838200" y="2839084"/>
            <a:ext cx="11353800" cy="401891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ü"/>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pt-BR" b="1" dirty="0"/>
              <a:t>ADFM:</a:t>
            </a:r>
            <a:r>
              <a:rPr lang="pt-BR" dirty="0"/>
              <a:t> Bit de seleção do formato do resultado da conversão.</a:t>
            </a:r>
          </a:p>
          <a:p>
            <a:pPr>
              <a:lnSpc>
                <a:spcPct val="100000"/>
              </a:lnSpc>
            </a:pPr>
            <a:r>
              <a:rPr lang="pt-BR" dirty="0"/>
              <a:t>1=Justificado à direita. Os seis bits mais significativos  de ADRESH são lidos como 0.</a:t>
            </a:r>
          </a:p>
          <a:p>
            <a:pPr>
              <a:lnSpc>
                <a:spcPct val="100000"/>
              </a:lnSpc>
            </a:pPr>
            <a:r>
              <a:rPr lang="pt-BR" dirty="0"/>
              <a:t>0=Justificado à esquerda. Os seis bits menos significativos  de ADRESH são lidos como 0.</a:t>
            </a:r>
          </a:p>
          <a:p>
            <a:pPr>
              <a:lnSpc>
                <a:spcPct val="100000"/>
              </a:lnSpc>
            </a:pPr>
            <a:r>
              <a:rPr lang="pt-BR" b="1" dirty="0"/>
              <a:t>ADSC2:</a:t>
            </a:r>
            <a:r>
              <a:rPr lang="pt-BR" dirty="0"/>
              <a:t> Bit de seleção de </a:t>
            </a:r>
            <a:r>
              <a:rPr lang="pt-BR" dirty="0" err="1"/>
              <a:t>clock</a:t>
            </a:r>
            <a:r>
              <a:rPr lang="pt-BR" dirty="0"/>
              <a:t> do conversor A/D.</a:t>
            </a:r>
          </a:p>
          <a:p>
            <a:pPr>
              <a:lnSpc>
                <a:spcPct val="100000"/>
              </a:lnSpc>
            </a:pPr>
            <a:r>
              <a:rPr lang="pt-BR" dirty="0"/>
              <a:t>Não implementados. Lidos como 0.</a:t>
            </a:r>
          </a:p>
          <a:p>
            <a:pPr>
              <a:lnSpc>
                <a:spcPct val="100000"/>
              </a:lnSpc>
            </a:pPr>
            <a:r>
              <a:rPr lang="pt-BR" b="1" dirty="0"/>
              <a:t>PCFG3:PCFG0DON:</a:t>
            </a:r>
            <a:r>
              <a:rPr lang="pt-BR" dirty="0"/>
              <a:t> Configura modo de funcionamento de funcionamento do conversor A/D</a:t>
            </a:r>
          </a:p>
        </p:txBody>
      </p:sp>
      <p:sp>
        <p:nvSpPr>
          <p:cNvPr id="6" name="CaixaDeTexto 5"/>
          <p:cNvSpPr txBox="1"/>
          <p:nvPr/>
        </p:nvSpPr>
        <p:spPr>
          <a:xfrm>
            <a:off x="102721" y="2907907"/>
            <a:ext cx="671979" cy="369332"/>
          </a:xfrm>
          <a:prstGeom prst="rect">
            <a:avLst/>
          </a:prstGeom>
          <a:noFill/>
        </p:spPr>
        <p:txBody>
          <a:bodyPr wrap="none" rtlCol="0">
            <a:spAutoFit/>
          </a:bodyPr>
          <a:lstStyle/>
          <a:p>
            <a:r>
              <a:rPr lang="pt-BR" dirty="0"/>
              <a:t>Bit 7:</a:t>
            </a:r>
          </a:p>
        </p:txBody>
      </p:sp>
      <p:sp>
        <p:nvSpPr>
          <p:cNvPr id="7" name="CaixaDeTexto 6"/>
          <p:cNvSpPr txBox="1"/>
          <p:nvPr/>
        </p:nvSpPr>
        <p:spPr>
          <a:xfrm>
            <a:off x="102721" y="4845683"/>
            <a:ext cx="671979" cy="369332"/>
          </a:xfrm>
          <a:prstGeom prst="rect">
            <a:avLst/>
          </a:prstGeom>
          <a:noFill/>
        </p:spPr>
        <p:txBody>
          <a:bodyPr wrap="none" rtlCol="0">
            <a:spAutoFit/>
          </a:bodyPr>
          <a:lstStyle/>
          <a:p>
            <a:r>
              <a:rPr lang="pt-BR" dirty="0"/>
              <a:t>Bit 6:</a:t>
            </a:r>
          </a:p>
        </p:txBody>
      </p:sp>
      <p:sp>
        <p:nvSpPr>
          <p:cNvPr id="8" name="CaixaDeTexto 7"/>
          <p:cNvSpPr txBox="1"/>
          <p:nvPr/>
        </p:nvSpPr>
        <p:spPr>
          <a:xfrm>
            <a:off x="102721" y="5899783"/>
            <a:ext cx="859531" cy="369332"/>
          </a:xfrm>
          <a:prstGeom prst="rect">
            <a:avLst/>
          </a:prstGeom>
          <a:noFill/>
        </p:spPr>
        <p:txBody>
          <a:bodyPr wrap="none" rtlCol="0">
            <a:spAutoFit/>
          </a:bodyPr>
          <a:lstStyle/>
          <a:p>
            <a:r>
              <a:rPr lang="pt-BR" dirty="0"/>
              <a:t>Bit 3-0:</a:t>
            </a:r>
          </a:p>
        </p:txBody>
      </p:sp>
      <p:sp>
        <p:nvSpPr>
          <p:cNvPr id="9" name="CaixaDeTexto 8"/>
          <p:cNvSpPr txBox="1"/>
          <p:nvPr/>
        </p:nvSpPr>
        <p:spPr>
          <a:xfrm>
            <a:off x="90021" y="5391783"/>
            <a:ext cx="859531" cy="369332"/>
          </a:xfrm>
          <a:prstGeom prst="rect">
            <a:avLst/>
          </a:prstGeom>
          <a:noFill/>
        </p:spPr>
        <p:txBody>
          <a:bodyPr wrap="none" rtlCol="0">
            <a:spAutoFit/>
          </a:bodyPr>
          <a:lstStyle/>
          <a:p>
            <a:r>
              <a:rPr lang="pt-BR" dirty="0"/>
              <a:t>Bit 5-4:</a:t>
            </a:r>
          </a:p>
        </p:txBody>
      </p:sp>
    </p:spTree>
    <p:extLst>
      <p:ext uri="{BB962C8B-B14F-4D97-AF65-F5344CB8AC3E}">
        <p14:creationId xmlns:p14="http://schemas.microsoft.com/office/powerpoint/2010/main" val="428259171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2549" y="838226"/>
            <a:ext cx="9802021" cy="5626360"/>
          </a:xfrm>
        </p:spPr>
      </p:pic>
      <p:sp>
        <p:nvSpPr>
          <p:cNvPr id="2" name="Título 1"/>
          <p:cNvSpPr>
            <a:spLocks noGrp="1"/>
          </p:cNvSpPr>
          <p:nvPr>
            <p:ph type="title"/>
          </p:nvPr>
        </p:nvSpPr>
        <p:spPr/>
        <p:txBody>
          <a:bodyPr/>
          <a:lstStyle/>
          <a:p>
            <a:r>
              <a:rPr lang="pt-BR" dirty="0"/>
              <a:t>ADcon1</a:t>
            </a:r>
          </a:p>
        </p:txBody>
      </p:sp>
    </p:spTree>
    <p:extLst>
      <p:ext uri="{BB962C8B-B14F-4D97-AF65-F5344CB8AC3E}">
        <p14:creationId xmlns:p14="http://schemas.microsoft.com/office/powerpoint/2010/main" val="324751940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Resultado da conversão</a:t>
            </a:r>
          </a:p>
        </p:txBody>
      </p:sp>
      <p:sp>
        <p:nvSpPr>
          <p:cNvPr id="3" name="Espaço Reservado para Conteúdo 2"/>
          <p:cNvSpPr>
            <a:spLocks noGrp="1"/>
          </p:cNvSpPr>
          <p:nvPr>
            <p:ph idx="1"/>
          </p:nvPr>
        </p:nvSpPr>
        <p:spPr>
          <a:xfrm>
            <a:off x="838200" y="1355892"/>
            <a:ext cx="11353800" cy="4821070"/>
          </a:xfrm>
        </p:spPr>
        <p:txBody>
          <a:bodyPr>
            <a:normAutofit/>
          </a:bodyPr>
          <a:lstStyle/>
          <a:p>
            <a:r>
              <a:rPr lang="pt-BR" dirty="0"/>
              <a:t>A conversão tem início quando </a:t>
            </a:r>
            <a:r>
              <a:rPr lang="pt-BR" dirty="0" err="1"/>
              <a:t>setamos</a:t>
            </a:r>
            <a:r>
              <a:rPr lang="pt-BR" dirty="0"/>
              <a:t> o bit GO/DONE(ADCON0&lt;2&gt;). Quando a conversão estiver completa, o bit GO/DONE é apagado automaticamente pelo </a:t>
            </a:r>
            <a:r>
              <a:rPr lang="pt-BR" dirty="0" err="1"/>
              <a:t>hadware</a:t>
            </a:r>
            <a:r>
              <a:rPr lang="pt-BR" dirty="0"/>
              <a:t>, sendo também automaticamente </a:t>
            </a:r>
            <a:r>
              <a:rPr lang="pt-BR" dirty="0" err="1"/>
              <a:t>setado</a:t>
            </a:r>
            <a:r>
              <a:rPr lang="pt-BR" dirty="0"/>
              <a:t> o </a:t>
            </a:r>
            <a:r>
              <a:rPr lang="pt-BR" dirty="0" err="1"/>
              <a:t>flag</a:t>
            </a:r>
            <a:r>
              <a:rPr lang="pt-BR" dirty="0"/>
              <a:t> de sinalização de fim de conversão, o bit ADIF&lt;PIRF&lt;6&gt;).</a:t>
            </a:r>
          </a:p>
          <a:p>
            <a:r>
              <a:rPr lang="pt-BR" dirty="0"/>
              <a:t>Com 10 bits de resolução, o resultado da conversão estará disponível em dois registradores de 8 bits, dando um total de 16 bits. Com a sobra de bits a Microchip permitiu deslocar o resultado para esquerda ou direita.</a:t>
            </a:r>
          </a:p>
        </p:txBody>
      </p:sp>
      <p:cxnSp>
        <p:nvCxnSpPr>
          <p:cNvPr id="4" name="Conector reto 3"/>
          <p:cNvCxnSpPr/>
          <p:nvPr/>
        </p:nvCxnSpPr>
        <p:spPr>
          <a:xfrm flipV="1">
            <a:off x="7870108" y="2228850"/>
            <a:ext cx="797642" cy="12905"/>
          </a:xfrm>
          <a:prstGeom prst="line">
            <a:avLst/>
          </a:prstGeom>
          <a:ln w="19050"/>
        </p:spPr>
        <p:style>
          <a:lnRef idx="1">
            <a:schemeClr val="dk1"/>
          </a:lnRef>
          <a:fillRef idx="0">
            <a:schemeClr val="dk1"/>
          </a:fillRef>
          <a:effectRef idx="0">
            <a:schemeClr val="dk1"/>
          </a:effectRef>
          <a:fontRef idx="minor">
            <a:schemeClr val="tx1"/>
          </a:fontRef>
        </p:style>
      </p:cxnSp>
      <p:cxnSp>
        <p:nvCxnSpPr>
          <p:cNvPr id="6" name="Conector reto 5"/>
          <p:cNvCxnSpPr/>
          <p:nvPr/>
        </p:nvCxnSpPr>
        <p:spPr>
          <a:xfrm flipV="1">
            <a:off x="8136808" y="1581150"/>
            <a:ext cx="797642" cy="12905"/>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1876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- 2</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para hexadecimal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0xAD</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0x6B</a:t>
            </a:r>
          </a:p>
          <a:p>
            <a:pPr lvl="1"/>
            <a:r>
              <a:rPr lang="pl-PL" dirty="0"/>
              <a:t>c) 01101111</a:t>
            </a:r>
            <a:r>
              <a:rPr lang="pl-PL" baseline="-25000" dirty="0"/>
              <a:t>2</a:t>
            </a:r>
            <a:r>
              <a:rPr lang="pt-BR" dirty="0"/>
              <a:t> = </a:t>
            </a:r>
            <a:r>
              <a:rPr lang="pt-BR" dirty="0">
                <a:solidFill>
                  <a:srgbClr val="FF0000"/>
                </a:solidFill>
              </a:rPr>
              <a:t>0x6F</a:t>
            </a:r>
          </a:p>
          <a:p>
            <a:pPr lvl="1"/>
            <a:endParaRPr lang="pt-BR" dirty="0"/>
          </a:p>
          <a:p>
            <a:pPr marL="457200" indent="-457200">
              <a:buFont typeface="+mj-lt"/>
              <a:buAutoNum type="arabicParenR"/>
            </a:pPr>
            <a:r>
              <a:rPr lang="pt-BR" dirty="0"/>
              <a:t>Converta os seguinte números decimais em hexadecimal</a:t>
            </a:r>
          </a:p>
          <a:p>
            <a:pPr marL="914400" lvl="1" indent="-457200">
              <a:buFont typeface="+mj-lt"/>
              <a:buAutoNum type="arabicParenR"/>
            </a:pPr>
            <a:r>
              <a:rPr lang="pt-BR" dirty="0"/>
              <a:t>131 = </a:t>
            </a:r>
            <a:r>
              <a:rPr lang="pt-BR" dirty="0">
                <a:solidFill>
                  <a:srgbClr val="FF0000"/>
                </a:solidFill>
              </a:rPr>
              <a:t>0x83</a:t>
            </a:r>
          </a:p>
          <a:p>
            <a:pPr marL="914400" lvl="1" indent="-457200">
              <a:buFont typeface="+mj-lt"/>
              <a:buAutoNum type="arabicParenR"/>
            </a:pPr>
            <a:r>
              <a:rPr lang="pt-BR" dirty="0"/>
              <a:t>010 = </a:t>
            </a:r>
            <a:r>
              <a:rPr lang="pt-BR" dirty="0">
                <a:solidFill>
                  <a:srgbClr val="FF0000"/>
                </a:solidFill>
              </a:rPr>
              <a:t>0x0A</a:t>
            </a:r>
          </a:p>
          <a:p>
            <a:pPr marL="914400" lvl="1" indent="-457200">
              <a:buFont typeface="+mj-lt"/>
              <a:buAutoNum type="arabicParenR"/>
            </a:pPr>
            <a:r>
              <a:rPr lang="pt-BR" dirty="0"/>
              <a:t>255 = </a:t>
            </a:r>
            <a:r>
              <a:rPr lang="pt-BR" dirty="0">
                <a:solidFill>
                  <a:srgbClr val="FF0000"/>
                </a:solidFill>
              </a:rPr>
              <a:t>0xFF</a:t>
            </a:r>
          </a:p>
          <a:p>
            <a:pPr lvl="1"/>
            <a:endParaRPr lang="pt-BR" baseline="-25000" dirty="0"/>
          </a:p>
        </p:txBody>
      </p:sp>
    </p:spTree>
    <p:extLst>
      <p:ext uri="{BB962C8B-B14F-4D97-AF65-F5344CB8AC3E}">
        <p14:creationId xmlns:p14="http://schemas.microsoft.com/office/powerpoint/2010/main" val="184803379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Resultado da conversão</a:t>
            </a:r>
          </a:p>
        </p:txBody>
      </p:sp>
      <p:pic>
        <p:nvPicPr>
          <p:cNvPr id="5" name="Espaço Reservado para Conteú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9650" y="1355892"/>
            <a:ext cx="10515600" cy="4153663"/>
          </a:xfrm>
        </p:spPr>
      </p:pic>
      <p:sp>
        <p:nvSpPr>
          <p:cNvPr id="7" name="Retângulo 6"/>
          <p:cNvSpPr/>
          <p:nvPr/>
        </p:nvSpPr>
        <p:spPr>
          <a:xfrm>
            <a:off x="2656114" y="4049485"/>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3082924" y="4049486"/>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9499606" y="4049484"/>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p:cNvSpPr/>
          <p:nvPr/>
        </p:nvSpPr>
        <p:spPr>
          <a:xfrm>
            <a:off x="7676695" y="4049485"/>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309442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Resultado da conversão</a:t>
            </a:r>
          </a:p>
        </p:txBody>
      </p:sp>
      <p:sp>
        <p:nvSpPr>
          <p:cNvPr id="4" name="Espaço Reservado para Conteúdo 3"/>
          <p:cNvSpPr>
            <a:spLocks noGrp="1"/>
          </p:cNvSpPr>
          <p:nvPr>
            <p:ph sz="half" idx="1"/>
          </p:nvPr>
        </p:nvSpPr>
        <p:spPr>
          <a:xfrm>
            <a:off x="838200" y="1347665"/>
            <a:ext cx="5962650" cy="4819673"/>
          </a:xfrm>
        </p:spPr>
        <p:txBody>
          <a:bodyPr/>
          <a:lstStyle/>
          <a:p>
            <a:r>
              <a:rPr lang="pt-BR" dirty="0"/>
              <a:t>Justificado à direita acontece quando o bit ADFM=1(ADCON1&lt;7&gt;). Neste caso os 8 bits menos significativos do resultado da conversão armazenados no registrador ADRESL e os 2 bits mais significativos em ADRESH&lt;1:0&gt;.</a:t>
            </a:r>
          </a:p>
        </p:txBody>
      </p:sp>
      <p:pic>
        <p:nvPicPr>
          <p:cNvPr id="6" name="Espaço Reservado para Conteúdo 4"/>
          <p:cNvPicPr>
            <a:picLocks noChangeAspect="1"/>
          </p:cNvPicPr>
          <p:nvPr/>
        </p:nvPicPr>
        <p:blipFill rotWithShape="1">
          <a:blip r:embed="rId2">
            <a:extLst>
              <a:ext uri="{28A0092B-C50C-407E-A947-70E740481C1C}">
                <a14:useLocalDpi xmlns:a14="http://schemas.microsoft.com/office/drawing/2010/main" val="0"/>
              </a:ext>
            </a:extLst>
          </a:blip>
          <a:srcRect r="58696"/>
          <a:stretch/>
        </p:blipFill>
        <p:spPr>
          <a:xfrm>
            <a:off x="6657975" y="1680669"/>
            <a:ext cx="4343400" cy="4153663"/>
          </a:xfrm>
          <a:prstGeom prst="rect">
            <a:avLst/>
          </a:prstGeom>
        </p:spPr>
      </p:pic>
      <p:sp>
        <p:nvSpPr>
          <p:cNvPr id="8" name="Retângulo 7"/>
          <p:cNvSpPr/>
          <p:nvPr/>
        </p:nvSpPr>
        <p:spPr>
          <a:xfrm>
            <a:off x="8728981" y="4383313"/>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8308519" y="4368799"/>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8673340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Resultado da conversão</a:t>
            </a:r>
          </a:p>
        </p:txBody>
      </p:sp>
      <p:sp>
        <p:nvSpPr>
          <p:cNvPr id="4" name="Espaço Reservado para Conteúdo 3"/>
          <p:cNvSpPr>
            <a:spLocks noGrp="1"/>
          </p:cNvSpPr>
          <p:nvPr>
            <p:ph sz="half" idx="1"/>
          </p:nvPr>
        </p:nvSpPr>
        <p:spPr>
          <a:xfrm>
            <a:off x="838199" y="1347665"/>
            <a:ext cx="6411005" cy="4819673"/>
          </a:xfrm>
        </p:spPr>
        <p:txBody>
          <a:bodyPr/>
          <a:lstStyle/>
          <a:p>
            <a:r>
              <a:rPr lang="pt-BR" dirty="0"/>
              <a:t>Justificado à esquerda acontece quando o bit ADFM=0(ADCON1&lt;7&gt;). Neste caso os 8 bits mais significativos do resultado da conversão armazenados no registrador ADRESH e os 2 bits menos significativos em ADRESL&lt;7:6&gt;.</a:t>
            </a:r>
          </a:p>
        </p:txBody>
      </p:sp>
      <p:sp>
        <p:nvSpPr>
          <p:cNvPr id="8" name="Retângulo 7"/>
          <p:cNvSpPr/>
          <p:nvPr/>
        </p:nvSpPr>
        <p:spPr>
          <a:xfrm>
            <a:off x="8728981" y="4383313"/>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8308519" y="4368799"/>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Espaço Reservado para Conteúdo 4"/>
          <p:cNvPicPr>
            <a:picLocks noGrp="1" noChangeAspect="1"/>
          </p:cNvPicPr>
          <p:nvPr>
            <p:ph idx="1"/>
          </p:nvPr>
        </p:nvPicPr>
        <p:blipFill rotWithShape="1">
          <a:blip r:embed="rId2">
            <a:extLst>
              <a:ext uri="{28A0092B-C50C-407E-A947-70E740481C1C}">
                <a14:useLocalDpi xmlns:a14="http://schemas.microsoft.com/office/drawing/2010/main" val="0"/>
              </a:ext>
            </a:extLst>
          </a:blip>
          <a:srcRect l="55072"/>
          <a:stretch/>
        </p:blipFill>
        <p:spPr>
          <a:xfrm>
            <a:off x="7249205" y="1347665"/>
            <a:ext cx="4724400" cy="4153663"/>
          </a:xfrm>
        </p:spPr>
      </p:pic>
      <p:sp>
        <p:nvSpPr>
          <p:cNvPr id="11" name="Retângulo 10"/>
          <p:cNvSpPr/>
          <p:nvPr/>
        </p:nvSpPr>
        <p:spPr>
          <a:xfrm>
            <a:off x="8141153" y="4034970"/>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9970861" y="4034970"/>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287793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projeto</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EB7C75D7-4EDD-4FC5-A0EB-B8F2416D53F2}"/>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18428886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pt-BR" dirty="0"/>
              <a:t>Filtro passa alta</a:t>
            </a:r>
          </a:p>
        </p:txBody>
      </p:sp>
      <p:pic>
        <p:nvPicPr>
          <p:cNvPr id="5" name="Imagem 4"/>
          <p:cNvPicPr>
            <a:picLocks noChangeAspect="1"/>
          </p:cNvPicPr>
          <p:nvPr/>
        </p:nvPicPr>
        <p:blipFill>
          <a:blip r:embed="rId2"/>
          <a:stretch>
            <a:fillRect/>
          </a:stretch>
        </p:blipFill>
        <p:spPr>
          <a:xfrm>
            <a:off x="981445" y="2062329"/>
            <a:ext cx="4362450" cy="3514725"/>
          </a:xfrm>
          <a:prstGeom prst="rect">
            <a:avLst/>
          </a:prstGeom>
        </p:spPr>
      </p:pic>
      <p:pic>
        <p:nvPicPr>
          <p:cNvPr id="9" name="Imagem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79182" y="2613077"/>
            <a:ext cx="4568490" cy="2413228"/>
          </a:xfrm>
          <a:prstGeom prst="rect">
            <a:avLst/>
          </a:prstGeom>
        </p:spPr>
      </p:pic>
    </p:spTree>
    <p:extLst>
      <p:ext uri="{BB962C8B-B14F-4D97-AF65-F5344CB8AC3E}">
        <p14:creationId xmlns:p14="http://schemas.microsoft.com/office/powerpoint/2010/main" val="109032461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Tensão de referência</a:t>
            </a:r>
          </a:p>
        </p:txBody>
      </p:sp>
      <p:sp>
        <p:nvSpPr>
          <p:cNvPr id="6" name="Espaço Reservado para Conteúdo 5"/>
          <p:cNvSpPr>
            <a:spLocks noGrp="1"/>
          </p:cNvSpPr>
          <p:nvPr>
            <p:ph sz="half" idx="1"/>
          </p:nvPr>
        </p:nvSpPr>
        <p:spPr>
          <a:xfrm>
            <a:off x="838200" y="1347665"/>
            <a:ext cx="5657850" cy="4819673"/>
          </a:xfrm>
        </p:spPr>
        <p:txBody>
          <a:bodyPr>
            <a:normAutofit/>
          </a:bodyPr>
          <a:lstStyle/>
          <a:p>
            <a:r>
              <a:rPr lang="pt-BR" dirty="0"/>
              <a:t>A figura ao lado mostra o conversor A/D do exercício passado (aula 9) com as respectivas tensões de referência.</a:t>
            </a:r>
          </a:p>
        </p:txBody>
      </p:sp>
      <p:pic>
        <p:nvPicPr>
          <p:cNvPr id="4" name="Espaço Reservado para Conteúdo 3"/>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223000" y="1971675"/>
            <a:ext cx="5080000" cy="3581400"/>
          </a:xfrm>
        </p:spPr>
      </p:pic>
    </p:spTree>
    <p:extLst>
      <p:ext uri="{BB962C8B-B14F-4D97-AF65-F5344CB8AC3E}">
        <p14:creationId xmlns:p14="http://schemas.microsoft.com/office/powerpoint/2010/main" val="137129719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A/D do </a:t>
            </a:r>
            <a:r>
              <a:rPr lang="pt-BR" dirty="0" err="1"/>
              <a:t>pic</a:t>
            </a:r>
            <a:r>
              <a:rPr lang="pt-BR" dirty="0"/>
              <a:t> 16f877A</a:t>
            </a:r>
          </a:p>
        </p:txBody>
      </p:sp>
      <p:sp>
        <p:nvSpPr>
          <p:cNvPr id="5" name="Espaço Reservado para Conteúdo 4"/>
          <p:cNvSpPr>
            <a:spLocks noGrp="1"/>
          </p:cNvSpPr>
          <p:nvPr>
            <p:ph idx="1"/>
          </p:nvPr>
        </p:nvSpPr>
        <p:spPr>
          <a:xfrm>
            <a:off x="838200" y="1355892"/>
            <a:ext cx="10953750" cy="5502108"/>
          </a:xfrm>
        </p:spPr>
        <p:txBody>
          <a:bodyPr>
            <a:normAutofit fontScale="85000" lnSpcReduction="20000"/>
          </a:bodyPr>
          <a:lstStyle/>
          <a:p>
            <a:r>
              <a:rPr lang="pt-BR" dirty="0"/>
              <a:t>Muitos </a:t>
            </a:r>
            <a:r>
              <a:rPr lang="pt-BR" dirty="0" err="1"/>
              <a:t>PICs</a:t>
            </a:r>
            <a:r>
              <a:rPr lang="pt-BR" dirty="0"/>
              <a:t> possuem conversor A/D interno a ele.</a:t>
            </a:r>
          </a:p>
          <a:p>
            <a:r>
              <a:rPr lang="pt-BR" dirty="0"/>
              <a:t>Possui 8 canais selecionáveis de tensão e uma resolução de 10 bits.</a:t>
            </a:r>
          </a:p>
          <a:p>
            <a:r>
              <a:rPr lang="pt-BR" dirty="0"/>
              <a:t>As tensões de referência podem ser obtidas a partir de uma combinação de </a:t>
            </a:r>
            <a:r>
              <a:rPr lang="pt-BR" dirty="0" err="1"/>
              <a:t>Vdd</a:t>
            </a:r>
            <a:r>
              <a:rPr lang="pt-BR" dirty="0"/>
              <a:t> e </a:t>
            </a:r>
            <a:r>
              <a:rPr lang="pt-BR" dirty="0" err="1"/>
              <a:t>Vss</a:t>
            </a:r>
            <a:r>
              <a:rPr lang="pt-BR" dirty="0"/>
              <a:t>, e tensões externas aplicadas nos pinos RA2 e RA3.</a:t>
            </a:r>
          </a:p>
          <a:p>
            <a:r>
              <a:rPr lang="pt-BR" dirty="0"/>
              <a:t>O conversor A/D interno possui quatro registradores associados, são eles:</a:t>
            </a:r>
          </a:p>
          <a:p>
            <a:pPr marL="457200" indent="-457200">
              <a:buFont typeface="Arial" panose="020B0604020202020204" pitchFamily="34" charset="0"/>
              <a:buChar char="•"/>
            </a:pPr>
            <a:r>
              <a:rPr lang="pt-BR" dirty="0"/>
              <a:t>ADCON0 – Registrador de controle 0</a:t>
            </a:r>
          </a:p>
          <a:p>
            <a:pPr marL="457200" indent="-457200">
              <a:buFont typeface="Arial" panose="020B0604020202020204" pitchFamily="34" charset="0"/>
              <a:buChar char="•"/>
            </a:pPr>
            <a:r>
              <a:rPr lang="pt-BR" dirty="0"/>
              <a:t>ADCON1 – Registrador de controle 1</a:t>
            </a:r>
          </a:p>
          <a:p>
            <a:pPr marL="457200" indent="-457200">
              <a:buFont typeface="Arial" panose="020B0604020202020204" pitchFamily="34" charset="0"/>
              <a:buChar char="•"/>
            </a:pPr>
            <a:r>
              <a:rPr lang="pt-BR" dirty="0"/>
              <a:t>ADRESH – Recebe a parte alta do pulso PCM</a:t>
            </a:r>
          </a:p>
          <a:p>
            <a:pPr marL="457200" indent="-457200">
              <a:buFont typeface="Arial" panose="020B0604020202020204" pitchFamily="34" charset="0"/>
              <a:buChar char="•"/>
            </a:pPr>
            <a:r>
              <a:rPr lang="pt-BR" dirty="0"/>
              <a:t>ADRESL – Recebe a parte baixa do pulso PCM</a:t>
            </a:r>
          </a:p>
        </p:txBody>
      </p:sp>
    </p:spTree>
    <p:extLst>
      <p:ext uri="{BB962C8B-B14F-4D97-AF65-F5344CB8AC3E}">
        <p14:creationId xmlns:p14="http://schemas.microsoft.com/office/powerpoint/2010/main" val="404255437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ADcon0</a:t>
            </a:r>
          </a:p>
        </p:txBody>
      </p:sp>
      <p:graphicFrame>
        <p:nvGraphicFramePr>
          <p:cNvPr id="4" name="Espaço Reservado para Conteúdo 3"/>
          <p:cNvGraphicFramePr>
            <a:graphicFrameLocks noGrp="1"/>
          </p:cNvGraphicFramePr>
          <p:nvPr>
            <p:ph idx="1"/>
            <p:extLst/>
          </p:nvPr>
        </p:nvGraphicFramePr>
        <p:xfrm>
          <a:off x="838200" y="1355892"/>
          <a:ext cx="10515600" cy="146304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1967427012"/>
                    </a:ext>
                  </a:extLst>
                </a:gridCol>
                <a:gridCol w="1314450">
                  <a:extLst>
                    <a:ext uri="{9D8B030D-6E8A-4147-A177-3AD203B41FA5}">
                      <a16:colId xmlns:a16="http://schemas.microsoft.com/office/drawing/2014/main" val="3334595585"/>
                    </a:ext>
                  </a:extLst>
                </a:gridCol>
                <a:gridCol w="1314450">
                  <a:extLst>
                    <a:ext uri="{9D8B030D-6E8A-4147-A177-3AD203B41FA5}">
                      <a16:colId xmlns:a16="http://schemas.microsoft.com/office/drawing/2014/main" val="1741332596"/>
                    </a:ext>
                  </a:extLst>
                </a:gridCol>
                <a:gridCol w="1314450">
                  <a:extLst>
                    <a:ext uri="{9D8B030D-6E8A-4147-A177-3AD203B41FA5}">
                      <a16:colId xmlns:a16="http://schemas.microsoft.com/office/drawing/2014/main" val="2937890791"/>
                    </a:ext>
                  </a:extLst>
                </a:gridCol>
                <a:gridCol w="1314450">
                  <a:extLst>
                    <a:ext uri="{9D8B030D-6E8A-4147-A177-3AD203B41FA5}">
                      <a16:colId xmlns:a16="http://schemas.microsoft.com/office/drawing/2014/main" val="1390685923"/>
                    </a:ext>
                  </a:extLst>
                </a:gridCol>
                <a:gridCol w="1314450">
                  <a:extLst>
                    <a:ext uri="{9D8B030D-6E8A-4147-A177-3AD203B41FA5}">
                      <a16:colId xmlns:a16="http://schemas.microsoft.com/office/drawing/2014/main" val="732076683"/>
                    </a:ext>
                  </a:extLst>
                </a:gridCol>
                <a:gridCol w="1314450">
                  <a:extLst>
                    <a:ext uri="{9D8B030D-6E8A-4147-A177-3AD203B41FA5}">
                      <a16:colId xmlns:a16="http://schemas.microsoft.com/office/drawing/2014/main" val="3958641765"/>
                    </a:ext>
                  </a:extLst>
                </a:gridCol>
                <a:gridCol w="1314450">
                  <a:extLst>
                    <a:ext uri="{9D8B030D-6E8A-4147-A177-3AD203B41FA5}">
                      <a16:colId xmlns:a16="http://schemas.microsoft.com/office/drawing/2014/main" val="1788098998"/>
                    </a:ext>
                  </a:extLst>
                </a:gridCol>
              </a:tblGrid>
              <a:tr h="297666">
                <a:tc gridSpan="4">
                  <a:txBody>
                    <a:bodyPr/>
                    <a:lstStyle/>
                    <a:p>
                      <a:pPr algn="ctr"/>
                      <a:r>
                        <a:rPr lang="pt-BR" dirty="0"/>
                        <a:t>Registrador</a:t>
                      </a:r>
                      <a:r>
                        <a:rPr lang="pt-BR" baseline="0" dirty="0"/>
                        <a:t> ADCON0</a:t>
                      </a:r>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gridSpan="4">
                  <a:txBody>
                    <a:bodyPr/>
                    <a:lstStyle/>
                    <a:p>
                      <a:pPr algn="ctr"/>
                      <a:r>
                        <a:rPr lang="pt-BR" dirty="0"/>
                        <a:t>Endereços</a:t>
                      </a:r>
                      <a:r>
                        <a:rPr lang="pt-BR" baseline="0" dirty="0"/>
                        <a:t> 1Fh</a:t>
                      </a:r>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3240584818"/>
                  </a:ext>
                </a:extLst>
              </a:tr>
              <a:tr h="297666">
                <a:tc>
                  <a:txBody>
                    <a:bodyPr/>
                    <a:lstStyle/>
                    <a:p>
                      <a:pPr algn="ctr"/>
                      <a:r>
                        <a:rPr lang="pt-BR" dirty="0"/>
                        <a:t>Bit</a:t>
                      </a:r>
                      <a:r>
                        <a:rPr lang="pt-BR" baseline="0" dirty="0"/>
                        <a:t> 7</a:t>
                      </a:r>
                      <a:endParaRPr lang="pt-BR" dirty="0"/>
                    </a:p>
                  </a:txBody>
                  <a:tcPr/>
                </a:tc>
                <a:tc>
                  <a:txBody>
                    <a:bodyPr/>
                    <a:lstStyle/>
                    <a:p>
                      <a:pPr algn="ctr"/>
                      <a:r>
                        <a:rPr lang="pt-BR" dirty="0"/>
                        <a:t>Bit 6</a:t>
                      </a:r>
                    </a:p>
                  </a:txBody>
                  <a:tcPr/>
                </a:tc>
                <a:tc>
                  <a:txBody>
                    <a:bodyPr/>
                    <a:lstStyle/>
                    <a:p>
                      <a:pPr algn="ctr"/>
                      <a:r>
                        <a:rPr lang="pt-BR" dirty="0"/>
                        <a:t>Bit 5</a:t>
                      </a:r>
                    </a:p>
                  </a:txBody>
                  <a:tcPr/>
                </a:tc>
                <a:tc>
                  <a:txBody>
                    <a:bodyPr/>
                    <a:lstStyle/>
                    <a:p>
                      <a:pPr algn="ctr"/>
                      <a:r>
                        <a:rPr lang="pt-BR" dirty="0"/>
                        <a:t>Bit 4</a:t>
                      </a:r>
                    </a:p>
                  </a:txBody>
                  <a:tcPr/>
                </a:tc>
                <a:tc>
                  <a:txBody>
                    <a:bodyPr/>
                    <a:lstStyle/>
                    <a:p>
                      <a:pPr algn="ctr"/>
                      <a:r>
                        <a:rPr lang="pt-BR" dirty="0"/>
                        <a:t>Bit 3</a:t>
                      </a:r>
                    </a:p>
                  </a:txBody>
                  <a:tcPr/>
                </a:tc>
                <a:tc>
                  <a:txBody>
                    <a:bodyPr/>
                    <a:lstStyle/>
                    <a:p>
                      <a:pPr algn="ctr"/>
                      <a:r>
                        <a:rPr lang="pt-BR" dirty="0"/>
                        <a:t>Bit 2</a:t>
                      </a:r>
                    </a:p>
                  </a:txBody>
                  <a:tcPr/>
                </a:tc>
                <a:tc>
                  <a:txBody>
                    <a:bodyPr/>
                    <a:lstStyle/>
                    <a:p>
                      <a:pPr algn="ctr"/>
                      <a:r>
                        <a:rPr lang="pt-BR" dirty="0"/>
                        <a:t>Bit</a:t>
                      </a:r>
                      <a:r>
                        <a:rPr lang="pt-BR" baseline="0" dirty="0"/>
                        <a:t> 1</a:t>
                      </a:r>
                      <a:endParaRPr lang="pt-BR" dirty="0"/>
                    </a:p>
                  </a:txBody>
                  <a:tcPr/>
                </a:tc>
                <a:tc>
                  <a:txBody>
                    <a:bodyPr/>
                    <a:lstStyle/>
                    <a:p>
                      <a:pPr algn="ctr"/>
                      <a:r>
                        <a:rPr lang="pt-BR" dirty="0"/>
                        <a:t>Bit 0</a:t>
                      </a:r>
                    </a:p>
                  </a:txBody>
                  <a:tcPr/>
                </a:tc>
                <a:extLst>
                  <a:ext uri="{0D108BD9-81ED-4DB2-BD59-A6C34878D82A}">
                    <a16:rowId xmlns:a16="http://schemas.microsoft.com/office/drawing/2014/main" val="3228372702"/>
                  </a:ext>
                </a:extLst>
              </a:tr>
              <a:tr h="297666">
                <a:tc>
                  <a:txBody>
                    <a:bodyPr/>
                    <a:lstStyle/>
                    <a:p>
                      <a:pPr algn="ctr"/>
                      <a:r>
                        <a:rPr lang="pt-BR" dirty="0"/>
                        <a:t>R/W</a:t>
                      </a:r>
                      <a:r>
                        <a:rPr lang="pt-BR" baseline="0" dirty="0"/>
                        <a:t> - 0</a:t>
                      </a:r>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baseline="0" dirty="0"/>
                        <a:t>U – 0</a:t>
                      </a:r>
                      <a:endParaRPr lang="pt-BR" dirty="0"/>
                    </a:p>
                  </a:txBody>
                  <a:tcPr/>
                </a:tc>
                <a:tc>
                  <a:txBody>
                    <a:bodyPr/>
                    <a:lstStyle/>
                    <a:p>
                      <a:pPr algn="ctr"/>
                      <a:r>
                        <a:rPr lang="pt-BR" dirty="0"/>
                        <a:t>R/W</a:t>
                      </a:r>
                      <a:r>
                        <a:rPr lang="pt-BR" baseline="0" dirty="0"/>
                        <a:t> - 0</a:t>
                      </a:r>
                      <a:endParaRPr lang="pt-BR" dirty="0"/>
                    </a:p>
                  </a:txBody>
                  <a:tcPr/>
                </a:tc>
                <a:extLst>
                  <a:ext uri="{0D108BD9-81ED-4DB2-BD59-A6C34878D82A}">
                    <a16:rowId xmlns:a16="http://schemas.microsoft.com/office/drawing/2014/main" val="2161503757"/>
                  </a:ext>
                </a:extLst>
              </a:tr>
              <a:tr h="297666">
                <a:tc>
                  <a:txBody>
                    <a:bodyPr/>
                    <a:lstStyle/>
                    <a:p>
                      <a:pPr algn="ctr"/>
                      <a:r>
                        <a:rPr lang="pt-BR" dirty="0"/>
                        <a:t>ADCS1</a:t>
                      </a:r>
                    </a:p>
                  </a:txBody>
                  <a:tcPr/>
                </a:tc>
                <a:tc>
                  <a:txBody>
                    <a:bodyPr/>
                    <a:lstStyle/>
                    <a:p>
                      <a:pPr algn="ctr"/>
                      <a:r>
                        <a:rPr lang="pt-BR" dirty="0"/>
                        <a:t>ADCS0</a:t>
                      </a:r>
                    </a:p>
                  </a:txBody>
                  <a:tcPr/>
                </a:tc>
                <a:tc>
                  <a:txBody>
                    <a:bodyPr/>
                    <a:lstStyle/>
                    <a:p>
                      <a:pPr algn="ctr"/>
                      <a:r>
                        <a:rPr lang="pt-BR" dirty="0"/>
                        <a:t>CHS2</a:t>
                      </a:r>
                    </a:p>
                  </a:txBody>
                  <a:tcPr/>
                </a:tc>
                <a:tc>
                  <a:txBody>
                    <a:bodyPr/>
                    <a:lstStyle/>
                    <a:p>
                      <a:pPr algn="ctr"/>
                      <a:r>
                        <a:rPr lang="pt-BR" dirty="0"/>
                        <a:t>CHS1</a:t>
                      </a:r>
                    </a:p>
                  </a:txBody>
                  <a:tcPr/>
                </a:tc>
                <a:tc>
                  <a:txBody>
                    <a:bodyPr/>
                    <a:lstStyle/>
                    <a:p>
                      <a:pPr algn="ctr"/>
                      <a:r>
                        <a:rPr lang="pt-BR" dirty="0"/>
                        <a:t>CHS0</a:t>
                      </a:r>
                    </a:p>
                  </a:txBody>
                  <a:tcPr/>
                </a:tc>
                <a:tc>
                  <a:txBody>
                    <a:bodyPr/>
                    <a:lstStyle/>
                    <a:p>
                      <a:pPr algn="ctr"/>
                      <a:r>
                        <a:rPr lang="pt-BR" dirty="0"/>
                        <a:t>GO/DONE</a:t>
                      </a:r>
                    </a:p>
                  </a:txBody>
                  <a:tcPr/>
                </a:tc>
                <a:tc>
                  <a:txBody>
                    <a:bodyPr/>
                    <a:lstStyle/>
                    <a:p>
                      <a:pPr algn="ctr"/>
                      <a:r>
                        <a:rPr lang="pt-BR" dirty="0"/>
                        <a:t>-</a:t>
                      </a:r>
                    </a:p>
                  </a:txBody>
                  <a:tcPr/>
                </a:tc>
                <a:tc>
                  <a:txBody>
                    <a:bodyPr/>
                    <a:lstStyle/>
                    <a:p>
                      <a:pPr algn="ctr"/>
                      <a:r>
                        <a:rPr lang="pt-BR" dirty="0"/>
                        <a:t>ADON</a:t>
                      </a:r>
                    </a:p>
                  </a:txBody>
                  <a:tcPr/>
                </a:tc>
                <a:extLst>
                  <a:ext uri="{0D108BD9-81ED-4DB2-BD59-A6C34878D82A}">
                    <a16:rowId xmlns:a16="http://schemas.microsoft.com/office/drawing/2014/main" val="3154785682"/>
                  </a:ext>
                </a:extLst>
              </a:tr>
            </a:tbl>
          </a:graphicData>
        </a:graphic>
      </p:graphicFrame>
      <p:cxnSp>
        <p:nvCxnSpPr>
          <p:cNvPr id="6" name="Conector reto 5"/>
          <p:cNvCxnSpPr/>
          <p:nvPr/>
        </p:nvCxnSpPr>
        <p:spPr>
          <a:xfrm>
            <a:off x="7796981" y="3382297"/>
            <a:ext cx="501445" cy="9832"/>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9" name="Tabela 8"/>
          <p:cNvGraphicFramePr>
            <a:graphicFrameLocks noGrp="1"/>
          </p:cNvGraphicFramePr>
          <p:nvPr>
            <p:extLst/>
          </p:nvPr>
        </p:nvGraphicFramePr>
        <p:xfrm>
          <a:off x="838200" y="3142883"/>
          <a:ext cx="10515600" cy="3291840"/>
        </p:xfrm>
        <a:graphic>
          <a:graphicData uri="http://schemas.openxmlformats.org/drawingml/2006/table">
            <a:tbl>
              <a:tblPr firstRow="1" bandRow="1">
                <a:tableStyleId>{5C22544A-7EE6-4342-B048-85BDC9FD1C3A}</a:tableStyleId>
              </a:tblPr>
              <a:tblGrid>
                <a:gridCol w="2203126">
                  <a:extLst>
                    <a:ext uri="{9D8B030D-6E8A-4147-A177-3AD203B41FA5}">
                      <a16:colId xmlns:a16="http://schemas.microsoft.com/office/drawing/2014/main" val="2555722174"/>
                    </a:ext>
                  </a:extLst>
                </a:gridCol>
                <a:gridCol w="3135505">
                  <a:extLst>
                    <a:ext uri="{9D8B030D-6E8A-4147-A177-3AD203B41FA5}">
                      <a16:colId xmlns:a16="http://schemas.microsoft.com/office/drawing/2014/main" val="94789494"/>
                    </a:ext>
                  </a:extLst>
                </a:gridCol>
                <a:gridCol w="5176969">
                  <a:extLst>
                    <a:ext uri="{9D8B030D-6E8A-4147-A177-3AD203B41FA5}">
                      <a16:colId xmlns:a16="http://schemas.microsoft.com/office/drawing/2014/main" val="869836171"/>
                    </a:ext>
                  </a:extLst>
                </a:gridCol>
              </a:tblGrid>
              <a:tr h="339158">
                <a:tc>
                  <a:txBody>
                    <a:bodyPr/>
                    <a:lstStyle/>
                    <a:p>
                      <a:pPr algn="ctr"/>
                      <a:r>
                        <a:rPr lang="pt-BR" dirty="0"/>
                        <a:t>ADCON1</a:t>
                      </a:r>
                      <a:r>
                        <a:rPr lang="pt-BR" baseline="0" dirty="0"/>
                        <a:t> &lt;ADCS2&gt;</a:t>
                      </a:r>
                      <a:endParaRPr lang="pt-BR" dirty="0"/>
                    </a:p>
                  </a:txBody>
                  <a:tcPr/>
                </a:tc>
                <a:tc>
                  <a:txBody>
                    <a:bodyPr/>
                    <a:lstStyle/>
                    <a:p>
                      <a:pPr algn="ctr"/>
                      <a:r>
                        <a:rPr lang="pt-BR" dirty="0"/>
                        <a:t>ADCON0 &lt;ADCS1:ADCS0&gt;</a:t>
                      </a:r>
                    </a:p>
                  </a:txBody>
                  <a:tcPr/>
                </a:tc>
                <a:tc>
                  <a:txBody>
                    <a:bodyPr/>
                    <a:lstStyle/>
                    <a:p>
                      <a:pPr algn="ctr"/>
                      <a:r>
                        <a:rPr lang="pt-BR" dirty="0" err="1"/>
                        <a:t>Clock</a:t>
                      </a:r>
                      <a:r>
                        <a:rPr lang="pt-BR" dirty="0"/>
                        <a:t> do conversor</a:t>
                      </a:r>
                    </a:p>
                  </a:txBody>
                  <a:tcPr/>
                </a:tc>
                <a:extLst>
                  <a:ext uri="{0D108BD9-81ED-4DB2-BD59-A6C34878D82A}">
                    <a16:rowId xmlns:a16="http://schemas.microsoft.com/office/drawing/2014/main" val="2742828528"/>
                  </a:ext>
                </a:extLst>
              </a:tr>
              <a:tr h="339158">
                <a:tc>
                  <a:txBody>
                    <a:bodyPr/>
                    <a:lstStyle/>
                    <a:p>
                      <a:pPr algn="ctr"/>
                      <a:r>
                        <a:rPr lang="pt-BR" dirty="0"/>
                        <a:t>0</a:t>
                      </a:r>
                    </a:p>
                  </a:txBody>
                  <a:tcPr/>
                </a:tc>
                <a:tc>
                  <a:txBody>
                    <a:bodyPr/>
                    <a:lstStyle/>
                    <a:p>
                      <a:pPr algn="ctr"/>
                      <a:r>
                        <a:rPr lang="pt-BR" dirty="0"/>
                        <a:t>00</a:t>
                      </a:r>
                    </a:p>
                  </a:txBody>
                  <a:tcPr/>
                </a:tc>
                <a:tc>
                  <a:txBody>
                    <a:bodyPr/>
                    <a:lstStyle/>
                    <a:p>
                      <a:pPr algn="ctr"/>
                      <a:r>
                        <a:rPr lang="pt-BR" dirty="0" err="1"/>
                        <a:t>Fosc</a:t>
                      </a:r>
                      <a:r>
                        <a:rPr lang="pt-BR" dirty="0"/>
                        <a:t> / 2</a:t>
                      </a:r>
                    </a:p>
                  </a:txBody>
                  <a:tcPr/>
                </a:tc>
                <a:extLst>
                  <a:ext uri="{0D108BD9-81ED-4DB2-BD59-A6C34878D82A}">
                    <a16:rowId xmlns:a16="http://schemas.microsoft.com/office/drawing/2014/main" val="1996872997"/>
                  </a:ext>
                </a:extLst>
              </a:tr>
              <a:tr h="339158">
                <a:tc>
                  <a:txBody>
                    <a:bodyPr/>
                    <a:lstStyle/>
                    <a:p>
                      <a:pPr algn="ctr"/>
                      <a:r>
                        <a:rPr lang="pt-BR" dirty="0"/>
                        <a:t>0</a:t>
                      </a:r>
                    </a:p>
                  </a:txBody>
                  <a:tcPr/>
                </a:tc>
                <a:tc>
                  <a:txBody>
                    <a:bodyPr/>
                    <a:lstStyle/>
                    <a:p>
                      <a:pPr algn="ctr"/>
                      <a:r>
                        <a:rPr lang="pt-BR" dirty="0"/>
                        <a:t>01</a:t>
                      </a:r>
                    </a:p>
                  </a:txBody>
                  <a:tcPr/>
                </a:tc>
                <a:tc>
                  <a:txBody>
                    <a:bodyPr/>
                    <a:lstStyle/>
                    <a:p>
                      <a:pPr algn="ctr"/>
                      <a:r>
                        <a:rPr lang="pt-BR" dirty="0" err="1"/>
                        <a:t>Fosc</a:t>
                      </a:r>
                      <a:r>
                        <a:rPr lang="pt-BR" dirty="0"/>
                        <a:t> / 8</a:t>
                      </a:r>
                    </a:p>
                  </a:txBody>
                  <a:tcPr/>
                </a:tc>
                <a:extLst>
                  <a:ext uri="{0D108BD9-81ED-4DB2-BD59-A6C34878D82A}">
                    <a16:rowId xmlns:a16="http://schemas.microsoft.com/office/drawing/2014/main" val="3534302334"/>
                  </a:ext>
                </a:extLst>
              </a:tr>
              <a:tr h="339158">
                <a:tc>
                  <a:txBody>
                    <a:bodyPr/>
                    <a:lstStyle/>
                    <a:p>
                      <a:pPr algn="ctr"/>
                      <a:r>
                        <a:rPr lang="pt-BR" dirty="0"/>
                        <a:t>0</a:t>
                      </a:r>
                    </a:p>
                  </a:txBody>
                  <a:tcPr/>
                </a:tc>
                <a:tc>
                  <a:txBody>
                    <a:bodyPr/>
                    <a:lstStyle/>
                    <a:p>
                      <a:pPr algn="ctr"/>
                      <a:r>
                        <a:rPr lang="pt-BR" dirty="0"/>
                        <a:t>10</a:t>
                      </a:r>
                    </a:p>
                  </a:txBody>
                  <a:tcPr/>
                </a:tc>
                <a:tc>
                  <a:txBody>
                    <a:bodyPr/>
                    <a:lstStyle/>
                    <a:p>
                      <a:pPr algn="ctr"/>
                      <a:r>
                        <a:rPr lang="pt-BR" dirty="0" err="1"/>
                        <a:t>Fosc</a:t>
                      </a:r>
                      <a:r>
                        <a:rPr lang="pt-BR" dirty="0"/>
                        <a:t> / 32</a:t>
                      </a:r>
                    </a:p>
                  </a:txBody>
                  <a:tcPr/>
                </a:tc>
                <a:extLst>
                  <a:ext uri="{0D108BD9-81ED-4DB2-BD59-A6C34878D82A}">
                    <a16:rowId xmlns:a16="http://schemas.microsoft.com/office/drawing/2014/main" val="504707"/>
                  </a:ext>
                </a:extLst>
              </a:tr>
              <a:tr h="339158">
                <a:tc>
                  <a:txBody>
                    <a:bodyPr/>
                    <a:lstStyle/>
                    <a:p>
                      <a:pPr algn="ctr"/>
                      <a:r>
                        <a:rPr lang="pt-BR" dirty="0"/>
                        <a:t>0</a:t>
                      </a:r>
                    </a:p>
                  </a:txBody>
                  <a:tcPr/>
                </a:tc>
                <a:tc>
                  <a:txBody>
                    <a:bodyPr/>
                    <a:lstStyle/>
                    <a:p>
                      <a:pPr algn="ctr"/>
                      <a:r>
                        <a:rPr lang="pt-BR" dirty="0"/>
                        <a:t>11</a:t>
                      </a:r>
                    </a:p>
                  </a:txBody>
                  <a:tcPr/>
                </a:tc>
                <a:tc>
                  <a:txBody>
                    <a:bodyPr/>
                    <a:lstStyle/>
                    <a:p>
                      <a:pPr algn="ctr"/>
                      <a:r>
                        <a:rPr lang="pt-BR" dirty="0"/>
                        <a:t>FRC (</a:t>
                      </a:r>
                      <a:r>
                        <a:rPr lang="pt-BR" dirty="0" err="1"/>
                        <a:t>clock</a:t>
                      </a:r>
                      <a:r>
                        <a:rPr lang="pt-BR" baseline="0" dirty="0"/>
                        <a:t> derivado de um oscilador interno RC)</a:t>
                      </a:r>
                      <a:endParaRPr lang="pt-BR" dirty="0"/>
                    </a:p>
                  </a:txBody>
                  <a:tcPr/>
                </a:tc>
                <a:extLst>
                  <a:ext uri="{0D108BD9-81ED-4DB2-BD59-A6C34878D82A}">
                    <a16:rowId xmlns:a16="http://schemas.microsoft.com/office/drawing/2014/main" val="595857513"/>
                  </a:ext>
                </a:extLst>
              </a:tr>
              <a:tr h="339158">
                <a:tc>
                  <a:txBody>
                    <a:bodyPr/>
                    <a:lstStyle/>
                    <a:p>
                      <a:pPr algn="ctr"/>
                      <a:r>
                        <a:rPr lang="pt-BR" dirty="0"/>
                        <a:t>1</a:t>
                      </a:r>
                    </a:p>
                  </a:txBody>
                  <a:tcPr/>
                </a:tc>
                <a:tc>
                  <a:txBody>
                    <a:bodyPr/>
                    <a:lstStyle/>
                    <a:p>
                      <a:pPr algn="ctr"/>
                      <a:r>
                        <a:rPr lang="pt-BR" dirty="0"/>
                        <a:t>00</a:t>
                      </a:r>
                    </a:p>
                  </a:txBody>
                  <a:tcPr/>
                </a:tc>
                <a:tc>
                  <a:txBody>
                    <a:bodyPr/>
                    <a:lstStyle/>
                    <a:p>
                      <a:pPr algn="ctr"/>
                      <a:r>
                        <a:rPr lang="pt-BR" dirty="0" err="1"/>
                        <a:t>Fosc</a:t>
                      </a:r>
                      <a:r>
                        <a:rPr lang="pt-BR" dirty="0"/>
                        <a:t> / 4</a:t>
                      </a:r>
                    </a:p>
                  </a:txBody>
                  <a:tcPr/>
                </a:tc>
                <a:extLst>
                  <a:ext uri="{0D108BD9-81ED-4DB2-BD59-A6C34878D82A}">
                    <a16:rowId xmlns:a16="http://schemas.microsoft.com/office/drawing/2014/main" val="1349707630"/>
                  </a:ext>
                </a:extLst>
              </a:tr>
              <a:tr h="339158">
                <a:tc>
                  <a:txBody>
                    <a:bodyPr/>
                    <a:lstStyle/>
                    <a:p>
                      <a:pPr algn="ctr"/>
                      <a:r>
                        <a:rPr lang="pt-BR" dirty="0"/>
                        <a:t>1</a:t>
                      </a:r>
                    </a:p>
                  </a:txBody>
                  <a:tcPr/>
                </a:tc>
                <a:tc>
                  <a:txBody>
                    <a:bodyPr/>
                    <a:lstStyle/>
                    <a:p>
                      <a:pPr algn="ctr"/>
                      <a:r>
                        <a:rPr lang="pt-BR" dirty="0"/>
                        <a:t>01</a:t>
                      </a:r>
                    </a:p>
                  </a:txBody>
                  <a:tcPr/>
                </a:tc>
                <a:tc>
                  <a:txBody>
                    <a:bodyPr/>
                    <a:lstStyle/>
                    <a:p>
                      <a:pPr algn="ctr"/>
                      <a:r>
                        <a:rPr lang="pt-BR" dirty="0" err="1"/>
                        <a:t>Fosc</a:t>
                      </a:r>
                      <a:r>
                        <a:rPr lang="pt-BR" dirty="0"/>
                        <a:t> / 16</a:t>
                      </a:r>
                    </a:p>
                  </a:txBody>
                  <a:tcPr/>
                </a:tc>
                <a:extLst>
                  <a:ext uri="{0D108BD9-81ED-4DB2-BD59-A6C34878D82A}">
                    <a16:rowId xmlns:a16="http://schemas.microsoft.com/office/drawing/2014/main" val="757158339"/>
                  </a:ext>
                </a:extLst>
              </a:tr>
              <a:tr h="339158">
                <a:tc>
                  <a:txBody>
                    <a:bodyPr/>
                    <a:lstStyle/>
                    <a:p>
                      <a:pPr algn="ctr"/>
                      <a:r>
                        <a:rPr lang="pt-BR" dirty="0"/>
                        <a:t>1</a:t>
                      </a:r>
                    </a:p>
                  </a:txBody>
                  <a:tcPr/>
                </a:tc>
                <a:tc>
                  <a:txBody>
                    <a:bodyPr/>
                    <a:lstStyle/>
                    <a:p>
                      <a:pPr algn="ctr"/>
                      <a:r>
                        <a:rPr lang="pt-BR" dirty="0"/>
                        <a:t>10</a:t>
                      </a:r>
                    </a:p>
                  </a:txBody>
                  <a:tcPr/>
                </a:tc>
                <a:tc>
                  <a:txBody>
                    <a:bodyPr/>
                    <a:lstStyle/>
                    <a:p>
                      <a:pPr algn="ctr"/>
                      <a:r>
                        <a:rPr lang="pt-BR" dirty="0" err="1"/>
                        <a:t>Fosc</a:t>
                      </a:r>
                      <a:r>
                        <a:rPr lang="pt-BR" dirty="0"/>
                        <a:t> / 32</a:t>
                      </a:r>
                    </a:p>
                  </a:txBody>
                  <a:tcPr/>
                </a:tc>
                <a:extLst>
                  <a:ext uri="{0D108BD9-81ED-4DB2-BD59-A6C34878D82A}">
                    <a16:rowId xmlns:a16="http://schemas.microsoft.com/office/drawing/2014/main" val="1645472555"/>
                  </a:ext>
                </a:extLst>
              </a:tr>
              <a:tr h="339158">
                <a:tc>
                  <a:txBody>
                    <a:bodyPr/>
                    <a:lstStyle/>
                    <a:p>
                      <a:pPr algn="ctr"/>
                      <a:r>
                        <a:rPr lang="pt-BR" dirty="0"/>
                        <a:t>1</a:t>
                      </a:r>
                    </a:p>
                  </a:txBody>
                  <a:tcPr/>
                </a:tc>
                <a:tc>
                  <a:txBody>
                    <a:bodyPr/>
                    <a:lstStyle/>
                    <a:p>
                      <a:pPr algn="ctr"/>
                      <a:r>
                        <a:rPr lang="pt-BR" dirty="0"/>
                        <a:t>11</a:t>
                      </a:r>
                    </a:p>
                  </a:txBody>
                  <a:tcPr/>
                </a:tc>
                <a:tc>
                  <a:txBody>
                    <a:bodyPr/>
                    <a:lstStyle/>
                    <a:p>
                      <a:pPr algn="ctr"/>
                      <a:r>
                        <a:rPr lang="pt-BR" dirty="0"/>
                        <a:t>FRC (</a:t>
                      </a:r>
                      <a:r>
                        <a:rPr lang="pt-BR" dirty="0" err="1"/>
                        <a:t>clock</a:t>
                      </a:r>
                      <a:r>
                        <a:rPr lang="pt-BR" baseline="0" dirty="0"/>
                        <a:t> derivado de um oscilador interno RC)</a:t>
                      </a:r>
                      <a:endParaRPr lang="pt-BR" dirty="0"/>
                    </a:p>
                  </a:txBody>
                  <a:tcPr/>
                </a:tc>
                <a:extLst>
                  <a:ext uri="{0D108BD9-81ED-4DB2-BD59-A6C34878D82A}">
                    <a16:rowId xmlns:a16="http://schemas.microsoft.com/office/drawing/2014/main" val="690145710"/>
                  </a:ext>
                </a:extLst>
              </a:tr>
            </a:tbl>
          </a:graphicData>
        </a:graphic>
      </p:graphicFrame>
      <p:cxnSp>
        <p:nvCxnSpPr>
          <p:cNvPr id="11" name="Conector reto 10"/>
          <p:cNvCxnSpPr/>
          <p:nvPr/>
        </p:nvCxnSpPr>
        <p:spPr>
          <a:xfrm>
            <a:off x="8003458" y="2527505"/>
            <a:ext cx="550607" cy="0"/>
          </a:xfrm>
          <a:prstGeom prst="line">
            <a:avLst/>
          </a:prstGeom>
          <a:ln w="19050"/>
        </p:spPr>
        <p:style>
          <a:lnRef idx="1">
            <a:schemeClr val="dk1"/>
          </a:lnRef>
          <a:fillRef idx="0">
            <a:schemeClr val="dk1"/>
          </a:fillRef>
          <a:effectRef idx="0">
            <a:schemeClr val="dk1"/>
          </a:effectRef>
          <a:fontRef idx="minor">
            <a:schemeClr val="tx1"/>
          </a:fontRef>
        </p:style>
      </p:cxnSp>
      <p:sp>
        <p:nvSpPr>
          <p:cNvPr id="3" name="CaixaDeTexto 2"/>
          <p:cNvSpPr txBox="1"/>
          <p:nvPr/>
        </p:nvSpPr>
        <p:spPr>
          <a:xfrm>
            <a:off x="-50800" y="3142883"/>
            <a:ext cx="9653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Bit 7 - 6:</a:t>
            </a:r>
          </a:p>
        </p:txBody>
      </p:sp>
    </p:spTree>
    <p:extLst>
      <p:ext uri="{BB962C8B-B14F-4D97-AF65-F5344CB8AC3E}">
        <p14:creationId xmlns:p14="http://schemas.microsoft.com/office/powerpoint/2010/main" val="238766166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352549" y="838226"/>
            <a:ext cx="9802021" cy="5626360"/>
          </a:xfrm>
        </p:spPr>
      </p:pic>
      <p:sp>
        <p:nvSpPr>
          <p:cNvPr id="2" name="Título 1"/>
          <p:cNvSpPr>
            <a:spLocks noGrp="1"/>
          </p:cNvSpPr>
          <p:nvPr>
            <p:ph type="title"/>
          </p:nvPr>
        </p:nvSpPr>
        <p:spPr/>
        <p:txBody>
          <a:bodyPr/>
          <a:lstStyle/>
          <a:p>
            <a:r>
              <a:rPr lang="pt-BR" dirty="0"/>
              <a:t>ADcon1</a:t>
            </a:r>
          </a:p>
        </p:txBody>
      </p:sp>
    </p:spTree>
    <p:extLst>
      <p:ext uri="{BB962C8B-B14F-4D97-AF65-F5344CB8AC3E}">
        <p14:creationId xmlns:p14="http://schemas.microsoft.com/office/powerpoint/2010/main" val="354300875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Resultado da conversão</a:t>
            </a:r>
          </a:p>
        </p:txBody>
      </p:sp>
      <p:sp>
        <p:nvSpPr>
          <p:cNvPr id="4" name="Espaço Reservado para Conteúdo 3"/>
          <p:cNvSpPr>
            <a:spLocks noGrp="1"/>
          </p:cNvSpPr>
          <p:nvPr>
            <p:ph sz="half" idx="1"/>
          </p:nvPr>
        </p:nvSpPr>
        <p:spPr>
          <a:xfrm>
            <a:off x="838199" y="1347665"/>
            <a:ext cx="6411005" cy="4819673"/>
          </a:xfrm>
        </p:spPr>
        <p:txBody>
          <a:bodyPr/>
          <a:lstStyle/>
          <a:p>
            <a:r>
              <a:rPr lang="pt-BR" dirty="0"/>
              <a:t>Justificado à esquerda acontece quando o bit ADFM=0(ADCON1&lt;7&gt;). Neste caso os 8 bits mais significativos do resultado da conversão armazenados no registrador ADRESH e os 2 bits menos significativos em ADRESL&lt;7:6&gt;.</a:t>
            </a:r>
          </a:p>
        </p:txBody>
      </p:sp>
      <p:sp>
        <p:nvSpPr>
          <p:cNvPr id="8" name="Retângulo 7"/>
          <p:cNvSpPr/>
          <p:nvPr/>
        </p:nvSpPr>
        <p:spPr>
          <a:xfrm>
            <a:off x="8728981" y="4383313"/>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tângulo 8"/>
          <p:cNvSpPr/>
          <p:nvPr/>
        </p:nvSpPr>
        <p:spPr>
          <a:xfrm>
            <a:off x="8308519" y="4368799"/>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Espaço Reservado para Conteúdo 4"/>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7249205" y="1347665"/>
            <a:ext cx="4724400" cy="4153663"/>
          </a:xfrm>
        </p:spPr>
      </p:pic>
      <p:sp>
        <p:nvSpPr>
          <p:cNvPr id="11" name="Retângulo 10"/>
          <p:cNvSpPr/>
          <p:nvPr/>
        </p:nvSpPr>
        <p:spPr>
          <a:xfrm>
            <a:off x="8141153" y="4034970"/>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tângulo 11"/>
          <p:cNvSpPr/>
          <p:nvPr/>
        </p:nvSpPr>
        <p:spPr>
          <a:xfrm>
            <a:off x="9970861" y="4034970"/>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1439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Funções e portas lógicas</a:t>
            </a:r>
          </a:p>
        </p:txBody>
      </p:sp>
      <p:pic>
        <p:nvPicPr>
          <p:cNvPr id="4" name="Imagem 3"/>
          <p:cNvPicPr>
            <a:picLocks noChangeAspect="1"/>
          </p:cNvPicPr>
          <p:nvPr/>
        </p:nvPicPr>
        <p:blipFill>
          <a:blip r:embed="rId2"/>
          <a:stretch>
            <a:fillRect/>
          </a:stretch>
        </p:blipFill>
        <p:spPr>
          <a:xfrm>
            <a:off x="2343150" y="1201102"/>
            <a:ext cx="7505700" cy="2809875"/>
          </a:xfrm>
          <a:prstGeom prst="rect">
            <a:avLst/>
          </a:prstGeom>
        </p:spPr>
      </p:pic>
      <p:pic>
        <p:nvPicPr>
          <p:cNvPr id="6" name="Imagem 5"/>
          <p:cNvPicPr>
            <a:picLocks noChangeAspect="1"/>
          </p:cNvPicPr>
          <p:nvPr/>
        </p:nvPicPr>
        <p:blipFill>
          <a:blip r:embed="rId3"/>
          <a:stretch>
            <a:fillRect/>
          </a:stretch>
        </p:blipFill>
        <p:spPr>
          <a:xfrm>
            <a:off x="4614862" y="4068699"/>
            <a:ext cx="2962275" cy="2305050"/>
          </a:xfrm>
          <a:prstGeom prst="rect">
            <a:avLst/>
          </a:prstGeom>
        </p:spPr>
      </p:pic>
    </p:spTree>
    <p:extLst>
      <p:ext uri="{BB962C8B-B14F-4D97-AF65-F5344CB8AC3E}">
        <p14:creationId xmlns:p14="http://schemas.microsoft.com/office/powerpoint/2010/main" val="295066209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pt-BR" dirty="0"/>
          </a:p>
        </p:txBody>
      </p:sp>
      <p:sp>
        <p:nvSpPr>
          <p:cNvPr id="6" name="Content Placeholder 5"/>
          <p:cNvSpPr>
            <a:spLocks noGrp="1"/>
          </p:cNvSpPr>
          <p:nvPr>
            <p:ph idx="1"/>
          </p:nvPr>
        </p:nvSpPr>
        <p:spPr/>
        <p:txBody>
          <a:bodyPr/>
          <a:lstStyle/>
          <a:p>
            <a:r>
              <a:rPr lang="pt-BR" dirty="0"/>
              <a:t>Após entender a teoria, o que preciso para criar meu primeiro projeto?</a:t>
            </a:r>
          </a:p>
          <a:p>
            <a:r>
              <a:rPr lang="pt-BR" dirty="0"/>
              <a:t>Quais são os passos essenciais para utilizar um microcontrolador?</a:t>
            </a:r>
          </a:p>
          <a:p>
            <a:r>
              <a:rPr lang="pt-BR" dirty="0"/>
              <a:t>Que dispositivos de hardware e software são necessários?</a:t>
            </a:r>
          </a:p>
        </p:txBody>
      </p:sp>
    </p:spTree>
    <p:extLst>
      <p:ext uri="{BB962C8B-B14F-4D97-AF65-F5344CB8AC3E}">
        <p14:creationId xmlns:p14="http://schemas.microsoft.com/office/powerpoint/2010/main" val="191751438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engineersgarage.com/sites/default/files/imagecache/Original/wysiwyg_imageupload/28714/PCB%20Designing%207.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52064" y="161697"/>
            <a:ext cx="3548854" cy="24398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m"/>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064" y="3300142"/>
            <a:ext cx="4118107" cy="30636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m"/>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14799" y="3434942"/>
            <a:ext cx="524182" cy="526385"/>
          </a:xfrm>
          <a:prstGeom prst="ellipse">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m"/>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15031" y="4414975"/>
            <a:ext cx="2604589" cy="188738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sultado de image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7155" y="46859"/>
            <a:ext cx="2701925" cy="3197544"/>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3786390" y="1165537"/>
            <a:ext cx="895306" cy="42500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ight Arrow 4"/>
          <p:cNvSpPr/>
          <p:nvPr/>
        </p:nvSpPr>
        <p:spPr>
          <a:xfrm rot="19577734">
            <a:off x="4257100" y="4859397"/>
            <a:ext cx="1579842"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Arrow 10"/>
          <p:cNvSpPr/>
          <p:nvPr/>
        </p:nvSpPr>
        <p:spPr>
          <a:xfrm rot="17048240">
            <a:off x="8973867" y="3618760"/>
            <a:ext cx="1096232"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Resultado de imagem para picsi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0213" y="59736"/>
            <a:ext cx="3600090" cy="24863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13420" y="2626080"/>
            <a:ext cx="18261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Esquemático</a:t>
            </a:r>
          </a:p>
        </p:txBody>
      </p:sp>
      <p:sp>
        <p:nvSpPr>
          <p:cNvPr id="15" name="TextBox 14"/>
          <p:cNvSpPr txBox="1"/>
          <p:nvPr/>
        </p:nvSpPr>
        <p:spPr>
          <a:xfrm>
            <a:off x="9982130" y="3250276"/>
            <a:ext cx="15919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Protoboard</a:t>
            </a:r>
          </a:p>
        </p:txBody>
      </p:sp>
      <p:sp>
        <p:nvSpPr>
          <p:cNvPr id="16" name="TextBox 15"/>
          <p:cNvSpPr txBox="1"/>
          <p:nvPr/>
        </p:nvSpPr>
        <p:spPr>
          <a:xfrm>
            <a:off x="6776191" y="2601533"/>
            <a:ext cx="14542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Simulador</a:t>
            </a:r>
          </a:p>
        </p:txBody>
      </p:sp>
      <p:sp>
        <p:nvSpPr>
          <p:cNvPr id="17" name="TextBox 16"/>
          <p:cNvSpPr txBox="1"/>
          <p:nvPr/>
        </p:nvSpPr>
        <p:spPr>
          <a:xfrm>
            <a:off x="10366820" y="5556704"/>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Gravador</a:t>
            </a:r>
          </a:p>
        </p:txBody>
      </p:sp>
      <p:sp>
        <p:nvSpPr>
          <p:cNvPr id="19" name="Right Arrow 18"/>
          <p:cNvSpPr/>
          <p:nvPr/>
        </p:nvSpPr>
        <p:spPr>
          <a:xfrm>
            <a:off x="8510459" y="1111874"/>
            <a:ext cx="895306" cy="42500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6" name="Picture 4" descr="Resultado de image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59624" y="4102521"/>
            <a:ext cx="816567" cy="88864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702325" y="5105482"/>
            <a:ext cx="17558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Arquivo .hex</a:t>
            </a:r>
          </a:p>
        </p:txBody>
      </p:sp>
      <p:sp>
        <p:nvSpPr>
          <p:cNvPr id="22" name="Right Arrow 21"/>
          <p:cNvSpPr/>
          <p:nvPr/>
        </p:nvSpPr>
        <p:spPr>
          <a:xfrm rot="1405250">
            <a:off x="6973351" y="4591386"/>
            <a:ext cx="1101303"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ight Arrow 22"/>
          <p:cNvSpPr/>
          <p:nvPr/>
        </p:nvSpPr>
        <p:spPr>
          <a:xfrm rot="16200000">
            <a:off x="5678887" y="3084421"/>
            <a:ext cx="1378039"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p:cNvSpPr txBox="1"/>
          <p:nvPr/>
        </p:nvSpPr>
        <p:spPr>
          <a:xfrm>
            <a:off x="782588" y="6363765"/>
            <a:ext cx="22878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Compilador - IDE</a:t>
            </a:r>
          </a:p>
        </p:txBody>
      </p:sp>
    </p:spTree>
    <p:extLst>
      <p:ext uri="{BB962C8B-B14F-4D97-AF65-F5344CB8AC3E}">
        <p14:creationId xmlns:p14="http://schemas.microsoft.com/office/powerpoint/2010/main" val="362261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76"/>
                                        </p:tgtEl>
                                        <p:attrNameLst>
                                          <p:attrName>style.visibility</p:attrName>
                                        </p:attrNameLst>
                                      </p:cBhvr>
                                      <p:to>
                                        <p:strVal val="visible"/>
                                      </p:to>
                                    </p:set>
                                    <p:animEffect transition="in" filter="fade">
                                      <p:cBhvr>
                                        <p:cTn id="31" dur="500"/>
                                        <p:tgtEl>
                                          <p:spTgt spid="307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1036"/>
                                        </p:tgtEl>
                                        <p:attrNameLst>
                                          <p:attrName>style.visibility</p:attrName>
                                        </p:attrNameLst>
                                      </p:cBhvr>
                                      <p:to>
                                        <p:strVal val="visible"/>
                                      </p:to>
                                    </p:set>
                                    <p:animEffect transition="in" filter="fade">
                                      <p:cBhvr>
                                        <p:cTn id="42" dur="500"/>
                                        <p:tgtEl>
                                          <p:spTgt spid="103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074"/>
                                        </p:tgtEl>
                                        <p:attrNameLst>
                                          <p:attrName>style.visibility</p:attrName>
                                        </p:attrNameLst>
                                      </p:cBhvr>
                                      <p:to>
                                        <p:strVal val="visible"/>
                                      </p:to>
                                    </p:set>
                                    <p:animEffect transition="in" filter="fade">
                                      <p:cBhvr>
                                        <p:cTn id="58" dur="500"/>
                                        <p:tgtEl>
                                          <p:spTgt spid="307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1" grpId="0" animBg="1"/>
      <p:bldP spid="7" grpId="0"/>
      <p:bldP spid="16" grpId="0"/>
      <p:bldP spid="17" grpId="0"/>
      <p:bldP spid="19" grpId="0" animBg="1"/>
      <p:bldP spid="21" grpId="0"/>
      <p:bldP spid="22" grpId="0" animBg="1"/>
      <p:bldP spid="23" grpId="0" animBg="1"/>
      <p:bldP spid="24"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engineersgarage.com/sites/default/files/imagecache/Original/wysiwyg_imageupload/28714/PCB%20Designing%207.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52064" y="161697"/>
            <a:ext cx="3548854" cy="24398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m"/>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064" y="3300142"/>
            <a:ext cx="4118107" cy="30636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m"/>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14799" y="3434942"/>
            <a:ext cx="524182" cy="526385"/>
          </a:xfrm>
          <a:prstGeom prst="ellipse">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m"/>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15031" y="4414975"/>
            <a:ext cx="2604589" cy="1887383"/>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3786390" y="1165537"/>
            <a:ext cx="895306" cy="42500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ight Arrow 4"/>
          <p:cNvSpPr/>
          <p:nvPr/>
        </p:nvSpPr>
        <p:spPr>
          <a:xfrm rot="19577734">
            <a:off x="4257100" y="4859397"/>
            <a:ext cx="1579842"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p:cNvSpPr txBox="1"/>
          <p:nvPr/>
        </p:nvSpPr>
        <p:spPr>
          <a:xfrm>
            <a:off x="1013420" y="2626080"/>
            <a:ext cx="18261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Esquemático</a:t>
            </a:r>
          </a:p>
        </p:txBody>
      </p:sp>
      <p:sp>
        <p:nvSpPr>
          <p:cNvPr id="17" name="TextBox 16"/>
          <p:cNvSpPr txBox="1"/>
          <p:nvPr/>
        </p:nvSpPr>
        <p:spPr>
          <a:xfrm>
            <a:off x="10366820" y="5556704"/>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Gravador</a:t>
            </a:r>
          </a:p>
        </p:txBody>
      </p:sp>
      <p:sp>
        <p:nvSpPr>
          <p:cNvPr id="18" name="TextBox 17"/>
          <p:cNvSpPr txBox="1"/>
          <p:nvPr/>
        </p:nvSpPr>
        <p:spPr>
          <a:xfrm>
            <a:off x="782588" y="6363765"/>
            <a:ext cx="22878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Compilador - IDE</a:t>
            </a:r>
          </a:p>
        </p:txBody>
      </p:sp>
      <p:sp>
        <p:nvSpPr>
          <p:cNvPr id="19" name="Right Arrow 18"/>
          <p:cNvSpPr/>
          <p:nvPr/>
        </p:nvSpPr>
        <p:spPr>
          <a:xfrm>
            <a:off x="8510459" y="1111874"/>
            <a:ext cx="895306" cy="42500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6" name="Picture 4" descr="Resultado de image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59624" y="4102521"/>
            <a:ext cx="816567" cy="88864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702325" y="5105482"/>
            <a:ext cx="17558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Arquivo .hex</a:t>
            </a:r>
          </a:p>
        </p:txBody>
      </p:sp>
      <p:sp>
        <p:nvSpPr>
          <p:cNvPr id="22" name="Right Arrow 21"/>
          <p:cNvSpPr/>
          <p:nvPr/>
        </p:nvSpPr>
        <p:spPr>
          <a:xfrm rot="1405250">
            <a:off x="6973351" y="4591386"/>
            <a:ext cx="1101303"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 descr="http://www.electronicsandyou.com/blog/wp-content/uploads/2013/06/PCBA.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521983" y="792312"/>
            <a:ext cx="2699070" cy="180922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10636190" y="2842514"/>
            <a:ext cx="11758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Produto</a:t>
            </a:r>
          </a:p>
        </p:txBody>
      </p:sp>
      <p:pic>
        <p:nvPicPr>
          <p:cNvPr id="26" name="Picture 6" descr="https://www.sonelec-musique.com/images3/logiciels_proteus_7seg_disp_tuto_002da.gif"/>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854531" y="326782"/>
            <a:ext cx="3375904" cy="203967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6092263" y="2441414"/>
            <a:ext cx="6206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PCI</a:t>
            </a:r>
          </a:p>
        </p:txBody>
      </p:sp>
      <p:sp>
        <p:nvSpPr>
          <p:cNvPr id="28" name="Right Arrow 27"/>
          <p:cNvSpPr/>
          <p:nvPr/>
        </p:nvSpPr>
        <p:spPr>
          <a:xfrm rot="13143584">
            <a:off x="3770015" y="3115358"/>
            <a:ext cx="2461388"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ight Arrow 28"/>
          <p:cNvSpPr/>
          <p:nvPr/>
        </p:nvSpPr>
        <p:spPr>
          <a:xfrm rot="17048240">
            <a:off x="8608508" y="3149966"/>
            <a:ext cx="2063104"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04817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componentes</a:t>
            </a:r>
          </a:p>
        </p:txBody>
      </p:sp>
      <p:sp>
        <p:nvSpPr>
          <p:cNvPr id="5" name="Text Placeholder 4"/>
          <p:cNvSpPr>
            <a:spLocks noGrp="1"/>
          </p:cNvSpPr>
          <p:nvPr>
            <p:ph type="body" idx="1"/>
          </p:nvPr>
        </p:nvSpPr>
        <p:spPr/>
        <p:txBody>
          <a:bodyPr/>
          <a:lstStyle/>
          <a:p>
            <a:r>
              <a:rPr lang="pt-BR" dirty="0"/>
              <a:t>Diagrama esquemático/PCB Design </a:t>
            </a:r>
          </a:p>
        </p:txBody>
      </p:sp>
      <p:sp>
        <p:nvSpPr>
          <p:cNvPr id="3" name="Content Placeholder 2"/>
          <p:cNvSpPr>
            <a:spLocks noGrp="1"/>
          </p:cNvSpPr>
          <p:nvPr>
            <p:ph sz="half" idx="2"/>
          </p:nvPr>
        </p:nvSpPr>
        <p:spPr/>
        <p:txBody>
          <a:bodyPr>
            <a:normAutofit/>
          </a:bodyPr>
          <a:lstStyle/>
          <a:p>
            <a:r>
              <a:rPr lang="pt-BR" dirty="0"/>
              <a:t>Proteus – </a:t>
            </a:r>
            <a:r>
              <a:rPr lang="pt-BR" dirty="0">
                <a:hlinkClick r:id="rId2"/>
              </a:rPr>
              <a:t>LabCenter</a:t>
            </a:r>
            <a:endParaRPr lang="pt-BR" dirty="0"/>
          </a:p>
          <a:p>
            <a:r>
              <a:rPr lang="pt-BR" dirty="0"/>
              <a:t>Circuit maker - </a:t>
            </a:r>
            <a:r>
              <a:rPr lang="pt-BR" dirty="0">
                <a:hlinkClick r:id="rId3"/>
              </a:rPr>
              <a:t>Altium</a:t>
            </a:r>
            <a:endParaRPr lang="pt-BR" dirty="0"/>
          </a:p>
          <a:p>
            <a:r>
              <a:rPr lang="pt-BR" dirty="0">
                <a:hlinkClick r:id="rId4"/>
              </a:rPr>
              <a:t>KiCad</a:t>
            </a:r>
            <a:r>
              <a:rPr lang="pt-BR" dirty="0"/>
              <a:t> - KiCad</a:t>
            </a:r>
          </a:p>
          <a:p>
            <a:r>
              <a:rPr lang="pt-BR" dirty="0">
                <a:hlinkClick r:id="rId5"/>
              </a:rPr>
              <a:t>Outros</a:t>
            </a:r>
            <a:endParaRPr lang="pt-BR" dirty="0"/>
          </a:p>
        </p:txBody>
      </p:sp>
      <p:sp>
        <p:nvSpPr>
          <p:cNvPr id="6" name="Text Placeholder 5"/>
          <p:cNvSpPr>
            <a:spLocks noGrp="1"/>
          </p:cNvSpPr>
          <p:nvPr>
            <p:ph type="body" sz="quarter" idx="3"/>
          </p:nvPr>
        </p:nvSpPr>
        <p:spPr/>
        <p:txBody>
          <a:bodyPr/>
          <a:lstStyle/>
          <a:p>
            <a:r>
              <a:rPr lang="pt-BR" dirty="0"/>
              <a:t>Compiladores</a:t>
            </a:r>
          </a:p>
        </p:txBody>
      </p:sp>
      <p:sp>
        <p:nvSpPr>
          <p:cNvPr id="7" name="Content Placeholder 6"/>
          <p:cNvSpPr>
            <a:spLocks noGrp="1"/>
          </p:cNvSpPr>
          <p:nvPr>
            <p:ph sz="quarter" idx="4"/>
          </p:nvPr>
        </p:nvSpPr>
        <p:spPr>
          <a:xfrm>
            <a:off x="6172200" y="2370434"/>
            <a:ext cx="6019800" cy="3819229"/>
          </a:xfrm>
        </p:spPr>
        <p:txBody>
          <a:bodyPr/>
          <a:lstStyle/>
          <a:p>
            <a:r>
              <a:rPr lang="pt-BR" dirty="0"/>
              <a:t>mikroC, mikroBasic – </a:t>
            </a:r>
            <a:r>
              <a:rPr lang="pt-BR" dirty="0">
                <a:hlinkClick r:id="rId6"/>
              </a:rPr>
              <a:t>MikroElektronika</a:t>
            </a:r>
            <a:endParaRPr lang="pt-BR" dirty="0"/>
          </a:p>
          <a:p>
            <a:r>
              <a:rPr lang="pt-BR" dirty="0"/>
              <a:t>Mplab – </a:t>
            </a:r>
            <a:r>
              <a:rPr lang="pt-BR" dirty="0">
                <a:hlinkClick r:id="rId7"/>
              </a:rPr>
              <a:t>Microchip</a:t>
            </a:r>
            <a:endParaRPr lang="pt-BR" dirty="0"/>
          </a:p>
          <a:p>
            <a:r>
              <a:rPr lang="pt-BR" dirty="0"/>
              <a:t>CCS – </a:t>
            </a:r>
            <a:r>
              <a:rPr lang="pt-BR" dirty="0">
                <a:hlinkClick r:id="rId8"/>
              </a:rPr>
              <a:t>Texas Instruments</a:t>
            </a:r>
            <a:endParaRPr lang="pt-BR" dirty="0"/>
          </a:p>
          <a:p>
            <a:endParaRPr lang="pt-BR" dirty="0"/>
          </a:p>
          <a:p>
            <a:endParaRPr lang="pt-BR" dirty="0"/>
          </a:p>
        </p:txBody>
      </p:sp>
    </p:spTree>
    <p:extLst>
      <p:ext uri="{BB962C8B-B14F-4D97-AF65-F5344CB8AC3E}">
        <p14:creationId xmlns:p14="http://schemas.microsoft.com/office/powerpoint/2010/main" val="365634126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Componentes</a:t>
            </a:r>
          </a:p>
        </p:txBody>
      </p:sp>
      <p:sp>
        <p:nvSpPr>
          <p:cNvPr id="3" name="Text Placeholder 2"/>
          <p:cNvSpPr>
            <a:spLocks noGrp="1"/>
          </p:cNvSpPr>
          <p:nvPr>
            <p:ph type="body" idx="1"/>
          </p:nvPr>
        </p:nvSpPr>
        <p:spPr/>
        <p:txBody>
          <a:bodyPr/>
          <a:lstStyle/>
          <a:p>
            <a:r>
              <a:rPr lang="pt-BR" dirty="0"/>
              <a:t>Gravadores</a:t>
            </a:r>
          </a:p>
        </p:txBody>
      </p:sp>
      <p:sp>
        <p:nvSpPr>
          <p:cNvPr id="4" name="Content Placeholder 3"/>
          <p:cNvSpPr>
            <a:spLocks noGrp="1"/>
          </p:cNvSpPr>
          <p:nvPr>
            <p:ph sz="half" idx="2"/>
          </p:nvPr>
        </p:nvSpPr>
        <p:spPr/>
        <p:txBody>
          <a:bodyPr/>
          <a:lstStyle/>
          <a:p>
            <a:r>
              <a:rPr lang="pt-BR" dirty="0"/>
              <a:t>https://www.youtube.com/watch?v=lQpmTQHVr1I</a:t>
            </a:r>
          </a:p>
        </p:txBody>
      </p:sp>
      <p:sp>
        <p:nvSpPr>
          <p:cNvPr id="5" name="Text Placeholder 4"/>
          <p:cNvSpPr>
            <a:spLocks noGrp="1"/>
          </p:cNvSpPr>
          <p:nvPr>
            <p:ph type="body" sz="quarter" idx="3"/>
          </p:nvPr>
        </p:nvSpPr>
        <p:spPr/>
        <p:txBody>
          <a:bodyPr/>
          <a:lstStyle/>
          <a:p>
            <a:r>
              <a:rPr lang="pt-BR" dirty="0"/>
              <a:t>Simuladores</a:t>
            </a:r>
          </a:p>
        </p:txBody>
      </p:sp>
      <p:sp>
        <p:nvSpPr>
          <p:cNvPr id="6" name="Content Placeholder 5"/>
          <p:cNvSpPr>
            <a:spLocks noGrp="1"/>
          </p:cNvSpPr>
          <p:nvPr>
            <p:ph sz="quarter" idx="4"/>
          </p:nvPr>
        </p:nvSpPr>
        <p:spPr/>
        <p:txBody>
          <a:bodyPr/>
          <a:lstStyle/>
          <a:p>
            <a:r>
              <a:rPr lang="pt-BR" dirty="0"/>
              <a:t>Proteus – </a:t>
            </a:r>
            <a:r>
              <a:rPr lang="pt-BR" dirty="0">
                <a:hlinkClick r:id="rId2"/>
              </a:rPr>
              <a:t>LabCenter</a:t>
            </a:r>
            <a:endParaRPr lang="pt-BR" dirty="0"/>
          </a:p>
          <a:p>
            <a:r>
              <a:rPr lang="pt-BR" dirty="0"/>
              <a:t>PICsim</a:t>
            </a:r>
          </a:p>
          <a:p>
            <a:r>
              <a:rPr lang="pt-BR" dirty="0"/>
              <a:t>Pic Simulator IDE - </a:t>
            </a:r>
            <a:r>
              <a:rPr lang="pt-BR" dirty="0">
                <a:hlinkClick r:id="rId3"/>
              </a:rPr>
              <a:t>OshonSoft</a:t>
            </a:r>
            <a:endParaRPr lang="pt-BR" dirty="0"/>
          </a:p>
          <a:p>
            <a:r>
              <a:rPr lang="pt-BR" dirty="0"/>
              <a:t>Real Pic Simulator - </a:t>
            </a:r>
            <a:r>
              <a:rPr lang="pt-BR" dirty="0">
                <a:hlinkClick r:id="rId4"/>
              </a:rPr>
              <a:t>ElectroSoft</a:t>
            </a:r>
            <a:endParaRPr lang="pt-BR" dirty="0"/>
          </a:p>
          <a:p>
            <a:endParaRPr lang="pt-BR" dirty="0"/>
          </a:p>
        </p:txBody>
      </p:sp>
    </p:spTree>
    <p:extLst>
      <p:ext uri="{BB962C8B-B14F-4D97-AF65-F5344CB8AC3E}">
        <p14:creationId xmlns:p14="http://schemas.microsoft.com/office/powerpoint/2010/main" val="341119467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características especiais</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0553BF58-C3F8-4E45-9364-20CAB3044A8C}"/>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80082765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83C54-4DAF-4D6F-A1C3-A751E0583107}"/>
              </a:ext>
            </a:extLst>
          </p:cNvPr>
          <p:cNvSpPr>
            <a:spLocks noGrp="1"/>
          </p:cNvSpPr>
          <p:nvPr>
            <p:ph type="title"/>
          </p:nvPr>
        </p:nvSpPr>
        <p:spPr/>
        <p:txBody>
          <a:bodyPr/>
          <a:lstStyle/>
          <a:p>
            <a:r>
              <a:rPr lang="pt-BR" dirty="0"/>
              <a:t>Características especiais</a:t>
            </a:r>
          </a:p>
        </p:txBody>
      </p:sp>
      <p:sp>
        <p:nvSpPr>
          <p:cNvPr id="3" name="Content Placeholder 2">
            <a:extLst>
              <a:ext uri="{FF2B5EF4-FFF2-40B4-BE49-F238E27FC236}">
                <a16:creationId xmlns:a16="http://schemas.microsoft.com/office/drawing/2014/main" id="{8F4671A5-EF73-437E-A103-8BFB792337AE}"/>
              </a:ext>
            </a:extLst>
          </p:cNvPr>
          <p:cNvSpPr>
            <a:spLocks noGrp="1"/>
          </p:cNvSpPr>
          <p:nvPr>
            <p:ph sz="half" idx="1"/>
          </p:nvPr>
        </p:nvSpPr>
        <p:spPr/>
        <p:txBody>
          <a:bodyPr>
            <a:normAutofit/>
          </a:bodyPr>
          <a:lstStyle/>
          <a:p>
            <a:pPr marL="514350" indent="-514350">
              <a:buFont typeface="Wingdings" panose="05000000000000000000" pitchFamily="2" charset="2"/>
              <a:buChar char="ü"/>
            </a:pPr>
            <a:r>
              <a:rPr lang="pt-BR" dirty="0"/>
              <a:t>Reset</a:t>
            </a:r>
          </a:p>
          <a:p>
            <a:pPr marL="514350" indent="-514350">
              <a:buFont typeface="Wingdings" panose="05000000000000000000" pitchFamily="2" charset="2"/>
              <a:buChar char="ü"/>
            </a:pPr>
            <a:r>
              <a:rPr lang="pt-BR" dirty="0"/>
              <a:t>POR - Power-</a:t>
            </a:r>
            <a:r>
              <a:rPr lang="pt-BR" dirty="0" err="1"/>
              <a:t>On</a:t>
            </a:r>
            <a:r>
              <a:rPr lang="pt-BR" dirty="0"/>
              <a:t> Reset                                                 </a:t>
            </a:r>
          </a:p>
          <a:p>
            <a:pPr marL="514350" indent="-514350">
              <a:buFont typeface="Wingdings" panose="05000000000000000000" pitchFamily="2" charset="2"/>
              <a:buChar char="ü"/>
            </a:pPr>
            <a:r>
              <a:rPr lang="pt-BR" dirty="0"/>
              <a:t>PWRT - Power-</a:t>
            </a:r>
            <a:r>
              <a:rPr lang="pt-BR" dirty="0" err="1"/>
              <a:t>up</a:t>
            </a:r>
            <a:r>
              <a:rPr lang="pt-BR" dirty="0"/>
              <a:t> Timer                                                </a:t>
            </a:r>
          </a:p>
          <a:p>
            <a:pPr marL="514350" indent="-514350">
              <a:buFont typeface="Wingdings" panose="05000000000000000000" pitchFamily="2" charset="2"/>
              <a:buChar char="ü"/>
            </a:pPr>
            <a:r>
              <a:rPr lang="pt-BR" dirty="0"/>
              <a:t>OST - </a:t>
            </a:r>
            <a:r>
              <a:rPr lang="pt-BR" dirty="0" err="1"/>
              <a:t>Oscillator</a:t>
            </a:r>
            <a:r>
              <a:rPr lang="pt-BR" dirty="0"/>
              <a:t> </a:t>
            </a:r>
            <a:r>
              <a:rPr lang="pt-BR" dirty="0" err="1"/>
              <a:t>Start-up</a:t>
            </a:r>
            <a:r>
              <a:rPr lang="pt-BR" dirty="0"/>
              <a:t> Timer                                      </a:t>
            </a:r>
          </a:p>
          <a:p>
            <a:pPr marL="514350" indent="-514350">
              <a:buFont typeface="Wingdings" panose="05000000000000000000" pitchFamily="2" charset="2"/>
              <a:buChar char="ü"/>
            </a:pPr>
            <a:r>
              <a:rPr lang="pt-BR" dirty="0"/>
              <a:t>BOR - Brown-out Reset                                                </a:t>
            </a:r>
          </a:p>
          <a:p>
            <a:pPr marL="514350" indent="-514350">
              <a:buFont typeface="Wingdings" panose="05000000000000000000" pitchFamily="2" charset="2"/>
              <a:buChar char="ü"/>
            </a:pPr>
            <a:endParaRPr lang="pt-BR" dirty="0"/>
          </a:p>
          <a:p>
            <a:pPr marL="514350" indent="-514350">
              <a:buFont typeface="Wingdings" panose="05000000000000000000" pitchFamily="2" charset="2"/>
              <a:buChar char="ü"/>
            </a:pPr>
            <a:endParaRPr lang="pt-BR" dirty="0"/>
          </a:p>
          <a:p>
            <a:pPr marL="514350" indent="-514350">
              <a:buFont typeface="Wingdings" panose="05000000000000000000" pitchFamily="2" charset="2"/>
              <a:buChar char="ü"/>
            </a:pPr>
            <a:endParaRPr lang="pt-BR" dirty="0"/>
          </a:p>
          <a:p>
            <a:pPr marL="514350" indent="-514350">
              <a:buFont typeface="Wingdings" panose="05000000000000000000" pitchFamily="2" charset="2"/>
              <a:buChar char="ü"/>
            </a:pPr>
            <a:endParaRPr lang="pt-BR" dirty="0"/>
          </a:p>
          <a:p>
            <a:pPr marL="514350" indent="-514350">
              <a:buFont typeface="Wingdings" panose="05000000000000000000" pitchFamily="2" charset="2"/>
              <a:buChar char="ü"/>
            </a:pPr>
            <a:endParaRPr lang="pt-BR" dirty="0"/>
          </a:p>
          <a:p>
            <a:pPr marL="514350" indent="-514350">
              <a:buFont typeface="Wingdings" panose="05000000000000000000" pitchFamily="2" charset="2"/>
              <a:buChar char="ü"/>
            </a:pPr>
            <a:endParaRPr lang="pt-BR" dirty="0"/>
          </a:p>
        </p:txBody>
      </p:sp>
      <p:sp>
        <p:nvSpPr>
          <p:cNvPr id="4" name="Content Placeholder 3">
            <a:extLst>
              <a:ext uri="{FF2B5EF4-FFF2-40B4-BE49-F238E27FC236}">
                <a16:creationId xmlns:a16="http://schemas.microsoft.com/office/drawing/2014/main" id="{C75608D5-9909-45CA-8019-7B4DFEFD94D7}"/>
              </a:ext>
            </a:extLst>
          </p:cNvPr>
          <p:cNvSpPr>
            <a:spLocks noGrp="1"/>
          </p:cNvSpPr>
          <p:nvPr>
            <p:ph sz="half" idx="2"/>
          </p:nvPr>
        </p:nvSpPr>
        <p:spPr>
          <a:xfrm>
            <a:off x="6172200" y="1527052"/>
            <a:ext cx="5931816" cy="4649911"/>
          </a:xfrm>
        </p:spPr>
        <p:txBody>
          <a:bodyPr>
            <a:normAutofit/>
          </a:bodyPr>
          <a:lstStyle/>
          <a:p>
            <a:pPr marL="514350" indent="-514350">
              <a:buFont typeface="Wingdings" panose="05000000000000000000" pitchFamily="2" charset="2"/>
              <a:buChar char="ü"/>
            </a:pPr>
            <a:r>
              <a:rPr lang="pt-BR" dirty="0"/>
              <a:t>Causas de reset                                                      </a:t>
            </a:r>
          </a:p>
          <a:p>
            <a:pPr marL="514350" indent="-514350">
              <a:buFont typeface="Wingdings" panose="05000000000000000000" pitchFamily="2" charset="2"/>
              <a:buChar char="ü"/>
            </a:pPr>
            <a:r>
              <a:rPr lang="pt-BR" dirty="0"/>
              <a:t>Sequência de inicialização                                           </a:t>
            </a:r>
          </a:p>
          <a:p>
            <a:pPr marL="514350" indent="-514350">
              <a:buFont typeface="Wingdings" panose="05000000000000000000" pitchFamily="2" charset="2"/>
              <a:buChar char="ü"/>
            </a:pPr>
            <a:r>
              <a:rPr lang="pt-BR" dirty="0" err="1"/>
              <a:t>WatchDog</a:t>
            </a:r>
            <a:r>
              <a:rPr lang="pt-BR" dirty="0"/>
              <a:t> Timer                                                      </a:t>
            </a:r>
          </a:p>
          <a:p>
            <a:pPr marL="514350" indent="-514350">
              <a:buFont typeface="Wingdings" panose="05000000000000000000" pitchFamily="2" charset="2"/>
              <a:buChar char="ü"/>
            </a:pPr>
            <a:r>
              <a:rPr lang="pt-BR" dirty="0"/>
              <a:t>Proteção de Código (</a:t>
            </a:r>
            <a:r>
              <a:rPr lang="pt-BR" dirty="0" err="1"/>
              <a:t>Code</a:t>
            </a:r>
            <a:r>
              <a:rPr lang="pt-BR" dirty="0"/>
              <a:t> </a:t>
            </a:r>
            <a:r>
              <a:rPr lang="pt-BR" dirty="0" err="1"/>
              <a:t>Protect</a:t>
            </a:r>
            <a:r>
              <a:rPr lang="pt-BR" dirty="0"/>
              <a:t>)  </a:t>
            </a:r>
          </a:p>
          <a:p>
            <a:pPr marL="514350" indent="-514350">
              <a:buFont typeface="Wingdings" panose="05000000000000000000" pitchFamily="2" charset="2"/>
              <a:buChar char="ü"/>
            </a:pPr>
            <a:r>
              <a:rPr lang="pt-BR" dirty="0"/>
              <a:t>Gravação e depuração</a:t>
            </a:r>
          </a:p>
          <a:p>
            <a:endParaRPr lang="pt-BR" dirty="0"/>
          </a:p>
        </p:txBody>
      </p:sp>
    </p:spTree>
    <p:extLst>
      <p:ext uri="{BB962C8B-B14F-4D97-AF65-F5344CB8AC3E}">
        <p14:creationId xmlns:p14="http://schemas.microsoft.com/office/powerpoint/2010/main" val="209559400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0F0C-07D1-47BF-8DE8-51CE3D6892AA}"/>
              </a:ext>
            </a:extLst>
          </p:cNvPr>
          <p:cNvSpPr>
            <a:spLocks noGrp="1"/>
          </p:cNvSpPr>
          <p:nvPr>
            <p:ph type="title"/>
          </p:nvPr>
        </p:nvSpPr>
        <p:spPr/>
        <p:txBody>
          <a:bodyPr/>
          <a:lstStyle/>
          <a:p>
            <a:r>
              <a:rPr lang="pt-BR" dirty="0"/>
              <a:t>reset</a:t>
            </a:r>
          </a:p>
        </p:txBody>
      </p:sp>
      <p:sp>
        <p:nvSpPr>
          <p:cNvPr id="3" name="Content Placeholder 2">
            <a:extLst>
              <a:ext uri="{FF2B5EF4-FFF2-40B4-BE49-F238E27FC236}">
                <a16:creationId xmlns:a16="http://schemas.microsoft.com/office/drawing/2014/main" id="{2AE28E29-FEC6-4880-BA5E-9233EB74B6BC}"/>
              </a:ext>
            </a:extLst>
          </p:cNvPr>
          <p:cNvSpPr>
            <a:spLocks noGrp="1"/>
          </p:cNvSpPr>
          <p:nvPr>
            <p:ph idx="1"/>
          </p:nvPr>
        </p:nvSpPr>
        <p:spPr>
          <a:xfrm>
            <a:off x="838200" y="1355892"/>
            <a:ext cx="10515600" cy="5502108"/>
          </a:xfrm>
        </p:spPr>
        <p:txBody>
          <a:bodyPr>
            <a:normAutofit fontScale="70000" lnSpcReduction="20000"/>
          </a:bodyPr>
          <a:lstStyle/>
          <a:p>
            <a:r>
              <a:rPr lang="pt-BR" dirty="0"/>
              <a:t>﻿Os  PIC18  possuem  diversas  fontes  de  reset  e  funcionalidades  associadas  que  visam principalmente manter a confiabilidade e segurança das aplicações. </a:t>
            </a:r>
          </a:p>
          <a:p>
            <a:r>
              <a:rPr lang="pt-BR" dirty="0"/>
              <a:t>As fontes de reset possíveis são:</a:t>
            </a:r>
          </a:p>
          <a:p>
            <a:pPr marL="457200" indent="-457200">
              <a:buFont typeface="Wingdings" panose="05000000000000000000" pitchFamily="2" charset="2"/>
              <a:buChar char="ü"/>
            </a:pPr>
            <a:r>
              <a:rPr lang="pt-BR" dirty="0"/>
              <a:t>POR (Power-</a:t>
            </a:r>
            <a:r>
              <a:rPr lang="pt-BR" dirty="0" err="1"/>
              <a:t>On</a:t>
            </a:r>
            <a:r>
              <a:rPr lang="pt-BR" dirty="0"/>
              <a:t> Reset), causado pela detecção da alimentação quando o circuito é ligado.</a:t>
            </a:r>
          </a:p>
          <a:p>
            <a:pPr marL="457200" indent="-457200">
              <a:buFont typeface="Wingdings" panose="05000000000000000000" pitchFamily="2" charset="2"/>
              <a:buChar char="ü"/>
            </a:pPr>
            <a:r>
              <a:rPr lang="pt-BR" dirty="0"/>
              <a:t>Nível lógico baixo no pino MCLR durante a execução normal</a:t>
            </a:r>
          </a:p>
          <a:p>
            <a:pPr marL="457200" indent="-457200">
              <a:buFont typeface="Wingdings" panose="05000000000000000000" pitchFamily="2" charset="2"/>
              <a:buChar char="ü"/>
            </a:pPr>
            <a:r>
              <a:rPr lang="pt-BR" dirty="0"/>
              <a:t>Nível lógico baixo no pino MCLR com o microcontrolador em modo SLEEP</a:t>
            </a:r>
          </a:p>
          <a:p>
            <a:pPr marL="457200" indent="-457200">
              <a:buFont typeface="Wingdings" panose="05000000000000000000" pitchFamily="2" charset="2"/>
              <a:buChar char="ü"/>
            </a:pPr>
            <a:r>
              <a:rPr lang="pt-BR" dirty="0"/>
              <a:t>Estouro do </a:t>
            </a:r>
            <a:r>
              <a:rPr lang="pt-BR" dirty="0" err="1"/>
              <a:t>WatchDog</a:t>
            </a:r>
            <a:r>
              <a:rPr lang="pt-BR" dirty="0"/>
              <a:t> timer durante a operação normal</a:t>
            </a:r>
          </a:p>
          <a:p>
            <a:pPr marL="457200" indent="-457200">
              <a:buFont typeface="Wingdings" panose="05000000000000000000" pitchFamily="2" charset="2"/>
              <a:buChar char="ü"/>
            </a:pPr>
            <a:r>
              <a:rPr lang="pt-BR" dirty="0"/>
              <a:t>BOR (Brown-out Reset) reset por queda de tensão</a:t>
            </a:r>
          </a:p>
          <a:p>
            <a:pPr marL="457200" indent="-457200">
              <a:buFont typeface="Wingdings" panose="05000000000000000000" pitchFamily="2" charset="2"/>
              <a:buChar char="ü"/>
            </a:pPr>
            <a:r>
              <a:rPr lang="pt-BR" dirty="0"/>
              <a:t>Instrução RESET</a:t>
            </a:r>
          </a:p>
          <a:p>
            <a:pPr marL="457200" indent="-457200">
              <a:buFont typeface="Wingdings" panose="05000000000000000000" pitchFamily="2" charset="2"/>
              <a:buChar char="ü"/>
            </a:pPr>
            <a:r>
              <a:rPr lang="pt-BR" dirty="0"/>
              <a:t>Estouro da pilha (overflow e </a:t>
            </a:r>
            <a:r>
              <a:rPr lang="pt-BR" dirty="0" err="1"/>
              <a:t>underflow</a:t>
            </a:r>
            <a:r>
              <a:rPr lang="pt-BR" dirty="0"/>
              <a:t>)</a:t>
            </a:r>
          </a:p>
        </p:txBody>
      </p:sp>
    </p:spTree>
    <p:extLst>
      <p:ext uri="{BB962C8B-B14F-4D97-AF65-F5344CB8AC3E}">
        <p14:creationId xmlns:p14="http://schemas.microsoft.com/office/powerpoint/2010/main" val="194177426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66FE0-43E4-4839-A215-E681F8404B40}"/>
              </a:ext>
            </a:extLst>
          </p:cNvPr>
          <p:cNvSpPr>
            <a:spLocks noGrp="1"/>
          </p:cNvSpPr>
          <p:nvPr>
            <p:ph type="title"/>
          </p:nvPr>
        </p:nvSpPr>
        <p:spPr/>
        <p:txBody>
          <a:bodyPr/>
          <a:lstStyle/>
          <a:p>
            <a:r>
              <a:rPr lang="pt-BR" dirty="0"/>
              <a:t>reset</a:t>
            </a:r>
          </a:p>
        </p:txBody>
      </p:sp>
      <p:sp>
        <p:nvSpPr>
          <p:cNvPr id="4" name="Rectangle 3">
            <a:extLst>
              <a:ext uri="{FF2B5EF4-FFF2-40B4-BE49-F238E27FC236}">
                <a16:creationId xmlns:a16="http://schemas.microsoft.com/office/drawing/2014/main" id="{DE00DB61-0BC5-4A7D-B123-568A0EEF8D02}"/>
              </a:ext>
            </a:extLst>
          </p:cNvPr>
          <p:cNvSpPr/>
          <p:nvPr/>
        </p:nvSpPr>
        <p:spPr>
          <a:xfrm>
            <a:off x="6003634" y="3244334"/>
            <a:ext cx="184731" cy="646331"/>
          </a:xfrm>
          <a:prstGeom prst="rect">
            <a:avLst/>
          </a:prstGeom>
        </p:spPr>
        <p:txBody>
          <a:bodyPr wrap="none">
            <a:spAutoFit/>
          </a:bodyPr>
          <a:lstStyle/>
          <a:p>
            <a:r>
              <a:rPr lang="pt-BR" dirty="0"/>
              <a:t>﻿﻿</a:t>
            </a:r>
          </a:p>
          <a:p>
            <a:endParaRPr lang="pt-BR" dirty="0"/>
          </a:p>
        </p:txBody>
      </p:sp>
      <p:pic>
        <p:nvPicPr>
          <p:cNvPr id="6" name="Picture 5">
            <a:extLst>
              <a:ext uri="{FF2B5EF4-FFF2-40B4-BE49-F238E27FC236}">
                <a16:creationId xmlns:a16="http://schemas.microsoft.com/office/drawing/2014/main" id="{CE5F64EA-7E2D-408B-9A30-C45FE2BC9163}"/>
              </a:ext>
            </a:extLst>
          </p:cNvPr>
          <p:cNvPicPr>
            <a:picLocks noChangeAspect="1"/>
          </p:cNvPicPr>
          <p:nvPr/>
        </p:nvPicPr>
        <p:blipFill>
          <a:blip r:embed="rId2"/>
          <a:stretch>
            <a:fillRect/>
          </a:stretch>
        </p:blipFill>
        <p:spPr>
          <a:xfrm>
            <a:off x="2226430" y="159900"/>
            <a:ext cx="8586113" cy="6684436"/>
          </a:xfrm>
          <a:prstGeom prst="rect">
            <a:avLst/>
          </a:prstGeom>
        </p:spPr>
      </p:pic>
    </p:spTree>
    <p:extLst>
      <p:ext uri="{BB962C8B-B14F-4D97-AF65-F5344CB8AC3E}">
        <p14:creationId xmlns:p14="http://schemas.microsoft.com/office/powerpoint/2010/main" val="400469592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EB42-3AB9-4672-A7A4-23BC053A2D8F}"/>
              </a:ext>
            </a:extLst>
          </p:cNvPr>
          <p:cNvSpPr>
            <a:spLocks noGrp="1"/>
          </p:cNvSpPr>
          <p:nvPr>
            <p:ph type="title"/>
          </p:nvPr>
        </p:nvSpPr>
        <p:spPr/>
        <p:txBody>
          <a:bodyPr/>
          <a:lstStyle/>
          <a:p>
            <a:r>
              <a:rPr lang="pt-BR" dirty="0"/>
              <a:t>reset</a:t>
            </a:r>
          </a:p>
        </p:txBody>
      </p:sp>
      <p:sp>
        <p:nvSpPr>
          <p:cNvPr id="3" name="Content Placeholder 2">
            <a:extLst>
              <a:ext uri="{FF2B5EF4-FFF2-40B4-BE49-F238E27FC236}">
                <a16:creationId xmlns:a16="http://schemas.microsoft.com/office/drawing/2014/main" id="{5737DCE8-FA5F-4239-B754-1FB6F9787B1F}"/>
              </a:ext>
            </a:extLst>
          </p:cNvPr>
          <p:cNvSpPr>
            <a:spLocks noGrp="1"/>
          </p:cNvSpPr>
          <p:nvPr>
            <p:ph idx="1"/>
          </p:nvPr>
        </p:nvSpPr>
        <p:spPr/>
        <p:txBody>
          <a:bodyPr>
            <a:normAutofit/>
          </a:bodyPr>
          <a:lstStyle/>
          <a:p>
            <a:r>
              <a:rPr lang="pt-BR" sz="2400" dirty="0"/>
              <a:t>﻿A forma mais simples de reset é através do pino MCLR: o microcontrolador reseta quanto um nível lógico é aplicado a esse pino. No PIC18F4550 pode-se desabilitar a função de reset do pino MCLR. Nesse caso ele passa a operar como um pino de entrada da porta E. Isso é feito via bit de configuração.</a:t>
            </a:r>
          </a:p>
          <a:p>
            <a:endParaRPr lang="pt-BR" sz="2400" dirty="0"/>
          </a:p>
          <a:p>
            <a:endParaRPr lang="pt-BR" sz="2400" dirty="0"/>
          </a:p>
          <a:p>
            <a:endParaRPr lang="pt-BR" sz="2400" dirty="0"/>
          </a:p>
          <a:p>
            <a:endParaRPr lang="pt-BR" sz="2400" dirty="0"/>
          </a:p>
          <a:p>
            <a:endParaRPr lang="pt-BR" sz="2400" dirty="0"/>
          </a:p>
          <a:p>
            <a:endParaRPr lang="pt-BR" sz="2400" dirty="0"/>
          </a:p>
        </p:txBody>
      </p:sp>
    </p:spTree>
    <p:extLst>
      <p:ext uri="{BB962C8B-B14F-4D97-AF65-F5344CB8AC3E}">
        <p14:creationId xmlns:p14="http://schemas.microsoft.com/office/powerpoint/2010/main" val="1487333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Lógica AND (e)</a:t>
            </a:r>
          </a:p>
        </p:txBody>
      </p:sp>
      <p:pic>
        <p:nvPicPr>
          <p:cNvPr id="4" name="Imagem 3"/>
          <p:cNvPicPr>
            <a:picLocks noChangeAspect="1"/>
          </p:cNvPicPr>
          <p:nvPr/>
        </p:nvPicPr>
        <p:blipFill>
          <a:blip r:embed="rId2"/>
          <a:stretch>
            <a:fillRect/>
          </a:stretch>
        </p:blipFill>
        <p:spPr>
          <a:xfrm>
            <a:off x="838200" y="1489772"/>
            <a:ext cx="4000500" cy="1666875"/>
          </a:xfrm>
          <a:prstGeom prst="rect">
            <a:avLst/>
          </a:prstGeom>
        </p:spPr>
      </p:pic>
      <p:pic>
        <p:nvPicPr>
          <p:cNvPr id="6" name="Imagem 5"/>
          <p:cNvPicPr>
            <a:picLocks noChangeAspect="1"/>
          </p:cNvPicPr>
          <p:nvPr/>
        </p:nvPicPr>
        <p:blipFill>
          <a:blip r:embed="rId3"/>
          <a:stretch>
            <a:fillRect/>
          </a:stretch>
        </p:blipFill>
        <p:spPr>
          <a:xfrm>
            <a:off x="1871330" y="3146016"/>
            <a:ext cx="2570587" cy="2676957"/>
          </a:xfrm>
          <a:prstGeom prst="rect">
            <a:avLst/>
          </a:prstGeom>
        </p:spPr>
      </p:pic>
    </p:spTree>
    <p:extLst>
      <p:ext uri="{BB962C8B-B14F-4D97-AF65-F5344CB8AC3E}">
        <p14:creationId xmlns:p14="http://schemas.microsoft.com/office/powerpoint/2010/main" val="394483166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8649-C60B-4A32-8355-C15049373CCB}"/>
              </a:ext>
            </a:extLst>
          </p:cNvPr>
          <p:cNvSpPr>
            <a:spLocks noGrp="1"/>
          </p:cNvSpPr>
          <p:nvPr>
            <p:ph type="title"/>
          </p:nvPr>
        </p:nvSpPr>
        <p:spPr/>
        <p:txBody>
          <a:bodyPr>
            <a:normAutofit/>
          </a:bodyPr>
          <a:lstStyle/>
          <a:p>
            <a:r>
              <a:rPr lang="pt-BR" dirty="0"/>
              <a:t>POR - Power-</a:t>
            </a:r>
            <a:r>
              <a:rPr lang="pt-BR" dirty="0" err="1"/>
              <a:t>On</a:t>
            </a:r>
            <a:r>
              <a:rPr lang="pt-BR" dirty="0"/>
              <a:t> Reset</a:t>
            </a:r>
          </a:p>
        </p:txBody>
      </p:sp>
      <p:sp>
        <p:nvSpPr>
          <p:cNvPr id="3" name="Content Placeholder 2">
            <a:extLst>
              <a:ext uri="{FF2B5EF4-FFF2-40B4-BE49-F238E27FC236}">
                <a16:creationId xmlns:a16="http://schemas.microsoft.com/office/drawing/2014/main" id="{90D9D073-1C3F-4A26-8D69-16126C8DBDCF}"/>
              </a:ext>
            </a:extLst>
          </p:cNvPr>
          <p:cNvSpPr>
            <a:spLocks noGrp="1"/>
          </p:cNvSpPr>
          <p:nvPr>
            <p:ph idx="1"/>
          </p:nvPr>
        </p:nvSpPr>
        <p:spPr/>
        <p:txBody>
          <a:bodyPr>
            <a:normAutofit fontScale="85000" lnSpcReduction="20000"/>
          </a:bodyPr>
          <a:lstStyle/>
          <a:p>
            <a:r>
              <a:rPr lang="pt-BR" dirty="0"/>
              <a:t>﻿Essa funcionalidade detecta quando o circuito é ligado, percebendo a subida da tensão de alimentação, e realiza o reset do microcontrolador. Dessa forma podemos dispensar os resistor e capacitor tradicionalmente ligados ao terminal de reset para gerar um reset quando o sistema é ligado. O terminal MCLR pode ser ligado diretamente ao nível lógico alto sendo recomendado utilizar um resistor de 10 </a:t>
            </a:r>
            <a:r>
              <a:rPr lang="pt-BR" dirty="0" err="1"/>
              <a:t>kOhms</a:t>
            </a:r>
            <a:r>
              <a:rPr lang="pt-BR" dirty="0"/>
              <a:t> ligando-o à VDD. Dessa forma também o pino MCLR pode estar disponível para gravação </a:t>
            </a:r>
            <a:r>
              <a:rPr lang="pt-BR" dirty="0" err="1"/>
              <a:t>in-circuit</a:t>
            </a:r>
            <a:r>
              <a:rPr lang="pt-BR" dirty="0"/>
              <a:t> ou para ser usado como entrada se configurado com I/O.</a:t>
            </a:r>
          </a:p>
          <a:p>
            <a:r>
              <a:rPr lang="pt-BR" dirty="0"/>
              <a:t>﻿Associado ao POR existem duas funcionalidades interessantes: PWRT e OST.</a:t>
            </a:r>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320267718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PWRT - Power-</a:t>
            </a:r>
            <a:r>
              <a:rPr lang="pt-BR" dirty="0" err="1"/>
              <a:t>up</a:t>
            </a:r>
            <a:r>
              <a:rPr lang="pt-BR" dirty="0"/>
              <a:t> Timer</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a:bodyPr>
          <a:lstStyle/>
          <a:p>
            <a:r>
              <a:rPr lang="pt-BR" sz="2400" dirty="0"/>
              <a:t>É útil, pois permite ao sistema ter tempo de se estabilizar (tensão, reset dos demais componentes, etc.) antes do programa começar a ser executado.</a:t>
            </a:r>
          </a:p>
          <a:p>
            <a:r>
              <a:rPr lang="pt-BR" sz="2400" dirty="0"/>
              <a:t>O PWRT (Power-</a:t>
            </a:r>
            <a:r>
              <a:rPr lang="pt-BR" sz="2400" dirty="0" err="1"/>
              <a:t>up</a:t>
            </a:r>
            <a:r>
              <a:rPr lang="pt-BR" sz="2400" dirty="0"/>
              <a:t> Timer) é um timer que mantém o microcontrolador em estado de reset por aproximadamente 65,5ms no PIC18F4550 após POR, permitindo que a alimentação do circuito se estabilize. Essa funcionalidade pode ser habilitada ou não.</a:t>
            </a:r>
          </a:p>
          <a:p>
            <a:endParaRPr lang="pt-BR" sz="2400" dirty="0"/>
          </a:p>
          <a:p>
            <a:endParaRPr lang="pt-BR" sz="2400" dirty="0"/>
          </a:p>
          <a:p>
            <a:endParaRPr lang="pt-BR" sz="2400" dirty="0"/>
          </a:p>
          <a:p>
            <a:endParaRPr lang="pt-BR" sz="2400" dirty="0"/>
          </a:p>
          <a:p>
            <a:endParaRPr lang="pt-BR" sz="2400" dirty="0"/>
          </a:p>
          <a:p>
            <a:endParaRPr lang="pt-BR" sz="2400" dirty="0"/>
          </a:p>
        </p:txBody>
      </p:sp>
    </p:spTree>
    <p:extLst>
      <p:ext uri="{BB962C8B-B14F-4D97-AF65-F5344CB8AC3E}">
        <p14:creationId xmlns:p14="http://schemas.microsoft.com/office/powerpoint/2010/main" val="13508551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OST - </a:t>
            </a:r>
            <a:r>
              <a:rPr lang="pt-BR" dirty="0" err="1"/>
              <a:t>Oscillator</a:t>
            </a:r>
            <a:r>
              <a:rPr lang="pt-BR" dirty="0"/>
              <a:t> </a:t>
            </a:r>
            <a:r>
              <a:rPr lang="pt-BR" dirty="0" err="1"/>
              <a:t>Start-up</a:t>
            </a:r>
            <a:r>
              <a:rPr lang="pt-BR" dirty="0"/>
              <a:t> Timer</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a:bodyPr>
          <a:lstStyle/>
          <a:p>
            <a:r>
              <a:rPr lang="pt-BR" sz="2400" dirty="0"/>
              <a:t>﻿Já o OST (</a:t>
            </a:r>
            <a:r>
              <a:rPr lang="pt-BR" sz="2400" dirty="0" err="1"/>
              <a:t>Oscillator</a:t>
            </a:r>
            <a:r>
              <a:rPr lang="pt-BR" sz="2400" dirty="0"/>
              <a:t> </a:t>
            </a:r>
            <a:r>
              <a:rPr lang="pt-BR" sz="2400" dirty="0" err="1"/>
              <a:t>Start-up</a:t>
            </a:r>
            <a:r>
              <a:rPr lang="pt-BR" sz="2400" dirty="0"/>
              <a:t> Timer) mantém o microcontrolador em estado de reset durante os primeiros 1024 períodos do oscilador, de forma que o programa seja executado somente quando o oscilador já estiver perfeitamente estabilizado. </a:t>
            </a:r>
          </a:p>
          <a:p>
            <a:r>
              <a:rPr lang="pt-BR" sz="2400" dirty="0"/>
              <a:t>Essa funcionalidade é sempre ativa nos modos de oscilador a cristal. </a:t>
            </a:r>
          </a:p>
          <a:p>
            <a:endParaRPr lang="pt-BR" sz="2400" dirty="0"/>
          </a:p>
          <a:p>
            <a:endParaRPr lang="pt-BR" sz="2400" dirty="0"/>
          </a:p>
          <a:p>
            <a:endParaRPr lang="pt-BR" sz="2400" dirty="0"/>
          </a:p>
          <a:p>
            <a:endParaRPr lang="pt-BR" sz="2400" dirty="0"/>
          </a:p>
          <a:p>
            <a:endParaRPr lang="pt-BR" sz="2400" dirty="0"/>
          </a:p>
        </p:txBody>
      </p:sp>
    </p:spTree>
    <p:extLst>
      <p:ext uri="{BB962C8B-B14F-4D97-AF65-F5344CB8AC3E}">
        <p14:creationId xmlns:p14="http://schemas.microsoft.com/office/powerpoint/2010/main" val="47702772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BOR - Brown-out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85000" lnSpcReduction="20000"/>
          </a:bodyPr>
          <a:lstStyle/>
          <a:p>
            <a:r>
              <a:rPr lang="pt-BR" dirty="0"/>
              <a:t>Essa funcionalidade visa resetar o sistema se houver uma queda na tensão de alimentação. Quando a tensão cai abaixo dos limites tolerados para o circuito os resultados são imprevisíveis. Há situações nas quais é interessante que quando ocorra uma queda dessas o sistema seja resetado.</a:t>
            </a:r>
          </a:p>
          <a:p>
            <a:r>
              <a:rPr lang="pt-BR" dirty="0"/>
              <a:t>Nos PIC18 a tensão de limiar para o BOR é configurável. Para o PIC184550 essa tensão pode ser 2,05V, 2,79V, 4,33V ou 4,59V. Para outros componentes, consulte o manual específico. O BOR pode ser habilitado ou desabilitado. Uma condição de queda de tensão só é caracterizada se a tensão cair abaixo do limiar escolhido por mais de 100us.</a:t>
            </a:r>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330309268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99E0F5C-9BD9-4404-A857-7275A538A4BE}"/>
              </a:ext>
            </a:extLst>
          </p:cNvPr>
          <p:cNvPicPr>
            <a:picLocks noGrp="1" noChangeAspect="1"/>
          </p:cNvPicPr>
          <p:nvPr>
            <p:ph sz="half" idx="2"/>
          </p:nvPr>
        </p:nvPicPr>
        <p:blipFill>
          <a:blip r:embed="rId2"/>
          <a:stretch>
            <a:fillRect/>
          </a:stretch>
        </p:blipFill>
        <p:spPr>
          <a:xfrm>
            <a:off x="5542961" y="1715678"/>
            <a:ext cx="6628712" cy="4154555"/>
          </a:xfrm>
          <a:prstGeom prst="rect">
            <a:avLst/>
          </a:prstGeom>
        </p:spPr>
      </p:pic>
      <p:sp>
        <p:nvSpPr>
          <p:cNvPr id="4" name="Title 3">
            <a:extLst>
              <a:ext uri="{FF2B5EF4-FFF2-40B4-BE49-F238E27FC236}">
                <a16:creationId xmlns:a16="http://schemas.microsoft.com/office/drawing/2014/main" id="{1D4C7DE1-3CA1-4F9E-95E2-B1C97D7CF6E6}"/>
              </a:ext>
            </a:extLst>
          </p:cNvPr>
          <p:cNvSpPr>
            <a:spLocks noGrp="1"/>
          </p:cNvSpPr>
          <p:nvPr>
            <p:ph type="title"/>
          </p:nvPr>
        </p:nvSpPr>
        <p:spPr/>
        <p:txBody>
          <a:bodyPr/>
          <a:lstStyle/>
          <a:p>
            <a:r>
              <a:rPr lang="pt-BR" dirty="0"/>
              <a:t>BOR - Brown-out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sz="half" idx="1"/>
          </p:nvPr>
        </p:nvSpPr>
        <p:spPr>
          <a:xfrm>
            <a:off x="838200" y="1527052"/>
            <a:ext cx="4926119" cy="4640286"/>
          </a:xfrm>
        </p:spPr>
        <p:txBody>
          <a:bodyPr>
            <a:normAutofit fontScale="77500" lnSpcReduction="20000"/>
          </a:bodyPr>
          <a:lstStyle/>
          <a:p>
            <a:r>
              <a:rPr lang="pt-BR" dirty="0"/>
              <a:t>﻿No PIC18F4550 existe ainda a possibilidade de ter o BOR controlador por software, através do bit SBOREN do registro RCON; nesse caso a faixa de tensão é a escolhida na configuração. Quando o BOR é usado recomenda-se que também o PWRT esteja ativo.</a:t>
            </a:r>
          </a:p>
          <a:p>
            <a:r>
              <a:rPr lang="pt-BR" dirty="0"/>
              <a:t>Na figura ao lado apresenta a forma de operação do BOR em conjunto com o PWRT.</a:t>
            </a:r>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261253716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Causas de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lstStyle/>
          <a:p>
            <a:r>
              <a:rPr lang="pt-BR" dirty="0"/>
              <a:t>﻿As causas de reset podem ser identificadas através dos de bits do registradores RCON e STKPTR.</a:t>
            </a:r>
          </a:p>
          <a:p>
            <a:r>
              <a:rPr lang="pt-BR" dirty="0"/>
              <a:t>O registro RCON e seus bits são apresentados abaixo.</a:t>
            </a:r>
          </a:p>
          <a:p>
            <a:endParaRPr lang="pt-BR" dirty="0"/>
          </a:p>
          <a:p>
            <a:endParaRPr lang="pt-BR" dirty="0"/>
          </a:p>
          <a:p>
            <a:endParaRPr lang="pt-BR" dirty="0"/>
          </a:p>
          <a:p>
            <a:endParaRPr lang="pt-BR" dirty="0"/>
          </a:p>
          <a:p>
            <a:endParaRPr lang="pt-BR" dirty="0"/>
          </a:p>
          <a:p>
            <a:endParaRPr lang="pt-BR" dirty="0"/>
          </a:p>
        </p:txBody>
      </p:sp>
      <p:pic>
        <p:nvPicPr>
          <p:cNvPr id="4" name="Picture 3">
            <a:extLst>
              <a:ext uri="{FF2B5EF4-FFF2-40B4-BE49-F238E27FC236}">
                <a16:creationId xmlns:a16="http://schemas.microsoft.com/office/drawing/2014/main" id="{1509EB22-F862-441A-BD12-A4CAD5193D5C}"/>
              </a:ext>
            </a:extLst>
          </p:cNvPr>
          <p:cNvPicPr>
            <a:picLocks noChangeAspect="1"/>
          </p:cNvPicPr>
          <p:nvPr/>
        </p:nvPicPr>
        <p:blipFill>
          <a:blip r:embed="rId2"/>
          <a:stretch>
            <a:fillRect/>
          </a:stretch>
        </p:blipFill>
        <p:spPr>
          <a:xfrm>
            <a:off x="1196074" y="3847315"/>
            <a:ext cx="9667875" cy="1143000"/>
          </a:xfrm>
          <a:prstGeom prst="rect">
            <a:avLst/>
          </a:prstGeom>
        </p:spPr>
      </p:pic>
    </p:spTree>
    <p:extLst>
      <p:ext uri="{BB962C8B-B14F-4D97-AF65-F5344CB8AC3E}">
        <p14:creationId xmlns:p14="http://schemas.microsoft.com/office/powerpoint/2010/main" val="44760363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Causas de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70000" lnSpcReduction="20000"/>
          </a:bodyPr>
          <a:lstStyle/>
          <a:p>
            <a:r>
              <a:rPr lang="pt-BR" dirty="0"/>
              <a:t>﻿</a:t>
            </a:r>
          </a:p>
          <a:p>
            <a:endParaRPr lang="pt-BR" b="1" dirty="0"/>
          </a:p>
          <a:p>
            <a:r>
              <a:rPr lang="pt-BR" b="1" dirty="0"/>
              <a:t>IPEN</a:t>
            </a:r>
            <a:r>
              <a:rPr lang="pt-BR" dirty="0"/>
              <a:t>: habilitação de prioridade de interrupção</a:t>
            </a:r>
          </a:p>
          <a:p>
            <a:r>
              <a:rPr lang="pt-BR" dirty="0"/>
              <a:t>	1 =  Prioridade Habilitada</a:t>
            </a:r>
          </a:p>
          <a:p>
            <a:r>
              <a:rPr lang="pt-BR" dirty="0"/>
              <a:t>	0 = Prioridade desabilitada (compatível com o PIC16)</a:t>
            </a:r>
          </a:p>
          <a:p>
            <a:r>
              <a:rPr lang="pt-BR" b="1" dirty="0"/>
              <a:t>SBOREN</a:t>
            </a:r>
            <a:r>
              <a:rPr lang="pt-BR" dirty="0"/>
              <a:t>: Controle de BOR por software (depende dos bits de configuração). Somente no PIC18F4550.</a:t>
            </a:r>
          </a:p>
          <a:p>
            <a:r>
              <a:rPr lang="pt-BR" dirty="0"/>
              <a:t>	1 = BOR habilitado</a:t>
            </a:r>
          </a:p>
          <a:p>
            <a:r>
              <a:rPr lang="pt-BR" dirty="0"/>
              <a:t>	0 = BOR desabilitado</a:t>
            </a:r>
          </a:p>
          <a:p>
            <a:endParaRPr lang="pt-BR" dirty="0"/>
          </a:p>
          <a:p>
            <a:endParaRPr lang="pt-BR" dirty="0"/>
          </a:p>
          <a:p>
            <a:endParaRPr lang="pt-BR" dirty="0"/>
          </a:p>
          <a:p>
            <a:endParaRPr lang="pt-BR" dirty="0"/>
          </a:p>
          <a:p>
            <a:endParaRPr lang="pt-BR" dirty="0"/>
          </a:p>
        </p:txBody>
      </p:sp>
      <p:pic>
        <p:nvPicPr>
          <p:cNvPr id="4" name="Picture 3">
            <a:extLst>
              <a:ext uri="{FF2B5EF4-FFF2-40B4-BE49-F238E27FC236}">
                <a16:creationId xmlns:a16="http://schemas.microsoft.com/office/drawing/2014/main" id="{60CF52B1-3AD2-4128-AD5B-CA6CE0ED0D11}"/>
              </a:ext>
            </a:extLst>
          </p:cNvPr>
          <p:cNvPicPr>
            <a:picLocks noChangeAspect="1"/>
          </p:cNvPicPr>
          <p:nvPr/>
        </p:nvPicPr>
        <p:blipFill>
          <a:blip r:embed="rId2"/>
          <a:stretch>
            <a:fillRect/>
          </a:stretch>
        </p:blipFill>
        <p:spPr>
          <a:xfrm>
            <a:off x="1196074" y="1315388"/>
            <a:ext cx="9667875" cy="1143000"/>
          </a:xfrm>
          <a:prstGeom prst="rect">
            <a:avLst/>
          </a:prstGeom>
        </p:spPr>
      </p:pic>
    </p:spTree>
    <p:extLst>
      <p:ext uri="{BB962C8B-B14F-4D97-AF65-F5344CB8AC3E}">
        <p14:creationId xmlns:p14="http://schemas.microsoft.com/office/powerpoint/2010/main" val="23157992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Causas de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a:xfrm>
            <a:off x="838200" y="1355892"/>
            <a:ext cx="10515600" cy="5502108"/>
          </a:xfrm>
        </p:spPr>
        <p:txBody>
          <a:bodyPr>
            <a:normAutofit fontScale="62500" lnSpcReduction="20000"/>
          </a:bodyPr>
          <a:lstStyle/>
          <a:p>
            <a:endParaRPr lang="pt-BR" b="1" dirty="0"/>
          </a:p>
          <a:p>
            <a:endParaRPr lang="pt-BR" b="1" dirty="0"/>
          </a:p>
          <a:p>
            <a:r>
              <a:rPr lang="pt-BR" b="1" dirty="0"/>
              <a:t>﻿</a:t>
            </a:r>
          </a:p>
          <a:p>
            <a:r>
              <a:rPr lang="pt-BR" sz="3200" b="1" dirty="0"/>
              <a:t>RI</a:t>
            </a:r>
            <a:r>
              <a:rPr lang="pt-BR" sz="3200" dirty="0"/>
              <a:t>: Indicador de execução de instrução RESET (deve ser </a:t>
            </a:r>
            <a:r>
              <a:rPr lang="pt-BR" sz="3200" dirty="0" err="1"/>
              <a:t>setado</a:t>
            </a:r>
            <a:r>
              <a:rPr lang="pt-BR" sz="3200" dirty="0"/>
              <a:t> pelo software após a ocorrência de um BOR)</a:t>
            </a:r>
          </a:p>
          <a:p>
            <a:r>
              <a:rPr lang="pt-BR" sz="3200" b="1" dirty="0"/>
              <a:t>TO</a:t>
            </a:r>
            <a:r>
              <a:rPr lang="pt-BR" sz="3200" dirty="0"/>
              <a:t>: Indicador de estouro do </a:t>
            </a:r>
            <a:r>
              <a:rPr lang="pt-BR" sz="3200" dirty="0" err="1"/>
              <a:t>WacthDog</a:t>
            </a:r>
            <a:endParaRPr lang="pt-BR" sz="3200" dirty="0"/>
          </a:p>
          <a:p>
            <a:r>
              <a:rPr lang="pt-BR" sz="3200" dirty="0"/>
              <a:t>	1 = </a:t>
            </a:r>
            <a:r>
              <a:rPr lang="pt-BR" sz="3200" dirty="0" err="1"/>
              <a:t>setado</a:t>
            </a:r>
            <a:r>
              <a:rPr lang="pt-BR" sz="3200" dirty="0"/>
              <a:t> por </a:t>
            </a:r>
            <a:r>
              <a:rPr lang="pt-BR" sz="3200" dirty="0" err="1"/>
              <a:t>POR</a:t>
            </a:r>
            <a:r>
              <a:rPr lang="pt-BR" sz="3200" dirty="0"/>
              <a:t>, e pelas instruções CLRWDT e SLEEP</a:t>
            </a:r>
          </a:p>
          <a:p>
            <a:r>
              <a:rPr lang="pt-BR" sz="3200" dirty="0"/>
              <a:t>	0 = zerado quando ocorre um estouro do </a:t>
            </a:r>
            <a:r>
              <a:rPr lang="pt-BR" sz="3200" dirty="0" err="1"/>
              <a:t>WatchDog</a:t>
            </a:r>
            <a:endParaRPr lang="pt-BR" sz="3200" dirty="0"/>
          </a:p>
          <a:p>
            <a:r>
              <a:rPr lang="pt-BR" sz="3200" b="1" dirty="0"/>
              <a:t>PD</a:t>
            </a:r>
            <a:r>
              <a:rPr lang="pt-BR" sz="3200" dirty="0"/>
              <a:t>: Indicador de modo de baixo consume (SLEEP)</a:t>
            </a:r>
          </a:p>
          <a:p>
            <a:r>
              <a:rPr lang="pt-BR" sz="3200" dirty="0"/>
              <a:t>	1 = </a:t>
            </a:r>
            <a:r>
              <a:rPr lang="pt-BR" sz="3200" dirty="0" err="1"/>
              <a:t>setado</a:t>
            </a:r>
            <a:r>
              <a:rPr lang="pt-BR" sz="3200" dirty="0"/>
              <a:t> por </a:t>
            </a:r>
            <a:r>
              <a:rPr lang="pt-BR" sz="3200" dirty="0" err="1"/>
              <a:t>POR</a:t>
            </a:r>
            <a:r>
              <a:rPr lang="pt-BR" sz="3200" dirty="0"/>
              <a:t> e pela instrução CLRWDT</a:t>
            </a:r>
          </a:p>
          <a:p>
            <a:r>
              <a:rPr lang="pt-BR" sz="3200" dirty="0"/>
              <a:t>	 0 = zerado pela instrução SLEEP</a:t>
            </a:r>
          </a:p>
        </p:txBody>
      </p:sp>
      <p:pic>
        <p:nvPicPr>
          <p:cNvPr id="4" name="Picture 3">
            <a:extLst>
              <a:ext uri="{FF2B5EF4-FFF2-40B4-BE49-F238E27FC236}">
                <a16:creationId xmlns:a16="http://schemas.microsoft.com/office/drawing/2014/main" id="{7E867E75-1DB6-4715-BCEA-32C51C67B784}"/>
              </a:ext>
            </a:extLst>
          </p:cNvPr>
          <p:cNvPicPr>
            <a:picLocks noChangeAspect="1"/>
          </p:cNvPicPr>
          <p:nvPr/>
        </p:nvPicPr>
        <p:blipFill>
          <a:blip r:embed="rId2"/>
          <a:stretch>
            <a:fillRect/>
          </a:stretch>
        </p:blipFill>
        <p:spPr>
          <a:xfrm>
            <a:off x="1196074" y="1315388"/>
            <a:ext cx="9667875" cy="1143000"/>
          </a:xfrm>
          <a:prstGeom prst="rect">
            <a:avLst/>
          </a:prstGeom>
        </p:spPr>
      </p:pic>
    </p:spTree>
    <p:extLst>
      <p:ext uri="{BB962C8B-B14F-4D97-AF65-F5344CB8AC3E}">
        <p14:creationId xmlns:p14="http://schemas.microsoft.com/office/powerpoint/2010/main" val="183470857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Causas de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92500" lnSpcReduction="10000"/>
          </a:bodyPr>
          <a:lstStyle/>
          <a:p>
            <a:endParaRPr lang="pt-BR" b="1" dirty="0"/>
          </a:p>
          <a:p>
            <a:endParaRPr lang="pt-BR" b="1" dirty="0"/>
          </a:p>
          <a:p>
            <a:r>
              <a:rPr lang="pt-BR" sz="2200" b="1" dirty="0"/>
              <a:t>POR</a:t>
            </a:r>
            <a:r>
              <a:rPr lang="pt-BR" sz="2200" dirty="0"/>
              <a:t>: Indicador de POR (deve ser </a:t>
            </a:r>
            <a:r>
              <a:rPr lang="pt-BR" sz="2200" dirty="0" err="1"/>
              <a:t>setado</a:t>
            </a:r>
            <a:r>
              <a:rPr lang="pt-BR" sz="2200" dirty="0"/>
              <a:t> por software após ocorrência de POR).</a:t>
            </a:r>
          </a:p>
          <a:p>
            <a:r>
              <a:rPr lang="pt-BR" sz="2200" dirty="0"/>
              <a:t>	1 = não ocorreu POR</a:t>
            </a:r>
          </a:p>
          <a:p>
            <a:r>
              <a:rPr lang="pt-BR" sz="2200" dirty="0"/>
              <a:t>	0 = ocorreu POR</a:t>
            </a:r>
          </a:p>
          <a:p>
            <a:r>
              <a:rPr lang="pt-BR" sz="2200" b="1" dirty="0"/>
              <a:t>BOR</a:t>
            </a:r>
            <a:r>
              <a:rPr lang="pt-BR" sz="2200" dirty="0"/>
              <a:t>: Indicador de BOR (deve ser </a:t>
            </a:r>
            <a:r>
              <a:rPr lang="pt-BR" sz="2200" dirty="0" err="1"/>
              <a:t>setado</a:t>
            </a:r>
            <a:r>
              <a:rPr lang="pt-BR" sz="2200" dirty="0"/>
              <a:t> por software após ocorrência de BOR).</a:t>
            </a:r>
          </a:p>
          <a:p>
            <a:r>
              <a:rPr lang="pt-BR" sz="2200" dirty="0"/>
              <a:t>	1 = não ocorreu BOR</a:t>
            </a:r>
          </a:p>
          <a:p>
            <a:r>
              <a:rPr lang="pt-BR" sz="2200" dirty="0"/>
              <a:t>﻿	0 = ocorreu BOR</a:t>
            </a:r>
          </a:p>
          <a:p>
            <a:endParaRPr lang="pt-BR" dirty="0"/>
          </a:p>
        </p:txBody>
      </p:sp>
      <p:pic>
        <p:nvPicPr>
          <p:cNvPr id="4" name="Picture 3">
            <a:extLst>
              <a:ext uri="{FF2B5EF4-FFF2-40B4-BE49-F238E27FC236}">
                <a16:creationId xmlns:a16="http://schemas.microsoft.com/office/drawing/2014/main" id="{68E6D29A-D157-40AA-9025-7AAA1064724D}"/>
              </a:ext>
            </a:extLst>
          </p:cNvPr>
          <p:cNvPicPr>
            <a:picLocks noChangeAspect="1"/>
          </p:cNvPicPr>
          <p:nvPr/>
        </p:nvPicPr>
        <p:blipFill>
          <a:blip r:embed="rId2"/>
          <a:stretch>
            <a:fillRect/>
          </a:stretch>
        </p:blipFill>
        <p:spPr>
          <a:xfrm>
            <a:off x="1196074" y="1315388"/>
            <a:ext cx="9667875" cy="1143000"/>
          </a:xfrm>
          <a:prstGeom prst="rect">
            <a:avLst/>
          </a:prstGeom>
        </p:spPr>
      </p:pic>
    </p:spTree>
    <p:extLst>
      <p:ext uri="{BB962C8B-B14F-4D97-AF65-F5344CB8AC3E}">
        <p14:creationId xmlns:p14="http://schemas.microsoft.com/office/powerpoint/2010/main" val="22729437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Sequência de inicialização</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85000" lnSpcReduction="20000"/>
          </a:bodyPr>
          <a:lstStyle/>
          <a:p>
            <a:r>
              <a:rPr lang="pt-BR" dirty="0"/>
              <a:t>﻿Como  exposto,   existem   vários   tempos   que   podem   ser   aguardados  antes   que  o microcontrolador saia da condição de reset, isto é, comece a executar o programa. Supondo todas as funcionalidades acima ativas a sequência é a seguinte:</a:t>
            </a:r>
          </a:p>
          <a:p>
            <a:r>
              <a:rPr lang="pt-BR" dirty="0"/>
              <a:t>1.   o circuito é ligado: a tensão de alimentação começa a subir;</a:t>
            </a:r>
          </a:p>
          <a:p>
            <a:r>
              <a:rPr lang="pt-BR" dirty="0"/>
              <a:t>2.   é detectada a subida da tensão: POR;</a:t>
            </a:r>
          </a:p>
          <a:p>
            <a:r>
              <a:rPr lang="pt-BR" dirty="0"/>
              <a:t>3.   o sistema aguarda o tempo de PWRT (aprox. 65 </a:t>
            </a:r>
            <a:r>
              <a:rPr lang="pt-BR" dirty="0" err="1"/>
              <a:t>ms</a:t>
            </a:r>
            <a:r>
              <a:rPr lang="pt-BR" dirty="0"/>
              <a:t>);</a:t>
            </a:r>
          </a:p>
          <a:p>
            <a:r>
              <a:rPr lang="pt-BR" dirty="0"/>
              <a:t>4.   o oscilador começa a funcionar: 1024 ciclos são contados (OST);</a:t>
            </a:r>
          </a:p>
          <a:p>
            <a:r>
              <a:rPr lang="pt-BR" dirty="0"/>
              <a:t>5.   o programa começa a rodar.</a:t>
            </a:r>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3411328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Lógica AND (e)</a:t>
            </a:r>
          </a:p>
        </p:txBody>
      </p:sp>
      <p:pic>
        <p:nvPicPr>
          <p:cNvPr id="4" name="Imagem 3"/>
          <p:cNvPicPr>
            <a:picLocks noChangeAspect="1"/>
          </p:cNvPicPr>
          <p:nvPr/>
        </p:nvPicPr>
        <p:blipFill>
          <a:blip r:embed="rId2"/>
          <a:stretch>
            <a:fillRect/>
          </a:stretch>
        </p:blipFill>
        <p:spPr>
          <a:xfrm>
            <a:off x="838200" y="1489772"/>
            <a:ext cx="4000500" cy="1666875"/>
          </a:xfrm>
          <a:prstGeom prst="rect">
            <a:avLst/>
          </a:prstGeom>
        </p:spPr>
      </p:pic>
      <p:pic>
        <p:nvPicPr>
          <p:cNvPr id="6" name="Imagem 5"/>
          <p:cNvPicPr>
            <a:picLocks noChangeAspect="1"/>
          </p:cNvPicPr>
          <p:nvPr/>
        </p:nvPicPr>
        <p:blipFill>
          <a:blip r:embed="rId3"/>
          <a:stretch>
            <a:fillRect/>
          </a:stretch>
        </p:blipFill>
        <p:spPr>
          <a:xfrm>
            <a:off x="1871330" y="3146016"/>
            <a:ext cx="2570587" cy="2676957"/>
          </a:xfrm>
          <a:prstGeom prst="rect">
            <a:avLst/>
          </a:prstGeom>
        </p:spPr>
      </p:pic>
      <p:sp>
        <p:nvSpPr>
          <p:cNvPr id="7" name="CaixaDeTexto 6"/>
          <p:cNvSpPr txBox="1"/>
          <p:nvPr/>
        </p:nvSpPr>
        <p:spPr>
          <a:xfrm>
            <a:off x="5688419" y="1807535"/>
            <a:ext cx="6496009" cy="40626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sng" strike="noStrike" kern="1200" cap="none" spc="0" normalizeH="0" baseline="0" noProof="0" dirty="0">
                <a:ln>
                  <a:noFill/>
                </a:ln>
                <a:solidFill>
                  <a:srgbClr val="4472C4"/>
                </a:solidFill>
                <a:effectLst/>
                <a:uLnTx/>
                <a:uFillTx/>
                <a:latin typeface="Calibri" panose="020F0502020204030204"/>
                <a:ea typeface="+mn-ea"/>
                <a:cs typeface="+mn-cs"/>
              </a:rPr>
              <a:t>Função 	ANDLW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Sintaxe: 	ANDLW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Descrição: Executa um “E” lógico entre o valor da literal passado no</a:t>
            </a:r>
            <a:b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argumento k e o valor de W. O resultado é armazenado em 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Operação: (W) .AND. (k) -&gt; (W)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Exemplo:		ANDLW 0x5F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Antes da instrução: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 = 0xA3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Depois da instrução: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 = 0x03 </a:t>
            </a:r>
          </a:p>
        </p:txBody>
      </p:sp>
    </p:spTree>
    <p:extLst>
      <p:ext uri="{BB962C8B-B14F-4D97-AF65-F5344CB8AC3E}">
        <p14:creationId xmlns:p14="http://schemas.microsoft.com/office/powerpoint/2010/main" val="143401552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Watchdog timer</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a:xfrm>
            <a:off x="838200" y="1355892"/>
            <a:ext cx="10515600" cy="5502108"/>
          </a:xfrm>
        </p:spPr>
        <p:txBody>
          <a:bodyPr>
            <a:normAutofit fontScale="70000" lnSpcReduction="20000"/>
          </a:bodyPr>
          <a:lstStyle/>
          <a:p>
            <a:r>
              <a:rPr lang="pt-BR" dirty="0"/>
              <a:t>﻿Esse timer de 8 bits, que é baseado em um oscilador INTRC, independente do oscilador principal, gera um reset quando “estoura”. Ele é importante em situações em que, por qualquer motivo, o microcontrolador “trava”. Quando habilitado ele deve ser zerado a intervalos regulares menores que seu tempo máximo pela instrução CLRWDT. Se o programa “para” e o Watchdog não é zerado, tendo sido habilitada essa função na gravação, ocorre o reset. O Watchdog do PIC18 pode ser habilitado ou não na gravação do microcontrolador. </a:t>
            </a:r>
          </a:p>
          <a:p>
            <a:r>
              <a:rPr lang="pt-BR" dirty="0"/>
              <a:t>Da mesma maneira é possível definir através dos bits de configuração qual o valor da pós-escala do Watchdog. A pós-escala nada mais é que um contador de 16 bits que conta o número de estouros do Watchdog, uma forma de aumentar o tempo até o reset. Tipicamente o Watchdog estoura a cada 4 </a:t>
            </a:r>
            <a:r>
              <a:rPr lang="pt-BR" dirty="0" err="1"/>
              <a:t>ms</a:t>
            </a:r>
            <a:r>
              <a:rPr lang="pt-BR" dirty="0"/>
              <a:t> no PIC18F4550. Se for adotada uma pós-escala de 1:4 significa que um reset ocorrerá a dada 4 estouros do Watchdog, ou seja, a cada 4x4ms = 16ms, se a instrução CLRWDT não for usada. A execução da instrução CLRWDT não só zera o Watchdog como também a pós-escala, reiniciando a contagem.</a:t>
            </a:r>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368511550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Watchdog timer</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77500" lnSpcReduction="20000"/>
          </a:bodyPr>
          <a:lstStyle/>
          <a:p>
            <a:r>
              <a:rPr lang="pt-BR" dirty="0"/>
              <a:t>﻿Ao contrário do que ocorre com o PIC16, no PIC18 não existe qualquer relação entre o </a:t>
            </a:r>
            <a:r>
              <a:rPr lang="pt-BR" dirty="0" err="1"/>
              <a:t>WatchDog</a:t>
            </a:r>
            <a:r>
              <a:rPr lang="pt-BR" dirty="0"/>
              <a:t> e o Timer0. Caso o </a:t>
            </a:r>
            <a:r>
              <a:rPr lang="pt-BR" dirty="0" err="1"/>
              <a:t>WatchDog</a:t>
            </a:r>
            <a:r>
              <a:rPr lang="pt-BR" dirty="0"/>
              <a:t> não seja habilitado através de bits de configuração mesmo assim é possível ativá-lo escrevendo ‘1’ do bit SWDTEN do registro WDTCON. Também é possível desabilitar o </a:t>
            </a:r>
            <a:r>
              <a:rPr lang="pt-BR" dirty="0" err="1"/>
              <a:t>WatchDog</a:t>
            </a:r>
            <a:r>
              <a:rPr lang="pt-BR" dirty="0"/>
              <a:t> somente escrevendo ‘0’ no bit SWDTEN (desde que o </a:t>
            </a:r>
            <a:r>
              <a:rPr lang="pt-BR" dirty="0" err="1"/>
              <a:t>WatchDog</a:t>
            </a:r>
            <a:r>
              <a:rPr lang="pt-BR" dirty="0"/>
              <a:t> não tenha sido habilitado nos bits de configuração).</a:t>
            </a:r>
          </a:p>
          <a:p>
            <a:r>
              <a:rPr lang="pt-BR" dirty="0"/>
              <a:t>Se  o  microcontrolador  for  programado  em  modo  </a:t>
            </a:r>
            <a:r>
              <a:rPr lang="pt-BR" dirty="0" err="1"/>
              <a:t>Sleep</a:t>
            </a:r>
            <a:r>
              <a:rPr lang="pt-BR" dirty="0"/>
              <a:t>  ou  </a:t>
            </a:r>
            <a:r>
              <a:rPr lang="pt-BR" dirty="0" err="1"/>
              <a:t>Idle</a:t>
            </a:r>
            <a:r>
              <a:rPr lang="pt-BR" dirty="0"/>
              <a:t>  o  </a:t>
            </a:r>
            <a:r>
              <a:rPr lang="pt-BR" dirty="0" err="1"/>
              <a:t>WatchDog</a:t>
            </a:r>
            <a:r>
              <a:rPr lang="pt-BR" dirty="0"/>
              <a:t>  continua  a incrementar,  uma  vez  que  sua  base  de  tempo  é  o  oscilador  INTRC.  Contudo,  seu  estouro (considerando a pós-escala) não ira resetar o microcontrolador, mas sim tirá-lo do modo </a:t>
            </a:r>
            <a:r>
              <a:rPr lang="pt-BR" dirty="0" err="1"/>
              <a:t>Sleep</a:t>
            </a:r>
            <a:r>
              <a:rPr lang="pt-BR" dirty="0"/>
              <a:t> ou </a:t>
            </a:r>
            <a:r>
              <a:rPr lang="pt-BR" dirty="0" err="1"/>
              <a:t>Idle</a:t>
            </a:r>
            <a:r>
              <a:rPr lang="pt-BR" dirty="0"/>
              <a:t>. A execução da instrução SLEEP zera o </a:t>
            </a:r>
            <a:r>
              <a:rPr lang="pt-BR" dirty="0" err="1"/>
              <a:t>WatchDog</a:t>
            </a:r>
            <a:r>
              <a:rPr lang="pt-BR" dirty="0"/>
              <a:t> e a pós-escala assim como a instrução CLRWDT.</a:t>
            </a:r>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245121261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Proteção de Código (</a:t>
            </a:r>
            <a:r>
              <a:rPr lang="pt-BR" dirty="0" err="1"/>
              <a:t>Code</a:t>
            </a:r>
            <a:r>
              <a:rPr lang="pt-BR" dirty="0"/>
              <a:t> </a:t>
            </a:r>
            <a:r>
              <a:rPr lang="pt-BR" dirty="0" err="1"/>
              <a:t>Protect</a:t>
            </a:r>
            <a:r>
              <a:rPr lang="pt-BR" dirty="0"/>
              <a: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a:bodyPr>
          <a:lstStyle/>
          <a:p>
            <a:r>
              <a:rPr lang="pt-BR" sz="2000" dirty="0"/>
              <a:t>O programa gravado em um PIC pode ser protegido, isto é, pode ser impedida a sua leitura. Essa funcionalidade é muito importante, sobretudo quando se trata de produção industrial, visto que assim se podem preservar os direitos autorais do autor do firmware e dificultar a cópia de produtos.</a:t>
            </a:r>
          </a:p>
          <a:p>
            <a:r>
              <a:rPr lang="pt-BR" sz="2000" dirty="0"/>
              <a:t>Quando um componente está protegido e se realiza sua leitura, o valor lido em qualquer endereço  é 0000h.  Por  isso  um  componente  protegido  não  pode  ser  confundido  com  um componente apagado, pois nesse último caso o valor lido em qualquer endereço é 3FFFh.</a:t>
            </a:r>
          </a:p>
          <a:p>
            <a:endParaRPr lang="pt-BR" sz="2000" dirty="0"/>
          </a:p>
          <a:p>
            <a:endParaRPr lang="pt-BR" sz="2000" dirty="0"/>
          </a:p>
          <a:p>
            <a:endParaRPr lang="pt-BR" sz="2000" dirty="0"/>
          </a:p>
          <a:p>
            <a:endParaRPr lang="pt-BR" sz="2000" dirty="0"/>
          </a:p>
          <a:p>
            <a:endParaRPr lang="pt-BR" sz="2000" dirty="0"/>
          </a:p>
          <a:p>
            <a:endParaRPr lang="pt-BR" sz="2000" dirty="0"/>
          </a:p>
        </p:txBody>
      </p:sp>
    </p:spTree>
    <p:extLst>
      <p:ext uri="{BB962C8B-B14F-4D97-AF65-F5344CB8AC3E}">
        <p14:creationId xmlns:p14="http://schemas.microsoft.com/office/powerpoint/2010/main" val="137535347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Gravação e depuração</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85000" lnSpcReduction="20000"/>
          </a:bodyPr>
          <a:lstStyle/>
          <a:p>
            <a:r>
              <a:rPr lang="pt-BR" dirty="0"/>
              <a:t>O PIC é gravado através de um processo chamado ICSP (</a:t>
            </a:r>
            <a:r>
              <a:rPr lang="pt-BR" i="1" dirty="0" err="1"/>
              <a:t>in-circuit</a:t>
            </a:r>
            <a:r>
              <a:rPr lang="pt-BR" i="1" dirty="0"/>
              <a:t> serial </a:t>
            </a:r>
            <a:r>
              <a:rPr lang="pt-BR" i="1" dirty="0" err="1"/>
              <a:t>programming</a:t>
            </a:r>
            <a:r>
              <a:rPr lang="pt-BR" dirty="0"/>
              <a:t>) que realiza a gravação usando apenas 2 terminais de I/O e o pino de reset. Dessa maneira é possível gravar o microcontrolador mesmo este estando já montado na placa de aplicação. Essa funcionalidade é de grande valia quando se usa componentes SMD ou quando o firmware precisa ser atualizado em campo.</a:t>
            </a:r>
          </a:p>
          <a:p>
            <a:r>
              <a:rPr lang="pt-BR" dirty="0"/>
              <a:t>Os pinos usados são chamados de PGD (dados) PGC (</a:t>
            </a:r>
            <a:r>
              <a:rPr lang="pt-BR" dirty="0" err="1"/>
              <a:t>clock</a:t>
            </a:r>
            <a:r>
              <a:rPr lang="pt-BR" dirty="0"/>
              <a:t>) e VPP (alta tensão) que no caso do 18F4550 correspondem ao pinos RB7, RB6 e MCLR. Como para gravar é necessário também que o microcontrolador esteja alimentado, a interface ICSP normalmente tem ainda os pinos de GND e VDD.</a:t>
            </a:r>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243762769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Gravação e depuração</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a:bodyPr>
          <a:lstStyle/>
          <a:p>
            <a:r>
              <a:rPr lang="pt-BR" sz="2400" dirty="0"/>
              <a:t>﻿Além da gravação a interface ICSP permite também a depuração, que é o processo de executar o programa de forma sincronizada com o MPLAB IDE. Isto permite colocar </a:t>
            </a:r>
            <a:r>
              <a:rPr lang="pt-BR" sz="2400" i="1" dirty="0" err="1"/>
              <a:t>breakpoins</a:t>
            </a:r>
            <a:r>
              <a:rPr lang="pt-BR" sz="2400" dirty="0"/>
              <a:t> (pontos de paradas em posições do código), ler e alterar o conteúdo da memória, executar o código passo-a-passo. Tudo isso com o programa gravado e sendo executado no </a:t>
            </a:r>
            <a:r>
              <a:rPr lang="pt-BR" sz="2400"/>
              <a:t>microcontrolador.</a:t>
            </a:r>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38392048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cis interessantes</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F53B4EC6-6CE4-47EE-AC81-8144AB1C683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401133246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Famílias lógicas</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lnSpcReduction="10000"/>
          </a:bodyPr>
          <a:lstStyle/>
          <a:p>
            <a:r>
              <a:rPr lang="pt-BR" dirty="0"/>
              <a:t>Famílias Lógicas é uma expressão usada para referir o conjunto de alternativas tecnológicas que existem para a fabricação de circuito integrados digitais.</a:t>
            </a:r>
          </a:p>
          <a:p>
            <a:r>
              <a:rPr lang="pt-BR" dirty="0"/>
              <a:t>As primeiras famílias lógicas diferiam entre si essencialmente pelo fato dos respectivos circuitos integrados serem construídos com base em:</a:t>
            </a:r>
          </a:p>
          <a:p>
            <a:pPr marL="457200" indent="-457200">
              <a:buFont typeface="Arial" panose="020B0604020202020204" pitchFamily="34" charset="0"/>
              <a:buChar char="•"/>
            </a:pPr>
            <a:r>
              <a:rPr lang="pt-BR" dirty="0"/>
              <a:t>Transistores bipolares (</a:t>
            </a:r>
            <a:r>
              <a:rPr lang="pt-BR" b="1" dirty="0"/>
              <a:t>TTL</a:t>
            </a:r>
            <a:r>
              <a:rPr lang="pt-BR" dirty="0"/>
              <a:t> – </a:t>
            </a:r>
            <a:r>
              <a:rPr lang="pt-BR" i="1" dirty="0"/>
              <a:t>Transistor-Transistor </a:t>
            </a:r>
            <a:r>
              <a:rPr lang="pt-BR" i="1" dirty="0" err="1"/>
              <a:t>Logic</a:t>
            </a:r>
            <a:r>
              <a:rPr lang="pt-BR" dirty="0"/>
              <a:t>)</a:t>
            </a:r>
          </a:p>
          <a:p>
            <a:pPr marL="457200" indent="-457200">
              <a:buFont typeface="Arial" panose="020B0604020202020204" pitchFamily="34" charset="0"/>
              <a:buChar char="•"/>
            </a:pPr>
            <a:r>
              <a:rPr lang="pt-BR" dirty="0"/>
              <a:t>Ou </a:t>
            </a:r>
            <a:r>
              <a:rPr lang="pt-BR" b="1" dirty="0"/>
              <a:t>CMOS</a:t>
            </a:r>
            <a:r>
              <a:rPr lang="pt-BR" dirty="0"/>
              <a:t> (</a:t>
            </a:r>
            <a:r>
              <a:rPr lang="pt-BR" i="1" dirty="0" err="1"/>
              <a:t>Complementary</a:t>
            </a:r>
            <a:r>
              <a:rPr lang="pt-BR" i="1" dirty="0"/>
              <a:t> Metal-Oxide-</a:t>
            </a:r>
            <a:r>
              <a:rPr lang="pt-BR" i="1" dirty="0" err="1"/>
              <a:t>Semiconductor</a:t>
            </a:r>
            <a:r>
              <a:rPr lang="pt-BR" dirty="0"/>
              <a:t>)</a:t>
            </a:r>
          </a:p>
        </p:txBody>
      </p:sp>
    </p:spTree>
    <p:extLst>
      <p:ext uri="{BB962C8B-B14F-4D97-AF65-F5344CB8AC3E}">
        <p14:creationId xmlns:p14="http://schemas.microsoft.com/office/powerpoint/2010/main" val="193810981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Famílias lógicas</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lstStyle/>
          <a:p>
            <a:pPr>
              <a:lnSpc>
                <a:spcPct val="100000"/>
              </a:lnSpc>
            </a:pPr>
            <a:r>
              <a:rPr lang="pt-BR" dirty="0"/>
              <a:t>Variantes TTL:</a:t>
            </a:r>
          </a:p>
          <a:p>
            <a:pPr>
              <a:lnSpc>
                <a:spcPct val="100000"/>
              </a:lnSpc>
            </a:pPr>
            <a:endParaRPr lang="pt-BR" dirty="0"/>
          </a:p>
          <a:p>
            <a:pPr>
              <a:lnSpc>
                <a:spcPct val="100000"/>
              </a:lnSpc>
            </a:pPr>
            <a:r>
              <a:rPr lang="pt-BR" dirty="0"/>
              <a:t>Variantes CMOS:</a:t>
            </a:r>
          </a:p>
          <a:p>
            <a:pPr>
              <a:lnSpc>
                <a:spcPct val="100000"/>
              </a:lnSpc>
            </a:pPr>
            <a:br>
              <a:rPr lang="pt-BR" dirty="0"/>
            </a:br>
            <a:r>
              <a:rPr lang="pt-BR" dirty="0"/>
              <a:t>Gerações mais recentes:</a:t>
            </a:r>
          </a:p>
          <a:p>
            <a:pPr>
              <a:lnSpc>
                <a:spcPct val="100000"/>
              </a:lnSpc>
            </a:pPr>
            <a:endParaRPr lang="pt-BR" dirty="0"/>
          </a:p>
        </p:txBody>
      </p:sp>
      <p:pic>
        <p:nvPicPr>
          <p:cNvPr id="4" name="Picture 3">
            <a:extLst>
              <a:ext uri="{FF2B5EF4-FFF2-40B4-BE49-F238E27FC236}">
                <a16:creationId xmlns:a16="http://schemas.microsoft.com/office/drawing/2014/main" id="{ADC10537-91C6-41AB-AB44-866B42A87712}"/>
              </a:ext>
            </a:extLst>
          </p:cNvPr>
          <p:cNvPicPr>
            <a:picLocks noChangeAspect="1"/>
          </p:cNvPicPr>
          <p:nvPr/>
        </p:nvPicPr>
        <p:blipFill rotWithShape="1">
          <a:blip r:embed="rId2"/>
          <a:srcRect l="18310" t="57149"/>
          <a:stretch/>
        </p:blipFill>
        <p:spPr>
          <a:xfrm>
            <a:off x="1331494" y="4034589"/>
            <a:ext cx="7615712" cy="2823411"/>
          </a:xfrm>
          <a:prstGeom prst="rect">
            <a:avLst/>
          </a:prstGeom>
        </p:spPr>
      </p:pic>
      <p:pic>
        <p:nvPicPr>
          <p:cNvPr id="5" name="Picture 4">
            <a:extLst>
              <a:ext uri="{FF2B5EF4-FFF2-40B4-BE49-F238E27FC236}">
                <a16:creationId xmlns:a16="http://schemas.microsoft.com/office/drawing/2014/main" id="{65AC5419-CA4E-41EE-AB1B-C662C7684371}"/>
              </a:ext>
            </a:extLst>
          </p:cNvPr>
          <p:cNvPicPr>
            <a:picLocks noChangeAspect="1"/>
          </p:cNvPicPr>
          <p:nvPr/>
        </p:nvPicPr>
        <p:blipFill rotWithShape="1">
          <a:blip r:embed="rId2"/>
          <a:srcRect l="18883" t="31616" r="8383" b="62441"/>
          <a:stretch/>
        </p:blipFill>
        <p:spPr>
          <a:xfrm>
            <a:off x="1459831" y="1888158"/>
            <a:ext cx="6112043" cy="352926"/>
          </a:xfrm>
          <a:prstGeom prst="rect">
            <a:avLst/>
          </a:prstGeom>
        </p:spPr>
      </p:pic>
      <p:pic>
        <p:nvPicPr>
          <p:cNvPr id="6" name="Picture 5">
            <a:extLst>
              <a:ext uri="{FF2B5EF4-FFF2-40B4-BE49-F238E27FC236}">
                <a16:creationId xmlns:a16="http://schemas.microsoft.com/office/drawing/2014/main" id="{8E266BC9-A8D5-4814-B23A-40C9CDBB7683}"/>
              </a:ext>
            </a:extLst>
          </p:cNvPr>
          <p:cNvPicPr>
            <a:picLocks noChangeAspect="1"/>
          </p:cNvPicPr>
          <p:nvPr/>
        </p:nvPicPr>
        <p:blipFill rotWithShape="1">
          <a:blip r:embed="rId2"/>
          <a:srcRect l="19265" t="43855" b="50006"/>
          <a:stretch/>
        </p:blipFill>
        <p:spPr>
          <a:xfrm>
            <a:off x="1459831" y="2950755"/>
            <a:ext cx="6784383" cy="364654"/>
          </a:xfrm>
          <a:prstGeom prst="rect">
            <a:avLst/>
          </a:prstGeom>
        </p:spPr>
      </p:pic>
    </p:spTree>
    <p:extLst>
      <p:ext uri="{BB962C8B-B14F-4D97-AF65-F5344CB8AC3E}">
        <p14:creationId xmlns:p14="http://schemas.microsoft.com/office/powerpoint/2010/main" val="15499735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Curva de obsolescência das famílias lógicas</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lstStyle/>
          <a:p>
            <a:endParaRPr lang="pt-BR" dirty="0"/>
          </a:p>
        </p:txBody>
      </p:sp>
      <p:pic>
        <p:nvPicPr>
          <p:cNvPr id="4" name="Picture 3">
            <a:extLst>
              <a:ext uri="{FF2B5EF4-FFF2-40B4-BE49-F238E27FC236}">
                <a16:creationId xmlns:a16="http://schemas.microsoft.com/office/drawing/2014/main" id="{90BD6034-C24F-4956-8D91-03850B944253}"/>
              </a:ext>
            </a:extLst>
          </p:cNvPr>
          <p:cNvPicPr>
            <a:picLocks noChangeAspect="1"/>
          </p:cNvPicPr>
          <p:nvPr/>
        </p:nvPicPr>
        <p:blipFill rotWithShape="1">
          <a:blip r:embed="rId2"/>
          <a:srcRect t="25128"/>
          <a:stretch/>
        </p:blipFill>
        <p:spPr>
          <a:xfrm>
            <a:off x="1894396" y="1636295"/>
            <a:ext cx="8403208" cy="4720522"/>
          </a:xfrm>
          <a:prstGeom prst="rect">
            <a:avLst/>
          </a:prstGeom>
        </p:spPr>
      </p:pic>
    </p:spTree>
    <p:extLst>
      <p:ext uri="{BB962C8B-B14F-4D97-AF65-F5344CB8AC3E}">
        <p14:creationId xmlns:p14="http://schemas.microsoft.com/office/powerpoint/2010/main" val="80516128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Flip-flop D 74xx74</a:t>
            </a:r>
          </a:p>
        </p:txBody>
      </p:sp>
      <p:pic>
        <p:nvPicPr>
          <p:cNvPr id="5" name="Picture 4">
            <a:extLst>
              <a:ext uri="{FF2B5EF4-FFF2-40B4-BE49-F238E27FC236}">
                <a16:creationId xmlns:a16="http://schemas.microsoft.com/office/drawing/2014/main" id="{F2EB2C6B-2D4F-4D51-A864-C8728D65F3CC}"/>
              </a:ext>
            </a:extLst>
          </p:cNvPr>
          <p:cNvPicPr>
            <a:picLocks noChangeAspect="1"/>
          </p:cNvPicPr>
          <p:nvPr/>
        </p:nvPicPr>
        <p:blipFill>
          <a:blip r:embed="rId2"/>
          <a:stretch>
            <a:fillRect/>
          </a:stretch>
        </p:blipFill>
        <p:spPr>
          <a:xfrm>
            <a:off x="1290637" y="1352550"/>
            <a:ext cx="9610725" cy="5505450"/>
          </a:xfrm>
          <a:prstGeom prst="rect">
            <a:avLst/>
          </a:prstGeom>
        </p:spPr>
      </p:pic>
    </p:spTree>
    <p:extLst>
      <p:ext uri="{BB962C8B-B14F-4D97-AF65-F5344CB8AC3E}">
        <p14:creationId xmlns:p14="http://schemas.microsoft.com/office/powerpoint/2010/main" val="131817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 o objetivo desta cadeira?</a:t>
            </a:r>
          </a:p>
        </p:txBody>
      </p:sp>
      <p:sp>
        <p:nvSpPr>
          <p:cNvPr id="3" name="Espaço Reservado para Conteúdo 2"/>
          <p:cNvSpPr>
            <a:spLocks noGrp="1"/>
          </p:cNvSpPr>
          <p:nvPr>
            <p:ph idx="1"/>
          </p:nvPr>
        </p:nvSpPr>
        <p:spPr>
          <a:xfrm>
            <a:off x="0" y="1355892"/>
            <a:ext cx="12192000" cy="4821070"/>
          </a:xfrm>
        </p:spPr>
        <p:txBody>
          <a:bodyPr>
            <a:normAutofit/>
          </a:bodyPr>
          <a:lstStyle/>
          <a:p>
            <a:pPr algn="ctr"/>
            <a:r>
              <a:rPr lang="pt-BR" b="1" dirty="0"/>
              <a:t>Especificar, Projetar e Executar projetos de sistemas embarcados</a:t>
            </a:r>
          </a:p>
          <a:p>
            <a:endParaRPr lang="pt-BR" dirty="0"/>
          </a:p>
        </p:txBody>
      </p:sp>
    </p:spTree>
    <p:extLst>
      <p:ext uri="{BB962C8B-B14F-4D97-AF65-F5344CB8AC3E}">
        <p14:creationId xmlns:p14="http://schemas.microsoft.com/office/powerpoint/2010/main" val="3926273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Lógica </a:t>
            </a:r>
            <a:r>
              <a:rPr lang="pt-BR" dirty="0" err="1"/>
              <a:t>or</a:t>
            </a:r>
            <a:r>
              <a:rPr lang="pt-BR" dirty="0"/>
              <a:t> (ou)</a:t>
            </a:r>
          </a:p>
        </p:txBody>
      </p:sp>
      <p:pic>
        <p:nvPicPr>
          <p:cNvPr id="3" name="Imagem 2"/>
          <p:cNvPicPr>
            <a:picLocks noChangeAspect="1"/>
          </p:cNvPicPr>
          <p:nvPr/>
        </p:nvPicPr>
        <p:blipFill>
          <a:blip r:embed="rId2"/>
          <a:stretch>
            <a:fillRect/>
          </a:stretch>
        </p:blipFill>
        <p:spPr>
          <a:xfrm>
            <a:off x="965878" y="1489772"/>
            <a:ext cx="4126237" cy="1781174"/>
          </a:xfrm>
          <a:prstGeom prst="rect">
            <a:avLst/>
          </a:prstGeom>
        </p:spPr>
      </p:pic>
      <p:pic>
        <p:nvPicPr>
          <p:cNvPr id="5" name="Imagem 4"/>
          <p:cNvPicPr>
            <a:picLocks noChangeAspect="1"/>
          </p:cNvPicPr>
          <p:nvPr/>
        </p:nvPicPr>
        <p:blipFill>
          <a:blip r:embed="rId3"/>
          <a:stretch>
            <a:fillRect/>
          </a:stretch>
        </p:blipFill>
        <p:spPr>
          <a:xfrm>
            <a:off x="1499168" y="3231779"/>
            <a:ext cx="2530548" cy="2697231"/>
          </a:xfrm>
          <a:prstGeom prst="rect">
            <a:avLst/>
          </a:prstGeom>
        </p:spPr>
      </p:pic>
    </p:spTree>
    <p:extLst>
      <p:ext uri="{BB962C8B-B14F-4D97-AF65-F5344CB8AC3E}">
        <p14:creationId xmlns:p14="http://schemas.microsoft.com/office/powerpoint/2010/main" val="29899126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Flip-flop </a:t>
            </a:r>
            <a:r>
              <a:rPr lang="pt-BR" dirty="0" err="1"/>
              <a:t>jk</a:t>
            </a:r>
            <a:r>
              <a:rPr lang="pt-BR" dirty="0"/>
              <a:t> 74xx73</a:t>
            </a:r>
          </a:p>
        </p:txBody>
      </p:sp>
      <p:pic>
        <p:nvPicPr>
          <p:cNvPr id="4" name="Content Placeholder 3">
            <a:extLst>
              <a:ext uri="{FF2B5EF4-FFF2-40B4-BE49-F238E27FC236}">
                <a16:creationId xmlns:a16="http://schemas.microsoft.com/office/drawing/2014/main" id="{928258A5-A8A7-4063-B176-4D77A80D461D}"/>
              </a:ext>
            </a:extLst>
          </p:cNvPr>
          <p:cNvPicPr>
            <a:picLocks noGrp="1" noChangeAspect="1"/>
          </p:cNvPicPr>
          <p:nvPr>
            <p:ph idx="1"/>
          </p:nvPr>
        </p:nvPicPr>
        <p:blipFill>
          <a:blip r:embed="rId2"/>
          <a:stretch>
            <a:fillRect/>
          </a:stretch>
        </p:blipFill>
        <p:spPr>
          <a:xfrm>
            <a:off x="1572126" y="1252094"/>
            <a:ext cx="9152021" cy="5605905"/>
          </a:xfrm>
          <a:prstGeom prst="rect">
            <a:avLst/>
          </a:prstGeom>
        </p:spPr>
      </p:pic>
    </p:spTree>
    <p:extLst>
      <p:ext uri="{BB962C8B-B14F-4D97-AF65-F5344CB8AC3E}">
        <p14:creationId xmlns:p14="http://schemas.microsoft.com/office/powerpoint/2010/main" val="46534404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Registrador de deslocamento 74xx165</a:t>
            </a:r>
          </a:p>
        </p:txBody>
      </p:sp>
      <p:pic>
        <p:nvPicPr>
          <p:cNvPr id="4" name="Content Placeholder 3">
            <a:extLst>
              <a:ext uri="{FF2B5EF4-FFF2-40B4-BE49-F238E27FC236}">
                <a16:creationId xmlns:a16="http://schemas.microsoft.com/office/drawing/2014/main" id="{92577C46-A020-4F31-9E08-0D5BC12270EA}"/>
              </a:ext>
            </a:extLst>
          </p:cNvPr>
          <p:cNvPicPr>
            <a:picLocks noGrp="1" noChangeAspect="1"/>
          </p:cNvPicPr>
          <p:nvPr>
            <p:ph idx="1"/>
          </p:nvPr>
        </p:nvPicPr>
        <p:blipFill>
          <a:blip r:embed="rId2"/>
          <a:stretch>
            <a:fillRect/>
          </a:stretch>
        </p:blipFill>
        <p:spPr>
          <a:xfrm>
            <a:off x="1665903" y="1355892"/>
            <a:ext cx="9968454" cy="5350042"/>
          </a:xfrm>
          <a:prstGeom prst="rect">
            <a:avLst/>
          </a:prstGeom>
        </p:spPr>
      </p:pic>
    </p:spTree>
    <p:extLst>
      <p:ext uri="{BB962C8B-B14F-4D97-AF65-F5344CB8AC3E}">
        <p14:creationId xmlns:p14="http://schemas.microsoft.com/office/powerpoint/2010/main" val="414136955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Registrador de deslocamento 74xx164</a:t>
            </a:r>
          </a:p>
        </p:txBody>
      </p:sp>
      <p:pic>
        <p:nvPicPr>
          <p:cNvPr id="5" name="Content Placeholder 4">
            <a:extLst>
              <a:ext uri="{FF2B5EF4-FFF2-40B4-BE49-F238E27FC236}">
                <a16:creationId xmlns:a16="http://schemas.microsoft.com/office/drawing/2014/main" id="{2D11BAE8-134D-4A66-BC52-EE24FED24BDE}"/>
              </a:ext>
            </a:extLst>
          </p:cNvPr>
          <p:cNvPicPr>
            <a:picLocks noGrp="1" noChangeAspect="1"/>
          </p:cNvPicPr>
          <p:nvPr>
            <p:ph idx="1"/>
          </p:nvPr>
        </p:nvPicPr>
        <p:blipFill>
          <a:blip r:embed="rId2"/>
          <a:stretch>
            <a:fillRect/>
          </a:stretch>
        </p:blipFill>
        <p:spPr>
          <a:xfrm>
            <a:off x="1323474" y="1355892"/>
            <a:ext cx="9545052" cy="5226525"/>
          </a:xfrm>
          <a:prstGeom prst="rect">
            <a:avLst/>
          </a:prstGeom>
        </p:spPr>
      </p:pic>
    </p:spTree>
    <p:extLst>
      <p:ext uri="{BB962C8B-B14F-4D97-AF65-F5344CB8AC3E}">
        <p14:creationId xmlns:p14="http://schemas.microsoft.com/office/powerpoint/2010/main" val="369900644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err="1"/>
              <a:t>Latch</a:t>
            </a:r>
            <a:r>
              <a:rPr lang="pt-BR" dirty="0"/>
              <a:t> 74xx373/374</a:t>
            </a:r>
          </a:p>
        </p:txBody>
      </p:sp>
      <p:pic>
        <p:nvPicPr>
          <p:cNvPr id="5" name="Content Placeholder 4">
            <a:extLst>
              <a:ext uri="{FF2B5EF4-FFF2-40B4-BE49-F238E27FC236}">
                <a16:creationId xmlns:a16="http://schemas.microsoft.com/office/drawing/2014/main" id="{D6F89DF5-C325-49C8-B80A-B692ABBA5DC5}"/>
              </a:ext>
            </a:extLst>
          </p:cNvPr>
          <p:cNvPicPr>
            <a:picLocks noGrp="1" noChangeAspect="1"/>
          </p:cNvPicPr>
          <p:nvPr>
            <p:ph idx="1"/>
          </p:nvPr>
        </p:nvPicPr>
        <p:blipFill>
          <a:blip r:embed="rId2"/>
          <a:stretch>
            <a:fillRect/>
          </a:stretch>
        </p:blipFill>
        <p:spPr>
          <a:xfrm>
            <a:off x="2174238" y="1114132"/>
            <a:ext cx="7843523" cy="5487194"/>
          </a:xfrm>
          <a:prstGeom prst="rect">
            <a:avLst/>
          </a:prstGeom>
        </p:spPr>
      </p:pic>
    </p:spTree>
    <p:extLst>
      <p:ext uri="{BB962C8B-B14F-4D97-AF65-F5344CB8AC3E}">
        <p14:creationId xmlns:p14="http://schemas.microsoft.com/office/powerpoint/2010/main" val="192156156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Buffer 74xx244</a:t>
            </a:r>
          </a:p>
        </p:txBody>
      </p:sp>
      <p:pic>
        <p:nvPicPr>
          <p:cNvPr id="4" name="Content Placeholder 3">
            <a:extLst>
              <a:ext uri="{FF2B5EF4-FFF2-40B4-BE49-F238E27FC236}">
                <a16:creationId xmlns:a16="http://schemas.microsoft.com/office/drawing/2014/main" id="{276B98F3-4655-43BF-BD1B-BAA438456B68}"/>
              </a:ext>
            </a:extLst>
          </p:cNvPr>
          <p:cNvPicPr>
            <a:picLocks noGrp="1" noChangeAspect="1"/>
          </p:cNvPicPr>
          <p:nvPr>
            <p:ph idx="1"/>
          </p:nvPr>
        </p:nvPicPr>
        <p:blipFill>
          <a:blip r:embed="rId2"/>
          <a:stretch>
            <a:fillRect/>
          </a:stretch>
        </p:blipFill>
        <p:spPr>
          <a:xfrm>
            <a:off x="1819255" y="1355892"/>
            <a:ext cx="8553489" cy="5268119"/>
          </a:xfrm>
          <a:prstGeom prst="rect">
            <a:avLst/>
          </a:prstGeom>
        </p:spPr>
      </p:pic>
    </p:spTree>
    <p:extLst>
      <p:ext uri="{BB962C8B-B14F-4D97-AF65-F5344CB8AC3E}">
        <p14:creationId xmlns:p14="http://schemas.microsoft.com/office/powerpoint/2010/main" val="23311737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err="1"/>
              <a:t>Transceiver</a:t>
            </a:r>
            <a:r>
              <a:rPr lang="pt-BR" dirty="0"/>
              <a:t> 74xx245</a:t>
            </a:r>
          </a:p>
        </p:txBody>
      </p:sp>
      <p:pic>
        <p:nvPicPr>
          <p:cNvPr id="5" name="Picture 4">
            <a:extLst>
              <a:ext uri="{FF2B5EF4-FFF2-40B4-BE49-F238E27FC236}">
                <a16:creationId xmlns:a16="http://schemas.microsoft.com/office/drawing/2014/main" id="{FC655442-13D2-400E-A57A-738DF9FC2E59}"/>
              </a:ext>
            </a:extLst>
          </p:cNvPr>
          <p:cNvPicPr>
            <a:picLocks noChangeAspect="1"/>
          </p:cNvPicPr>
          <p:nvPr/>
        </p:nvPicPr>
        <p:blipFill>
          <a:blip r:embed="rId2"/>
          <a:stretch>
            <a:fillRect/>
          </a:stretch>
        </p:blipFill>
        <p:spPr>
          <a:xfrm>
            <a:off x="1771650" y="1355892"/>
            <a:ext cx="8648699" cy="5339916"/>
          </a:xfrm>
          <a:prstGeom prst="rect">
            <a:avLst/>
          </a:prstGeom>
        </p:spPr>
      </p:pic>
    </p:spTree>
    <p:extLst>
      <p:ext uri="{BB962C8B-B14F-4D97-AF65-F5344CB8AC3E}">
        <p14:creationId xmlns:p14="http://schemas.microsoft.com/office/powerpoint/2010/main" val="173676105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Decodificador 74xx138</a:t>
            </a:r>
          </a:p>
        </p:txBody>
      </p:sp>
      <p:pic>
        <p:nvPicPr>
          <p:cNvPr id="4" name="Content Placeholder 3">
            <a:extLst>
              <a:ext uri="{FF2B5EF4-FFF2-40B4-BE49-F238E27FC236}">
                <a16:creationId xmlns:a16="http://schemas.microsoft.com/office/drawing/2014/main" id="{A8385715-B513-4AF9-BB69-5A90989B8042}"/>
              </a:ext>
            </a:extLst>
          </p:cNvPr>
          <p:cNvPicPr>
            <a:picLocks noGrp="1" noChangeAspect="1"/>
          </p:cNvPicPr>
          <p:nvPr>
            <p:ph idx="1"/>
          </p:nvPr>
        </p:nvPicPr>
        <p:blipFill>
          <a:blip r:embed="rId2"/>
          <a:stretch>
            <a:fillRect/>
          </a:stretch>
        </p:blipFill>
        <p:spPr>
          <a:xfrm>
            <a:off x="1042987" y="1562202"/>
            <a:ext cx="10459202" cy="5295798"/>
          </a:xfrm>
          <a:prstGeom prst="rect">
            <a:avLst/>
          </a:prstGeom>
        </p:spPr>
      </p:pic>
    </p:spTree>
    <p:extLst>
      <p:ext uri="{BB962C8B-B14F-4D97-AF65-F5344CB8AC3E}">
        <p14:creationId xmlns:p14="http://schemas.microsoft.com/office/powerpoint/2010/main" val="262714526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Codificador 8 para 3 com prioridade 74xx348</a:t>
            </a:r>
          </a:p>
        </p:txBody>
      </p:sp>
      <p:pic>
        <p:nvPicPr>
          <p:cNvPr id="4" name="Picture 3">
            <a:extLst>
              <a:ext uri="{FF2B5EF4-FFF2-40B4-BE49-F238E27FC236}">
                <a16:creationId xmlns:a16="http://schemas.microsoft.com/office/drawing/2014/main" id="{1199A5F2-4438-4EE6-B754-39610DC5EC68}"/>
              </a:ext>
            </a:extLst>
          </p:cNvPr>
          <p:cNvPicPr>
            <a:picLocks noChangeAspect="1"/>
          </p:cNvPicPr>
          <p:nvPr/>
        </p:nvPicPr>
        <p:blipFill>
          <a:blip r:embed="rId2"/>
          <a:stretch>
            <a:fillRect/>
          </a:stretch>
        </p:blipFill>
        <p:spPr>
          <a:xfrm>
            <a:off x="1318836" y="1140737"/>
            <a:ext cx="9554328" cy="5540800"/>
          </a:xfrm>
          <a:prstGeom prst="rect">
            <a:avLst/>
          </a:prstGeom>
        </p:spPr>
      </p:pic>
    </p:spTree>
    <p:extLst>
      <p:ext uri="{BB962C8B-B14F-4D97-AF65-F5344CB8AC3E}">
        <p14:creationId xmlns:p14="http://schemas.microsoft.com/office/powerpoint/2010/main" val="156097953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Multiplex/</a:t>
            </a:r>
            <a:r>
              <a:rPr lang="pt-BR" dirty="0" err="1"/>
              <a:t>demultiplex</a:t>
            </a:r>
            <a:r>
              <a:rPr lang="pt-BR" dirty="0"/>
              <a:t> analógico cd4052</a:t>
            </a:r>
          </a:p>
        </p:txBody>
      </p:sp>
      <p:pic>
        <p:nvPicPr>
          <p:cNvPr id="4" name="Content Placeholder 3">
            <a:extLst>
              <a:ext uri="{FF2B5EF4-FFF2-40B4-BE49-F238E27FC236}">
                <a16:creationId xmlns:a16="http://schemas.microsoft.com/office/drawing/2014/main" id="{B18062E5-8B44-4FF9-BA5A-318F5AD7A502}"/>
              </a:ext>
            </a:extLst>
          </p:cNvPr>
          <p:cNvPicPr>
            <a:picLocks noGrp="1" noChangeAspect="1"/>
          </p:cNvPicPr>
          <p:nvPr>
            <p:ph idx="1"/>
          </p:nvPr>
        </p:nvPicPr>
        <p:blipFill>
          <a:blip r:embed="rId2"/>
          <a:stretch>
            <a:fillRect/>
          </a:stretch>
        </p:blipFill>
        <p:spPr>
          <a:xfrm>
            <a:off x="1768698" y="1355892"/>
            <a:ext cx="8654603" cy="5502108"/>
          </a:xfrm>
          <a:prstGeom prst="rect">
            <a:avLst/>
          </a:prstGeom>
        </p:spPr>
      </p:pic>
    </p:spTree>
    <p:extLst>
      <p:ext uri="{BB962C8B-B14F-4D97-AF65-F5344CB8AC3E}">
        <p14:creationId xmlns:p14="http://schemas.microsoft.com/office/powerpoint/2010/main" val="28857395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err="1">
                <a:solidFill>
                  <a:schemeClr val="bg1"/>
                </a:solidFill>
                <a:latin typeface="Times New Roman" panose="02020603050405020304" pitchFamily="18" charset="0"/>
                <a:cs typeface="Times New Roman" panose="02020603050405020304" pitchFamily="18" charset="0"/>
              </a:rPr>
              <a:t>watchdog</a:t>
            </a:r>
            <a:r>
              <a:rPr lang="pt-BR" sz="4900" dirty="0">
                <a:solidFill>
                  <a:schemeClr val="bg1"/>
                </a:solidFill>
                <a:latin typeface="Times New Roman" panose="02020603050405020304" pitchFamily="18" charset="0"/>
                <a:cs typeface="Times New Roman" panose="02020603050405020304" pitchFamily="18" charset="0"/>
              </a:rPr>
              <a:t> timer</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531EF190-B871-4F70-8CF6-1EAAB83D43B8}"/>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75833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Lógica </a:t>
            </a:r>
            <a:r>
              <a:rPr lang="pt-BR" dirty="0" err="1"/>
              <a:t>or</a:t>
            </a:r>
            <a:r>
              <a:rPr lang="pt-BR" dirty="0"/>
              <a:t> (ou)</a:t>
            </a:r>
          </a:p>
        </p:txBody>
      </p:sp>
      <p:pic>
        <p:nvPicPr>
          <p:cNvPr id="3" name="Imagem 2"/>
          <p:cNvPicPr>
            <a:picLocks noChangeAspect="1"/>
          </p:cNvPicPr>
          <p:nvPr/>
        </p:nvPicPr>
        <p:blipFill>
          <a:blip r:embed="rId2"/>
          <a:stretch>
            <a:fillRect/>
          </a:stretch>
        </p:blipFill>
        <p:spPr>
          <a:xfrm>
            <a:off x="965878" y="1489772"/>
            <a:ext cx="4126237" cy="1781174"/>
          </a:xfrm>
          <a:prstGeom prst="rect">
            <a:avLst/>
          </a:prstGeom>
        </p:spPr>
      </p:pic>
      <p:pic>
        <p:nvPicPr>
          <p:cNvPr id="5" name="Imagem 4"/>
          <p:cNvPicPr>
            <a:picLocks noChangeAspect="1"/>
          </p:cNvPicPr>
          <p:nvPr/>
        </p:nvPicPr>
        <p:blipFill>
          <a:blip r:embed="rId3"/>
          <a:stretch>
            <a:fillRect/>
          </a:stretch>
        </p:blipFill>
        <p:spPr>
          <a:xfrm>
            <a:off x="1499168" y="3231779"/>
            <a:ext cx="2530548" cy="2697231"/>
          </a:xfrm>
          <a:prstGeom prst="rect">
            <a:avLst/>
          </a:prstGeom>
        </p:spPr>
      </p:pic>
      <p:sp>
        <p:nvSpPr>
          <p:cNvPr id="6" name="CaixaDeTexto 5"/>
          <p:cNvSpPr txBox="1"/>
          <p:nvPr/>
        </p:nvSpPr>
        <p:spPr>
          <a:xfrm>
            <a:off x="5688419" y="1807535"/>
            <a:ext cx="6384505" cy="40010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sng" strike="noStrike" kern="1200" cap="none" spc="0" normalizeH="0" baseline="0" noProof="0" dirty="0">
                <a:ln>
                  <a:noFill/>
                </a:ln>
                <a:solidFill>
                  <a:srgbClr val="4472C4"/>
                </a:solidFill>
                <a:effectLst/>
                <a:uLnTx/>
                <a:uFillTx/>
                <a:latin typeface="Calibri" panose="020F0502020204030204"/>
                <a:ea typeface="+mn-ea"/>
                <a:cs typeface="+mn-cs"/>
              </a:rPr>
              <a:t>Função 	IORLW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Sintaxe: 	IORLW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Descrição: Executa um “OU” lógico entre o valor da literal passado</a:t>
            </a:r>
            <a:b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no argumento k e o valor de W. O resultado é armazenado em 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Operação: (W) .OR. (k) -&gt; (W)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Exemplo:		IORLW 0x35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Antes da instrução: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 = 0x9A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Depois da instrução: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 = 0xBF </a:t>
            </a:r>
          </a:p>
        </p:txBody>
      </p:sp>
    </p:spTree>
    <p:extLst>
      <p:ext uri="{BB962C8B-B14F-4D97-AF65-F5344CB8AC3E}">
        <p14:creationId xmlns:p14="http://schemas.microsoft.com/office/powerpoint/2010/main" val="166322379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consumo de corrente</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4C2F4D87-5A99-4DDB-86C5-1EE72F7CC652}"/>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64274549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err="1">
                <a:solidFill>
                  <a:schemeClr val="bg1"/>
                </a:solidFill>
                <a:latin typeface="Times New Roman" panose="02020603050405020304" pitchFamily="18" charset="0"/>
                <a:cs typeface="Times New Roman" panose="02020603050405020304" pitchFamily="18" charset="0"/>
              </a:rPr>
              <a:t>Iot</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5D543E7F-EC38-4629-83D0-5B78573BCC1E}"/>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154317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arquitetura básica de </a:t>
            </a:r>
            <a:r>
              <a:rPr lang="pt-BR" sz="5400" dirty="0" err="1">
                <a:solidFill>
                  <a:schemeClr val="bg1"/>
                </a:solidFill>
                <a:latin typeface="Times New Roman" panose="02020603050405020304" pitchFamily="18" charset="0"/>
                <a:cs typeface="Times New Roman" panose="02020603050405020304" pitchFamily="18" charset="0"/>
              </a:rPr>
              <a:t>uC</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683B0789-B10C-4943-9DB1-A8AC284A98C7}"/>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4224202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28" descr="Estrutura+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975" y="1097964"/>
            <a:ext cx="10756232" cy="5756416"/>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p:cNvSpPr>
            <a:spLocks noGrp="1"/>
          </p:cNvSpPr>
          <p:nvPr>
            <p:ph type="title"/>
          </p:nvPr>
        </p:nvSpPr>
        <p:spPr>
          <a:xfrm>
            <a:off x="838200" y="206261"/>
            <a:ext cx="11061032" cy="1149631"/>
          </a:xfrm>
        </p:spPr>
        <p:txBody>
          <a:bodyPr>
            <a:normAutofit/>
          </a:bodyPr>
          <a:lstStyle/>
          <a:p>
            <a:r>
              <a:rPr lang="pt-BR" dirty="0"/>
              <a:t>Arquitetura lógica de um MICROCOMPUTADOR</a:t>
            </a:r>
          </a:p>
        </p:txBody>
      </p:sp>
    </p:spTree>
    <p:extLst>
      <p:ext uri="{BB962C8B-B14F-4D97-AF65-F5344CB8AC3E}">
        <p14:creationId xmlns:p14="http://schemas.microsoft.com/office/powerpoint/2010/main" val="456060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nvPr>
        </p:nvSpPr>
        <p:spPr/>
        <p:txBody>
          <a:bodyPr/>
          <a:lstStyle/>
          <a:p>
            <a:r>
              <a:rPr lang="pt-BR" altLang="pt-BR" sz="3600" dirty="0"/>
              <a:t>MICROPROCESSADORES</a:t>
            </a:r>
          </a:p>
        </p:txBody>
      </p:sp>
      <p:sp>
        <p:nvSpPr>
          <p:cNvPr id="16387" name="Rectangle 3"/>
          <p:cNvSpPr>
            <a:spLocks noGrp="1" noChangeArrowheads="1"/>
          </p:cNvSpPr>
          <p:nvPr>
            <p:ph type="body" idx="1"/>
          </p:nvPr>
        </p:nvSpPr>
        <p:spPr>
          <a:xfrm>
            <a:off x="1905000" y="1219200"/>
            <a:ext cx="8229600" cy="2667000"/>
          </a:xfrm>
        </p:spPr>
        <p:txBody>
          <a:bodyPr>
            <a:normAutofit fontScale="77500" lnSpcReduction="20000"/>
          </a:bodyPr>
          <a:lstStyle/>
          <a:p>
            <a:pPr>
              <a:buFont typeface="Wingdings" panose="05000000000000000000" pitchFamily="2" charset="2"/>
              <a:buNone/>
            </a:pPr>
            <a:endParaRPr lang="pt-BR" altLang="pt-BR" sz="2000" b="1" dirty="0">
              <a:latin typeface="Arial" panose="020B0604020202020204" pitchFamily="34" charset="0"/>
            </a:endParaRPr>
          </a:p>
          <a:p>
            <a:r>
              <a:rPr lang="pt-BR" altLang="pt-BR" sz="2000" b="1" dirty="0">
                <a:latin typeface="Arial" panose="020B0604020202020204" pitchFamily="34" charset="0"/>
              </a:rPr>
              <a:t>Microprocessador </a:t>
            </a:r>
            <a:r>
              <a:rPr lang="pt-BR" altLang="pt-BR" sz="2000" dirty="0">
                <a:latin typeface="Arial" panose="020B0604020202020204" pitchFamily="34" charset="0"/>
              </a:rPr>
              <a:t>-&gt; CPU encapsulada em um único circuito integrado. Pelo fato de concentrar apenas a função de controle no “chip”, as aplicações de microprocessadores são complexas voltadas para multimídia (controle de som + imagem + comunicação).</a:t>
            </a:r>
          </a:p>
          <a:p>
            <a:pPr>
              <a:buFont typeface="Wingdings" panose="05000000000000000000" pitchFamily="2" charset="2"/>
              <a:buNone/>
            </a:pPr>
            <a:r>
              <a:rPr lang="pt-BR" altLang="pt-BR" sz="2000" dirty="0" err="1">
                <a:latin typeface="Arial" panose="020B0604020202020204" pitchFamily="34" charset="0"/>
              </a:rPr>
              <a:t>Ex</a:t>
            </a:r>
            <a:r>
              <a:rPr lang="pt-BR" altLang="pt-BR" sz="2000" dirty="0">
                <a:latin typeface="Arial" panose="020B0604020202020204" pitchFamily="34" charset="0"/>
              </a:rPr>
              <a:t>: - Microprocessador Pentium IV da Intel. A aplicação do Pentium é em computadores multimídia.</a:t>
            </a:r>
          </a:p>
          <a:p>
            <a:pPr>
              <a:buFont typeface="Wingdings" panose="05000000000000000000" pitchFamily="2" charset="2"/>
              <a:buNone/>
            </a:pPr>
            <a:endParaRPr lang="pt-BR" altLang="pt-BR" sz="2000" dirty="0">
              <a:latin typeface="Arial" panose="020B0604020202020204" pitchFamily="34" charset="0"/>
            </a:endParaRPr>
          </a:p>
          <a:p>
            <a:pPr>
              <a:buFont typeface="Wingdings" panose="05000000000000000000" pitchFamily="2" charset="2"/>
              <a:buNone/>
            </a:pPr>
            <a:endParaRPr lang="pt-BR" altLang="pt-BR" sz="2000" dirty="0">
              <a:latin typeface="Arial" panose="020B0604020202020204" pitchFamily="34" charset="0"/>
            </a:endParaRPr>
          </a:p>
        </p:txBody>
      </p:sp>
      <p:pic>
        <p:nvPicPr>
          <p:cNvPr id="16388" name="Picture 4" descr="processado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038601"/>
            <a:ext cx="5867400" cy="1939925"/>
          </a:xfrm>
          <a:prstGeom prst="rect">
            <a:avLst/>
          </a:prstGeom>
          <a:noFill/>
          <a:extLst>
            <a:ext uri="{909E8E84-426E-40DD-AFC4-6F175D3DCCD1}">
              <a14:hiddenFill xmlns:a14="http://schemas.microsoft.com/office/drawing/2010/main">
                <a:solidFill>
                  <a:srgbClr val="FFFFFF"/>
                </a:solidFill>
              </a14:hiddenFill>
            </a:ext>
          </a:extLst>
        </p:spPr>
      </p:pic>
      <p:pic>
        <p:nvPicPr>
          <p:cNvPr id="16389" name="Picture 5" descr="processad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4038600"/>
            <a:ext cx="2286000" cy="190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13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p:txBody>
          <a:bodyPr/>
          <a:lstStyle/>
          <a:p>
            <a:r>
              <a:rPr lang="pt-BR" altLang="pt-BR" dirty="0"/>
              <a:t>MICROCONTROLADOR</a:t>
            </a:r>
            <a:endParaRPr lang="pt-BR" altLang="pt-BR" sz="3600" dirty="0"/>
          </a:p>
        </p:txBody>
      </p:sp>
      <p:sp>
        <p:nvSpPr>
          <p:cNvPr id="52227" name="Rectangle 3"/>
          <p:cNvSpPr>
            <a:spLocks noGrp="1" noChangeArrowheads="1"/>
          </p:cNvSpPr>
          <p:nvPr>
            <p:ph type="body" idx="1"/>
          </p:nvPr>
        </p:nvSpPr>
        <p:spPr>
          <a:xfrm>
            <a:off x="6894094" y="1856690"/>
            <a:ext cx="5197642" cy="4485942"/>
          </a:xfrm>
        </p:spPr>
        <p:txBody>
          <a:bodyPr>
            <a:noAutofit/>
          </a:bodyPr>
          <a:lstStyle/>
          <a:p>
            <a:pPr algn="ctr">
              <a:buFont typeface="Wingdings" panose="05000000000000000000" pitchFamily="2" charset="2"/>
              <a:buNone/>
            </a:pPr>
            <a:r>
              <a:rPr lang="pt-BR" altLang="pt-BR" sz="1800" b="1" dirty="0">
                <a:latin typeface="Arial" panose="020B0604020202020204" pitchFamily="34" charset="0"/>
              </a:rPr>
              <a:t>BOARD EXPERIMENTAL</a:t>
            </a:r>
          </a:p>
          <a:p>
            <a:pPr algn="just">
              <a:buFont typeface="Wingdings" panose="05000000000000000000" pitchFamily="2" charset="2"/>
              <a:buNone/>
            </a:pPr>
            <a:r>
              <a:rPr lang="pt-BR" altLang="pt-BR" sz="1800" dirty="0">
                <a:latin typeface="Arial" panose="020B0604020202020204" pitchFamily="34" charset="0"/>
              </a:rPr>
              <a:t>Você pode, via comunicação serial ou USB, a partir de seu microcomputador, gravar um programa (firmware) no </a:t>
            </a:r>
            <a:r>
              <a:rPr lang="pt-BR" altLang="pt-BR" sz="1800" dirty="0">
                <a:solidFill>
                  <a:schemeClr val="hlink"/>
                </a:solidFill>
                <a:latin typeface="Arial" panose="020B0604020202020204" pitchFamily="34" charset="0"/>
              </a:rPr>
              <a:t>PIC 18F4550</a:t>
            </a:r>
            <a:r>
              <a:rPr lang="pt-BR" altLang="pt-BR" sz="1800" dirty="0">
                <a:latin typeface="Arial" panose="020B0604020202020204" pitchFamily="34" charset="0"/>
              </a:rPr>
              <a:t>, que define o que o microcontrolador deverá executar: </a:t>
            </a:r>
          </a:p>
          <a:p>
            <a:pPr algn="just">
              <a:buFont typeface="Wingdings" panose="05000000000000000000" pitchFamily="2" charset="2"/>
              <a:buNone/>
            </a:pPr>
            <a:r>
              <a:rPr lang="pt-BR" altLang="pt-BR" sz="1800" dirty="0">
                <a:latin typeface="Arial" panose="020B0604020202020204" pitchFamily="34" charset="0"/>
              </a:rPr>
              <a:t>Ex: Sistemas de alarme, controle de bombas e lâmpadas, ligar o computador remotamente, usando a linguagem C++, para gravar o programa.</a:t>
            </a:r>
            <a:endParaRPr lang="pt-BR" altLang="pt-BR" sz="1800" dirty="0"/>
          </a:p>
          <a:p>
            <a:pPr>
              <a:buFont typeface="Wingdings" panose="05000000000000000000" pitchFamily="2" charset="2"/>
              <a:buNone/>
            </a:pPr>
            <a:endParaRPr lang="pt-BR" altLang="pt-BR" sz="2400" dirty="0"/>
          </a:p>
        </p:txBody>
      </p:sp>
      <p:pic>
        <p:nvPicPr>
          <p:cNvPr id="52229" name="Picture 5" descr="Gen-X%20US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8718"/>
            <a:ext cx="6743700" cy="5744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012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p:txBody>
          <a:bodyPr/>
          <a:lstStyle/>
          <a:p>
            <a:r>
              <a:rPr lang="pt-BR" altLang="pt-BR" dirty="0"/>
              <a:t>MICROCONTROLADOR</a:t>
            </a:r>
            <a:endParaRPr lang="pt-BR" altLang="pt-BR" sz="3600" dirty="0"/>
          </a:p>
        </p:txBody>
      </p:sp>
      <p:sp>
        <p:nvSpPr>
          <p:cNvPr id="51203" name="Rectangle 3"/>
          <p:cNvSpPr>
            <a:spLocks noGrp="1" noChangeArrowheads="1"/>
          </p:cNvSpPr>
          <p:nvPr>
            <p:ph type="body" idx="1"/>
          </p:nvPr>
        </p:nvSpPr>
        <p:spPr>
          <a:xfrm>
            <a:off x="0" y="6126777"/>
            <a:ext cx="12192000" cy="589548"/>
          </a:xfrm>
        </p:spPr>
        <p:txBody>
          <a:bodyPr>
            <a:normAutofit/>
          </a:bodyPr>
          <a:lstStyle/>
          <a:p>
            <a:pPr algn="ctr"/>
            <a:r>
              <a:rPr lang="pt-BR" altLang="pt-BR" sz="2400" dirty="0" err="1"/>
              <a:t>Microcontrolador</a:t>
            </a:r>
            <a:r>
              <a:rPr lang="pt-BR" altLang="pt-BR" sz="2400" dirty="0"/>
              <a:t> PIC 18F4550 fazendo o controle de  um modelo automotivo.</a:t>
            </a:r>
          </a:p>
        </p:txBody>
      </p:sp>
      <p:pic>
        <p:nvPicPr>
          <p:cNvPr id="51209" name="Picture 9" descr="JunebugMongoo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718" y="991017"/>
            <a:ext cx="10198565" cy="5325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700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p:txBody>
          <a:bodyPr>
            <a:normAutofit/>
          </a:bodyPr>
          <a:lstStyle/>
          <a:p>
            <a:r>
              <a:rPr lang="pt-BR" altLang="pt-BR" dirty="0"/>
              <a:t>MICROCONTROLADOR</a:t>
            </a:r>
          </a:p>
        </p:txBody>
      </p:sp>
      <p:sp>
        <p:nvSpPr>
          <p:cNvPr id="26627" name="Rectangle 3"/>
          <p:cNvSpPr>
            <a:spLocks noGrp="1" noChangeArrowheads="1"/>
          </p:cNvSpPr>
          <p:nvPr>
            <p:ph idx="1"/>
          </p:nvPr>
        </p:nvSpPr>
        <p:spPr/>
        <p:txBody>
          <a:bodyPr>
            <a:normAutofit/>
          </a:bodyPr>
          <a:lstStyle/>
          <a:p>
            <a:pPr algn="just"/>
            <a:r>
              <a:rPr lang="pt-BR" altLang="pt-BR" sz="1800" b="1" dirty="0" err="1">
                <a:latin typeface="Arial" panose="020B0604020202020204" pitchFamily="34" charset="0"/>
              </a:rPr>
              <a:t>Microcontrolador</a:t>
            </a:r>
            <a:r>
              <a:rPr lang="pt-BR" altLang="pt-BR" sz="1800" b="1" dirty="0">
                <a:latin typeface="Arial" panose="020B0604020202020204" pitchFamily="34" charset="0"/>
              </a:rPr>
              <a:t> </a:t>
            </a:r>
            <a:r>
              <a:rPr lang="pt-BR" altLang="pt-BR" sz="1800" dirty="0">
                <a:latin typeface="Arial" panose="020B0604020202020204" pitchFamily="34" charset="0"/>
              </a:rPr>
              <a:t>-&gt; CPU + MEMORIA + PERIFÉRICOS encapsulados em um único circuito integrado. Dedicado a funções menos complexas de controle. Normalmente está “embarcado” em equipamentos dedicados. Utiliza o conceito de “firmware” para o programa dedicado.</a:t>
            </a:r>
          </a:p>
          <a:p>
            <a:pPr>
              <a:lnSpc>
                <a:spcPct val="90000"/>
              </a:lnSpc>
              <a:buFont typeface="Wingdings" panose="05000000000000000000" pitchFamily="2" charset="2"/>
              <a:buNone/>
            </a:pPr>
            <a:r>
              <a:rPr lang="pt-BR" altLang="pt-BR" sz="1800" dirty="0" err="1">
                <a:latin typeface="Arial" panose="020B0604020202020204" pitchFamily="34" charset="0"/>
              </a:rPr>
              <a:t>Ex</a:t>
            </a:r>
            <a:r>
              <a:rPr lang="pt-BR" altLang="pt-BR" sz="1800" dirty="0">
                <a:latin typeface="Arial" panose="020B0604020202020204" pitchFamily="34" charset="0"/>
              </a:rPr>
              <a:t>: - </a:t>
            </a:r>
            <a:r>
              <a:rPr lang="pt-BR" altLang="pt-BR" sz="1800" dirty="0" err="1">
                <a:latin typeface="Arial" panose="020B0604020202020204" pitchFamily="34" charset="0"/>
              </a:rPr>
              <a:t>Microcontrolador</a:t>
            </a:r>
            <a:r>
              <a:rPr lang="pt-BR" altLang="pt-BR" sz="1800" dirty="0">
                <a:latin typeface="Arial" panose="020B0604020202020204" pitchFamily="34" charset="0"/>
              </a:rPr>
              <a:t> 8051 da Intel</a:t>
            </a:r>
          </a:p>
          <a:p>
            <a:pPr>
              <a:lnSpc>
                <a:spcPct val="90000"/>
              </a:lnSpc>
              <a:buFont typeface="Wingdings" panose="05000000000000000000" pitchFamily="2" charset="2"/>
              <a:buNone/>
            </a:pPr>
            <a:r>
              <a:rPr lang="pt-BR" altLang="pt-BR" sz="1800" dirty="0">
                <a:latin typeface="Arial" panose="020B0604020202020204" pitchFamily="34" charset="0"/>
              </a:rPr>
              <a:t>      - </a:t>
            </a:r>
            <a:r>
              <a:rPr lang="pt-BR" altLang="pt-BR" sz="1800" dirty="0" err="1">
                <a:latin typeface="Arial" panose="020B0604020202020204" pitchFamily="34" charset="0"/>
              </a:rPr>
              <a:t>Microcontrolador</a:t>
            </a:r>
            <a:r>
              <a:rPr lang="pt-BR" altLang="pt-BR" sz="1800" dirty="0">
                <a:latin typeface="Arial" panose="020B0604020202020204" pitchFamily="34" charset="0"/>
              </a:rPr>
              <a:t> PIC12F629 da Microchip</a:t>
            </a:r>
          </a:p>
          <a:p>
            <a:pPr>
              <a:lnSpc>
                <a:spcPct val="90000"/>
              </a:lnSpc>
              <a:buFont typeface="Wingdings" panose="05000000000000000000" pitchFamily="2" charset="2"/>
              <a:buNone/>
            </a:pPr>
            <a:r>
              <a:rPr lang="pt-BR" altLang="pt-BR" sz="2000" dirty="0">
                <a:latin typeface="Arial" panose="020B0604020202020204" pitchFamily="34" charset="0"/>
              </a:rPr>
              <a:t>		</a:t>
            </a:r>
            <a:endParaRPr lang="pt-BR" altLang="pt-BR" dirty="0"/>
          </a:p>
        </p:txBody>
      </p:sp>
      <p:pic>
        <p:nvPicPr>
          <p:cNvPr id="26629" name="Picture 5" descr="Microchip-IC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376" y="3346865"/>
            <a:ext cx="3222625" cy="3017837"/>
          </a:xfrm>
          <a:prstGeom prst="rect">
            <a:avLst/>
          </a:prstGeom>
          <a:noFill/>
          <a:extLst>
            <a:ext uri="{909E8E84-426E-40DD-AFC4-6F175D3DCCD1}">
              <a14:hiddenFill xmlns:a14="http://schemas.microsoft.com/office/drawing/2010/main">
                <a:solidFill>
                  <a:srgbClr val="FFFFFF"/>
                </a:solidFill>
              </a14:hiddenFill>
            </a:ext>
          </a:extLst>
        </p:spPr>
      </p:pic>
      <p:pic>
        <p:nvPicPr>
          <p:cNvPr id="26631" name="Picture 7" descr="picflash_1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392901"/>
            <a:ext cx="31242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6634" name="Picture 10" descr="PIC12F629-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392901"/>
            <a:ext cx="28194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001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rrowheads="1"/>
          </p:cNvSpPr>
          <p:nvPr>
            <p:ph type="title"/>
          </p:nvPr>
        </p:nvSpPr>
        <p:spPr/>
        <p:txBody>
          <a:bodyPr>
            <a:normAutofit/>
          </a:bodyPr>
          <a:lstStyle/>
          <a:p>
            <a:r>
              <a:rPr lang="pt-BR" altLang="pt-BR" dirty="0"/>
              <a:t>Programador lógico controlável – PLC </a:t>
            </a:r>
          </a:p>
        </p:txBody>
      </p:sp>
      <p:sp>
        <p:nvSpPr>
          <p:cNvPr id="27651" name="Rectangle 3"/>
          <p:cNvSpPr>
            <a:spLocks noGrp="1" noChangeArrowheads="1"/>
          </p:cNvSpPr>
          <p:nvPr>
            <p:ph idx="1"/>
          </p:nvPr>
        </p:nvSpPr>
        <p:spPr/>
        <p:txBody>
          <a:bodyPr>
            <a:normAutofit/>
          </a:bodyPr>
          <a:lstStyle/>
          <a:p>
            <a:pPr>
              <a:lnSpc>
                <a:spcPct val="80000"/>
              </a:lnSpc>
              <a:buFontTx/>
              <a:buNone/>
            </a:pPr>
            <a:r>
              <a:rPr lang="pt-BR" altLang="pt-BR" dirty="0">
                <a:latin typeface="Arial" panose="020B0604020202020204" pitchFamily="34" charset="0"/>
              </a:rPr>
              <a:t>- Em plantas industriais.</a:t>
            </a:r>
          </a:p>
          <a:p>
            <a:pPr>
              <a:lnSpc>
                <a:spcPct val="80000"/>
              </a:lnSpc>
              <a:buFont typeface="Wingdings" panose="05000000000000000000" pitchFamily="2" charset="2"/>
              <a:buNone/>
            </a:pPr>
            <a:r>
              <a:rPr lang="pt-BR" altLang="pt-BR" dirty="0">
                <a:latin typeface="Arial" panose="020B0604020202020204" pitchFamily="34" charset="0"/>
              </a:rPr>
              <a:t>- Injeção eletrônica de automóveis.</a:t>
            </a:r>
          </a:p>
          <a:p>
            <a:pPr>
              <a:lnSpc>
                <a:spcPct val="80000"/>
              </a:lnSpc>
            </a:pPr>
            <a:endParaRPr lang="pt-BR" altLang="pt-BR" sz="3600" dirty="0"/>
          </a:p>
        </p:txBody>
      </p:sp>
      <p:pic>
        <p:nvPicPr>
          <p:cNvPr id="276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404" y="2840872"/>
            <a:ext cx="4827921" cy="3620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913" y="3076966"/>
            <a:ext cx="4592555" cy="3755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5051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Conceitos gerais</a:t>
            </a:r>
          </a:p>
        </p:txBody>
      </p:sp>
      <p:graphicFrame>
        <p:nvGraphicFramePr>
          <p:cNvPr id="226329" name="Group 25"/>
          <p:cNvGraphicFramePr>
            <a:graphicFrameLocks noGrp="1"/>
          </p:cNvGraphicFramePr>
          <p:nvPr>
            <p:ph idx="1"/>
            <p:extLst/>
          </p:nvPr>
        </p:nvGraphicFramePr>
        <p:xfrm>
          <a:off x="1211179" y="2063865"/>
          <a:ext cx="9881937" cy="1240400"/>
        </p:xfrm>
        <a:graphic>
          <a:graphicData uri="http://schemas.openxmlformats.org/drawingml/2006/table">
            <a:tbl>
              <a:tblPr/>
              <a:tblGrid>
                <a:gridCol w="3234860">
                  <a:extLst>
                    <a:ext uri="{9D8B030D-6E8A-4147-A177-3AD203B41FA5}">
                      <a16:colId xmlns:a16="http://schemas.microsoft.com/office/drawing/2014/main" val="3875480748"/>
                    </a:ext>
                  </a:extLst>
                </a:gridCol>
                <a:gridCol w="6647077">
                  <a:extLst>
                    <a:ext uri="{9D8B030D-6E8A-4147-A177-3AD203B41FA5}">
                      <a16:colId xmlns:a16="http://schemas.microsoft.com/office/drawing/2014/main" val="3879778604"/>
                    </a:ext>
                  </a:extLst>
                </a:gridCol>
              </a:tblGrid>
              <a:tr h="431800">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a:ln>
                            <a:noFill/>
                          </a:ln>
                          <a:solidFill>
                            <a:schemeClr val="tx1"/>
                          </a:solidFill>
                          <a:effectLst/>
                          <a:latin typeface="Times New Roman" panose="02020603050405020304" pitchFamily="18" charset="0"/>
                        </a:rPr>
                        <a:t>Microprocessadores</a:t>
                      </a:r>
                    </a:p>
                  </a:txBody>
                  <a:tcPr marL="46520" marR="46520" marT="36000" marB="3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a:ln>
                            <a:noFill/>
                          </a:ln>
                          <a:solidFill>
                            <a:schemeClr val="tx1"/>
                          </a:solidFill>
                          <a:effectLst/>
                          <a:latin typeface="Times New Roman" panose="02020603050405020304" pitchFamily="18" charset="0"/>
                        </a:rPr>
                        <a:t>Sistemas computacionais de propósito geral</a:t>
                      </a:r>
                    </a:p>
                  </a:txBody>
                  <a:tcPr marL="46520" marR="46520" marT="36000" marB="3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68948042"/>
                  </a:ext>
                </a:extLst>
              </a:tr>
              <a:tr h="431800">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dirty="0">
                          <a:ln>
                            <a:noFill/>
                          </a:ln>
                          <a:solidFill>
                            <a:schemeClr val="tx1"/>
                          </a:solidFill>
                          <a:effectLst/>
                          <a:latin typeface="Times New Roman" panose="02020603050405020304" pitchFamily="18" charset="0"/>
                        </a:rPr>
                        <a:t>Microcontroladores</a:t>
                      </a:r>
                    </a:p>
                  </a:txBody>
                  <a:tcPr marL="46520" marR="46520" marT="36000" marB="3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dirty="0">
                          <a:ln>
                            <a:noFill/>
                          </a:ln>
                          <a:solidFill>
                            <a:schemeClr val="tx1"/>
                          </a:solidFill>
                          <a:effectLst/>
                          <a:latin typeface="Times New Roman" panose="02020603050405020304" pitchFamily="18" charset="0"/>
                        </a:rPr>
                        <a:t>Sistemas embarcados</a:t>
                      </a:r>
                    </a:p>
                  </a:txBody>
                  <a:tcPr marL="46520" marR="46520" marT="36000" marB="3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45895287"/>
                  </a:ext>
                </a:extLst>
              </a:tr>
              <a:tr h="360363">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a:ln>
                            <a:noFill/>
                          </a:ln>
                          <a:solidFill>
                            <a:schemeClr val="tx1"/>
                          </a:solidFill>
                          <a:effectLst/>
                          <a:latin typeface="Times New Roman" panose="02020603050405020304" pitchFamily="18" charset="0"/>
                        </a:rPr>
                        <a:t>DSPs</a:t>
                      </a:r>
                    </a:p>
                  </a:txBody>
                  <a:tcPr marL="46520" marR="46520" marT="36000" marB="3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dirty="0">
                          <a:ln>
                            <a:noFill/>
                          </a:ln>
                          <a:solidFill>
                            <a:schemeClr val="tx1"/>
                          </a:solidFill>
                          <a:effectLst/>
                          <a:latin typeface="Times New Roman" panose="02020603050405020304" pitchFamily="18" charset="0"/>
                        </a:rPr>
                        <a:t>Sistemas p/ Processamento Digital de Sinais*</a:t>
                      </a:r>
                    </a:p>
                  </a:txBody>
                  <a:tcPr marL="46520" marR="46520" marT="36000" marB="3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6842474"/>
                  </a:ext>
                </a:extLst>
              </a:tr>
            </a:tbl>
          </a:graphicData>
        </a:graphic>
      </p:graphicFrame>
      <p:sp>
        <p:nvSpPr>
          <p:cNvPr id="18" name="Espaço Reservado para Número de Slide 17"/>
          <p:cNvSpPr>
            <a:spLocks noGrp="1"/>
          </p:cNvSpPr>
          <p:nvPr>
            <p:ph type="sldNum" sz="quarter" idx="12"/>
          </p:nvPr>
        </p:nvSpPr>
        <p:spPr/>
        <p:txBody>
          <a:bodyPr/>
          <a:lstStyle/>
          <a:p>
            <a:fld id="{0C297ED6-79C1-4521-BA05-C8357E1ADCAA}" type="slidenum">
              <a:rPr lang="pt-BR" altLang="pt-BR"/>
              <a:pPr/>
              <a:t>39</a:t>
            </a:fld>
            <a:endParaRPr lang="pt-BR" altLang="pt-BR"/>
          </a:p>
        </p:txBody>
      </p:sp>
      <p:sp>
        <p:nvSpPr>
          <p:cNvPr id="226307" name="Rectangle 3"/>
          <p:cNvSpPr>
            <a:spLocks noGrp="1" noChangeArrowheads="1"/>
          </p:cNvSpPr>
          <p:nvPr>
            <p:ph type="body" sz="half" idx="4294967295"/>
          </p:nvPr>
        </p:nvSpPr>
        <p:spPr>
          <a:xfrm>
            <a:off x="922338" y="1341438"/>
            <a:ext cx="10266772" cy="4967287"/>
          </a:xfrm>
        </p:spPr>
        <p:txBody>
          <a:bodyPr>
            <a:normAutofit/>
          </a:bodyPr>
          <a:lstStyle/>
          <a:p>
            <a:pPr>
              <a:lnSpc>
                <a:spcPct val="80000"/>
              </a:lnSpc>
            </a:pPr>
            <a:r>
              <a:rPr lang="pt-BR" altLang="pt-BR" sz="2400" dirty="0"/>
              <a:t>Tipos de microprocessadores por principais áreas de atuação</a:t>
            </a:r>
          </a:p>
          <a:p>
            <a:pPr lvl="1">
              <a:lnSpc>
                <a:spcPct val="80000"/>
              </a:lnSpc>
            </a:pPr>
            <a:endParaRPr lang="en-US" altLang="pt-BR" sz="2800" dirty="0"/>
          </a:p>
          <a:p>
            <a:pPr lvl="1">
              <a:lnSpc>
                <a:spcPct val="80000"/>
              </a:lnSpc>
            </a:pPr>
            <a:endParaRPr lang="en-US" altLang="pt-BR" sz="2000" dirty="0"/>
          </a:p>
          <a:p>
            <a:pPr lvl="1">
              <a:lnSpc>
                <a:spcPct val="80000"/>
              </a:lnSpc>
            </a:pPr>
            <a:endParaRPr lang="en-US" altLang="pt-BR" sz="2000" dirty="0"/>
          </a:p>
          <a:p>
            <a:pPr lvl="1">
              <a:lnSpc>
                <a:spcPct val="80000"/>
              </a:lnSpc>
            </a:pPr>
            <a:endParaRPr lang="en-US" altLang="pt-BR" sz="2000" dirty="0"/>
          </a:p>
          <a:p>
            <a:pPr lvl="1">
              <a:lnSpc>
                <a:spcPct val="80000"/>
              </a:lnSpc>
            </a:pPr>
            <a:endParaRPr lang="en-US" altLang="pt-BR" sz="1600" dirty="0"/>
          </a:p>
          <a:p>
            <a:pPr lvl="1">
              <a:lnSpc>
                <a:spcPct val="80000"/>
              </a:lnSpc>
              <a:buFont typeface="Arial" panose="020B0604020202020204" pitchFamily="34" charset="0"/>
              <a:buNone/>
            </a:pPr>
            <a:r>
              <a:rPr lang="pt-BR" altLang="pt-BR" sz="2000" dirty="0"/>
              <a:t>	</a:t>
            </a:r>
          </a:p>
          <a:p>
            <a:pPr lvl="1">
              <a:lnSpc>
                <a:spcPct val="80000"/>
              </a:lnSpc>
              <a:buFont typeface="Arial" panose="020B0604020202020204" pitchFamily="34" charset="0"/>
              <a:buNone/>
            </a:pPr>
            <a:r>
              <a:rPr lang="pt-BR" altLang="pt-BR" sz="2000" dirty="0"/>
              <a:t>* Os sistemas de Processamento Digital de Sinais são na verdade uma grande </a:t>
            </a:r>
            <a:r>
              <a:rPr lang="pt-BR" altLang="pt-BR" sz="2000" dirty="0" err="1"/>
              <a:t>sub-área</a:t>
            </a:r>
            <a:r>
              <a:rPr lang="pt-BR" altLang="pt-BR" sz="2000" dirty="0"/>
              <a:t> dos sistemas embarcados.  </a:t>
            </a:r>
          </a:p>
          <a:p>
            <a:pPr lvl="1">
              <a:lnSpc>
                <a:spcPct val="80000"/>
              </a:lnSpc>
              <a:buFont typeface="Arial" panose="020B0604020202020204" pitchFamily="34" charset="0"/>
              <a:buNone/>
            </a:pPr>
            <a:endParaRPr lang="pt-BR" altLang="pt-BR" sz="1000" dirty="0"/>
          </a:p>
          <a:p>
            <a:pPr lvl="1">
              <a:lnSpc>
                <a:spcPct val="80000"/>
              </a:lnSpc>
              <a:buFont typeface="Arial" panose="020B0604020202020204" pitchFamily="34" charset="0"/>
              <a:buNone/>
            </a:pPr>
            <a:r>
              <a:rPr lang="pt-BR" altLang="pt-BR" sz="2000" dirty="0"/>
              <a:t>	</a:t>
            </a:r>
            <a:endParaRPr lang="pt-BR" altLang="pt-BR" sz="2800" dirty="0">
              <a:latin typeface="Times New Roman" panose="02020603050405020304" pitchFamily="18" charset="0"/>
            </a:endParaRPr>
          </a:p>
        </p:txBody>
      </p:sp>
    </p:spTree>
    <p:extLst>
      <p:ext uri="{BB962C8B-B14F-4D97-AF65-F5344CB8AC3E}">
        <p14:creationId xmlns:p14="http://schemas.microsoft.com/office/powerpoint/2010/main" val="4148084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 o objetivo desta cadeira?</a:t>
            </a:r>
          </a:p>
        </p:txBody>
      </p:sp>
      <p:sp>
        <p:nvSpPr>
          <p:cNvPr id="3" name="Espaço Reservado para Conteúdo 2"/>
          <p:cNvSpPr>
            <a:spLocks noGrp="1"/>
          </p:cNvSpPr>
          <p:nvPr>
            <p:ph idx="1"/>
          </p:nvPr>
        </p:nvSpPr>
        <p:spPr>
          <a:xfrm>
            <a:off x="0" y="1355892"/>
            <a:ext cx="12192000" cy="4821070"/>
          </a:xfrm>
        </p:spPr>
        <p:txBody>
          <a:bodyPr>
            <a:normAutofit fontScale="92500" lnSpcReduction="10000"/>
          </a:bodyPr>
          <a:lstStyle/>
          <a:p>
            <a:pPr algn="ctr"/>
            <a:r>
              <a:rPr lang="pt-BR" b="1" dirty="0"/>
              <a:t>Especificar, Projetar e Executar projetos de sistemas embarcados</a:t>
            </a:r>
          </a:p>
          <a:p>
            <a:pPr marL="514350" indent="-514350">
              <a:buAutoNum type="arabicParenR"/>
            </a:pPr>
            <a:r>
              <a:rPr lang="pt-BR" dirty="0" err="1"/>
              <a:t>Comprender</a:t>
            </a:r>
            <a:r>
              <a:rPr lang="pt-BR" dirty="0"/>
              <a:t> a arquitetura básica de </a:t>
            </a:r>
            <a:r>
              <a:rPr lang="pt-BR" dirty="0" err="1"/>
              <a:t>microcontrolares</a:t>
            </a:r>
            <a:r>
              <a:rPr lang="pt-BR" dirty="0"/>
              <a:t> (</a:t>
            </a:r>
            <a:r>
              <a:rPr lang="pt-BR" dirty="0" err="1"/>
              <a:t>uC</a:t>
            </a:r>
            <a:r>
              <a:rPr lang="pt-BR" dirty="0"/>
              <a:t>) e microprocessadores (</a:t>
            </a:r>
            <a:r>
              <a:rPr lang="pt-BR" dirty="0" err="1"/>
              <a:t>uP</a:t>
            </a:r>
            <a:r>
              <a:rPr lang="pt-BR" dirty="0"/>
              <a:t>)</a:t>
            </a:r>
            <a:r>
              <a:rPr lang="pt-BR" b="1" dirty="0"/>
              <a:t> </a:t>
            </a:r>
          </a:p>
          <a:p>
            <a:pPr marL="514350" indent="-514350">
              <a:buAutoNum type="arabicParenR"/>
            </a:pPr>
            <a:r>
              <a:rPr lang="pt-BR" dirty="0"/>
              <a:t>Identificar e especificar que tipo de </a:t>
            </a:r>
            <a:r>
              <a:rPr lang="pt-BR" dirty="0" err="1"/>
              <a:t>uC</a:t>
            </a:r>
            <a:r>
              <a:rPr lang="pt-BR" dirty="0"/>
              <a:t> são mais adequados para determinadas aplicações </a:t>
            </a:r>
          </a:p>
          <a:p>
            <a:pPr marL="514350" indent="-514350">
              <a:buAutoNum type="arabicParenR"/>
            </a:pPr>
            <a:r>
              <a:rPr lang="pt-BR" dirty="0"/>
              <a:t>Aprende sobre compiladores e programar seus próprios projetos </a:t>
            </a:r>
          </a:p>
          <a:p>
            <a:pPr marL="514350" indent="-514350">
              <a:buAutoNum type="arabicParenR"/>
            </a:pPr>
            <a:r>
              <a:rPr lang="pt-BR" dirty="0"/>
              <a:t>Desenvolver afinidade prática com microcontroladores</a:t>
            </a:r>
          </a:p>
          <a:p>
            <a:pPr marL="514350" indent="-514350">
              <a:buAutoNum type="arabicParenR"/>
            </a:pPr>
            <a:r>
              <a:rPr lang="pt-BR" dirty="0"/>
              <a:t>Projetar e desenvolver um projeto com </a:t>
            </a:r>
            <a:r>
              <a:rPr lang="pt-BR" dirty="0" err="1"/>
              <a:t>microcontroladores</a:t>
            </a:r>
            <a:r>
              <a:rPr lang="pt-BR" dirty="0"/>
              <a:t> </a:t>
            </a:r>
            <a:endParaRPr lang="pt-BR" b="1" dirty="0"/>
          </a:p>
          <a:p>
            <a:endParaRPr lang="pt-BR" dirty="0"/>
          </a:p>
        </p:txBody>
      </p:sp>
    </p:spTree>
    <p:extLst>
      <p:ext uri="{BB962C8B-B14F-4D97-AF65-F5344CB8AC3E}">
        <p14:creationId xmlns:p14="http://schemas.microsoft.com/office/powerpoint/2010/main" val="1166003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10110537" cy="1149631"/>
          </a:xfrm>
        </p:spPr>
        <p:txBody>
          <a:bodyPr>
            <a:noAutofit/>
          </a:bodyPr>
          <a:lstStyle/>
          <a:p>
            <a:r>
              <a:rPr lang="pt-BR" altLang="pt-BR" dirty="0"/>
              <a:t>Como são definidas as arquiteturas dos microcontroladores?</a:t>
            </a:r>
            <a:endParaRPr lang="pt-BR" dirty="0"/>
          </a:p>
        </p:txBody>
      </p:sp>
      <p:sp>
        <p:nvSpPr>
          <p:cNvPr id="3" name="Espaço Reservado para Conteúdo 2"/>
          <p:cNvSpPr>
            <a:spLocks noGrp="1"/>
          </p:cNvSpPr>
          <p:nvPr>
            <p:ph idx="1"/>
          </p:nvPr>
        </p:nvSpPr>
        <p:spPr/>
        <p:txBody>
          <a:bodyPr>
            <a:normAutofit/>
          </a:bodyPr>
          <a:lstStyle/>
          <a:p>
            <a:pPr lvl="1"/>
            <a:endParaRPr lang="pt-BR" altLang="pt-BR" sz="2800" dirty="0">
              <a:latin typeface="Times New Roman" panose="02020603050405020304" pitchFamily="18" charset="0"/>
            </a:endParaRPr>
          </a:p>
          <a:p>
            <a:pPr lvl="1"/>
            <a:r>
              <a:rPr lang="pt-BR" altLang="pt-BR" b="1" dirty="0">
                <a:latin typeface="Times New Roman" panose="02020603050405020304" pitchFamily="18" charset="0"/>
              </a:rPr>
              <a:t>1) Pela escolha do </a:t>
            </a:r>
            <a:r>
              <a:rPr lang="pt-BR" altLang="pt-BR" b="1" u="sng" dirty="0">
                <a:latin typeface="Times New Roman" panose="02020603050405020304" pitchFamily="18" charset="0"/>
              </a:rPr>
              <a:t>conjunto de instruções </a:t>
            </a:r>
            <a:r>
              <a:rPr lang="pt-BR" altLang="pt-BR" b="1" dirty="0">
                <a:latin typeface="Times New Roman" panose="02020603050405020304" pitchFamily="18" charset="0"/>
              </a:rPr>
              <a:t>que lhes serão atribuídas e;</a:t>
            </a:r>
          </a:p>
          <a:p>
            <a:pPr lvl="1"/>
            <a:r>
              <a:rPr lang="pt-BR" altLang="pt-BR" dirty="0">
                <a:latin typeface="Times New Roman" panose="02020603050405020304" pitchFamily="18" charset="0"/>
              </a:rPr>
              <a:t>	Arquitetura CISC 	</a:t>
            </a:r>
          </a:p>
          <a:p>
            <a:pPr lvl="1"/>
            <a:r>
              <a:rPr lang="pt-BR" altLang="pt-BR" dirty="0">
                <a:latin typeface="Times New Roman" panose="02020603050405020304" pitchFamily="18" charset="0"/>
              </a:rPr>
              <a:t>	Arquitetura RISC</a:t>
            </a:r>
          </a:p>
          <a:p>
            <a:pPr lvl="1"/>
            <a:endParaRPr lang="pt-BR" altLang="pt-BR" dirty="0">
              <a:latin typeface="Times New Roman" panose="02020603050405020304" pitchFamily="18" charset="0"/>
            </a:endParaRPr>
          </a:p>
          <a:p>
            <a:pPr lvl="1"/>
            <a:r>
              <a:rPr lang="pt-BR" altLang="pt-BR" b="1" dirty="0">
                <a:latin typeface="Times New Roman" panose="02020603050405020304" pitchFamily="18" charset="0"/>
              </a:rPr>
              <a:t>2) Pela escolha do </a:t>
            </a:r>
            <a:r>
              <a:rPr lang="pt-BR" altLang="pt-BR" b="1" u="sng" dirty="0">
                <a:latin typeface="Times New Roman" panose="02020603050405020304" pitchFamily="18" charset="0"/>
              </a:rPr>
              <a:t>modelo</a:t>
            </a:r>
            <a:r>
              <a:rPr lang="pt-BR" altLang="pt-BR" b="1" dirty="0">
                <a:latin typeface="Times New Roman" panose="02020603050405020304" pitchFamily="18" charset="0"/>
              </a:rPr>
              <a:t> que será usado para </a:t>
            </a:r>
            <a:r>
              <a:rPr lang="pt-BR" altLang="pt-BR" b="1" u="sng" dirty="0">
                <a:latin typeface="Times New Roman" panose="02020603050405020304" pitchFamily="18" charset="0"/>
              </a:rPr>
              <a:t>acesso a dados e programas</a:t>
            </a:r>
            <a:r>
              <a:rPr lang="pt-BR" altLang="pt-BR" b="1" dirty="0">
                <a:latin typeface="Times New Roman" panose="02020603050405020304" pitchFamily="18" charset="0"/>
              </a:rPr>
              <a:t>.</a:t>
            </a:r>
          </a:p>
          <a:p>
            <a:pPr lvl="1"/>
            <a:r>
              <a:rPr lang="pt-BR" altLang="pt-BR" dirty="0">
                <a:latin typeface="Times New Roman" panose="02020603050405020304" pitchFamily="18" charset="0"/>
              </a:rPr>
              <a:t>	Máquina de Von Neumann</a:t>
            </a:r>
          </a:p>
          <a:p>
            <a:pPr lvl="1"/>
            <a:r>
              <a:rPr lang="pt-BR" altLang="pt-BR" dirty="0">
                <a:latin typeface="Times New Roman" panose="02020603050405020304" pitchFamily="18" charset="0"/>
              </a:rPr>
              <a:t>	Máquina de Harvard</a:t>
            </a:r>
          </a:p>
        </p:txBody>
      </p:sp>
    </p:spTree>
    <p:extLst>
      <p:ext uri="{BB962C8B-B14F-4D97-AF65-F5344CB8AC3E}">
        <p14:creationId xmlns:p14="http://schemas.microsoft.com/office/powerpoint/2010/main" val="2256043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p:cNvSpPr>
            <a:spLocks noGrp="1"/>
          </p:cNvSpPr>
          <p:nvPr>
            <p:ph type="body" idx="1"/>
          </p:nvPr>
        </p:nvSpPr>
        <p:spPr>
          <a:xfrm>
            <a:off x="839788" y="1536788"/>
            <a:ext cx="5332411" cy="823912"/>
          </a:xfrm>
        </p:spPr>
        <p:txBody>
          <a:bodyPr>
            <a:noAutofit/>
          </a:bodyPr>
          <a:lstStyle/>
          <a:p>
            <a:pPr>
              <a:lnSpc>
                <a:spcPct val="100000"/>
              </a:lnSpc>
              <a:spcBef>
                <a:spcPts val="0"/>
              </a:spcBef>
            </a:pPr>
            <a:r>
              <a:rPr lang="pt-BR" sz="2800" dirty="0"/>
              <a:t>CISC</a:t>
            </a:r>
          </a:p>
          <a:p>
            <a:pPr>
              <a:lnSpc>
                <a:spcPct val="100000"/>
              </a:lnSpc>
              <a:spcBef>
                <a:spcPts val="0"/>
              </a:spcBef>
            </a:pPr>
            <a:r>
              <a:rPr lang="pt-BR" altLang="pt-BR" sz="2800" i="1" dirty="0" err="1">
                <a:latin typeface="Times New Roman" panose="02020603050405020304" pitchFamily="18" charset="0"/>
              </a:rPr>
              <a:t>Complex</a:t>
            </a:r>
            <a:r>
              <a:rPr lang="pt-BR" altLang="pt-BR" sz="2800" i="1" dirty="0">
                <a:latin typeface="Times New Roman" panose="02020603050405020304" pitchFamily="18" charset="0"/>
              </a:rPr>
              <a:t> </a:t>
            </a:r>
            <a:r>
              <a:rPr lang="pt-BR" altLang="pt-BR" sz="2800" i="1" dirty="0" err="1">
                <a:latin typeface="Times New Roman" panose="02020603050405020304" pitchFamily="18" charset="0"/>
              </a:rPr>
              <a:t>Instruction</a:t>
            </a:r>
            <a:r>
              <a:rPr lang="pt-BR" altLang="pt-BR" sz="2800" i="1" dirty="0">
                <a:latin typeface="Times New Roman" panose="02020603050405020304" pitchFamily="18" charset="0"/>
              </a:rPr>
              <a:t> Set Computer</a:t>
            </a:r>
            <a:endParaRPr lang="pt-BR" altLang="pt-BR" sz="2800" dirty="0">
              <a:latin typeface="Times New Roman" panose="02020603050405020304" pitchFamily="18" charset="0"/>
            </a:endParaRPr>
          </a:p>
        </p:txBody>
      </p:sp>
      <p:sp>
        <p:nvSpPr>
          <p:cNvPr id="307203" name="Rectangle 3"/>
          <p:cNvSpPr>
            <a:spLocks noGrp="1" noChangeArrowheads="1"/>
          </p:cNvSpPr>
          <p:nvPr>
            <p:ph sz="half" idx="2"/>
          </p:nvPr>
        </p:nvSpPr>
        <p:spPr>
          <a:xfrm>
            <a:off x="839788" y="2550914"/>
            <a:ext cx="5157787" cy="3819229"/>
          </a:xfrm>
        </p:spPr>
        <p:txBody>
          <a:bodyPr>
            <a:noAutofit/>
          </a:bodyPr>
          <a:lstStyle/>
          <a:p>
            <a:pPr indent="-457200">
              <a:spcBef>
                <a:spcPts val="0"/>
              </a:spcBef>
              <a:buFont typeface="Wingdings" panose="05000000000000000000" pitchFamily="2" charset="2"/>
              <a:buChar char="Ø"/>
            </a:pPr>
            <a:r>
              <a:rPr lang="pt-BR" altLang="pt-BR" sz="2400" dirty="0"/>
              <a:t>As máquinas CISC apresentam um conjunto muito grande de instruções (acima de 100 por exemplo) e algumas delas, dado sua complexidade, apresentam formatos diferenciados e são executadas em múltiplos ciclos de </a:t>
            </a:r>
            <a:r>
              <a:rPr lang="pt-BR" altLang="pt-BR" sz="2400" dirty="0" err="1"/>
              <a:t>clock</a:t>
            </a:r>
            <a:r>
              <a:rPr lang="pt-BR" altLang="pt-BR" sz="2400" dirty="0"/>
              <a:t>. </a:t>
            </a:r>
          </a:p>
        </p:txBody>
      </p:sp>
      <p:sp>
        <p:nvSpPr>
          <p:cNvPr id="8" name="Espaço Reservado para Texto 7"/>
          <p:cNvSpPr>
            <a:spLocks noGrp="1"/>
          </p:cNvSpPr>
          <p:nvPr>
            <p:ph type="body" sz="quarter" idx="3"/>
          </p:nvPr>
        </p:nvSpPr>
        <p:spPr>
          <a:xfrm>
            <a:off x="6172199" y="1536786"/>
            <a:ext cx="5402179" cy="823912"/>
          </a:xfrm>
        </p:spPr>
        <p:txBody>
          <a:bodyPr>
            <a:noAutofit/>
          </a:bodyPr>
          <a:lstStyle/>
          <a:p>
            <a:pPr>
              <a:lnSpc>
                <a:spcPct val="100000"/>
              </a:lnSpc>
              <a:spcBef>
                <a:spcPts val="0"/>
              </a:spcBef>
            </a:pPr>
            <a:r>
              <a:rPr lang="pt-BR" sz="2800" dirty="0"/>
              <a:t>RISC</a:t>
            </a:r>
          </a:p>
          <a:p>
            <a:pPr>
              <a:lnSpc>
                <a:spcPct val="100000"/>
              </a:lnSpc>
              <a:spcBef>
                <a:spcPts val="0"/>
              </a:spcBef>
            </a:pPr>
            <a:r>
              <a:rPr lang="pt-BR" altLang="pt-BR" sz="2800" i="1" dirty="0" err="1">
                <a:latin typeface="Times New Roman" panose="02020603050405020304" pitchFamily="18" charset="0"/>
              </a:rPr>
              <a:t>Reduced</a:t>
            </a:r>
            <a:r>
              <a:rPr lang="pt-BR" altLang="pt-BR" sz="2800" i="1" dirty="0">
                <a:latin typeface="Times New Roman" panose="02020603050405020304" pitchFamily="18" charset="0"/>
              </a:rPr>
              <a:t> </a:t>
            </a:r>
            <a:r>
              <a:rPr lang="pt-BR" altLang="pt-BR" sz="2800" i="1" dirty="0" err="1">
                <a:latin typeface="Times New Roman" panose="02020603050405020304" pitchFamily="18" charset="0"/>
              </a:rPr>
              <a:t>Instruction</a:t>
            </a:r>
            <a:r>
              <a:rPr lang="pt-BR" altLang="pt-BR" sz="2800" i="1" dirty="0">
                <a:latin typeface="Times New Roman" panose="02020603050405020304" pitchFamily="18" charset="0"/>
              </a:rPr>
              <a:t> Set Computer</a:t>
            </a:r>
            <a:endParaRPr lang="pt-BR" altLang="pt-BR" sz="2800" dirty="0">
              <a:latin typeface="Times New Roman" panose="02020603050405020304" pitchFamily="18" charset="0"/>
            </a:endParaRPr>
          </a:p>
        </p:txBody>
      </p:sp>
      <p:sp>
        <p:nvSpPr>
          <p:cNvPr id="9" name="Espaço Reservado para Conteúdo 8"/>
          <p:cNvSpPr>
            <a:spLocks noGrp="1"/>
          </p:cNvSpPr>
          <p:nvPr>
            <p:ph sz="quarter" idx="4"/>
          </p:nvPr>
        </p:nvSpPr>
        <p:spPr>
          <a:xfrm>
            <a:off x="6172200" y="2550914"/>
            <a:ext cx="5183188" cy="3819229"/>
          </a:xfrm>
        </p:spPr>
        <p:txBody>
          <a:bodyPr>
            <a:normAutofit/>
          </a:bodyPr>
          <a:lstStyle/>
          <a:p>
            <a:pPr marL="342900" indent="-342900" algn="just">
              <a:spcBef>
                <a:spcPct val="20000"/>
              </a:spcBef>
              <a:spcAft>
                <a:spcPts val="1200"/>
              </a:spcAft>
              <a:buFont typeface="Wingdings" panose="05000000000000000000" pitchFamily="2" charset="2"/>
              <a:buChar char="Ø"/>
            </a:pPr>
            <a:r>
              <a:rPr lang="pt-BR" altLang="pt-BR" sz="2400" dirty="0"/>
              <a:t>Conjunto reduzido de instruções</a:t>
            </a:r>
          </a:p>
          <a:p>
            <a:pPr marL="342900" indent="-342900" algn="just">
              <a:lnSpc>
                <a:spcPct val="90000"/>
              </a:lnSpc>
              <a:spcBef>
                <a:spcPct val="20000"/>
              </a:spcBef>
              <a:spcAft>
                <a:spcPts val="1200"/>
              </a:spcAft>
              <a:buFont typeface="Wingdings" panose="05000000000000000000" pitchFamily="2" charset="2"/>
              <a:buChar char="Ø"/>
            </a:pPr>
            <a:r>
              <a:rPr lang="pt-BR" altLang="pt-BR" sz="2400" dirty="0"/>
              <a:t>Instruções menos complexas</a:t>
            </a:r>
            <a:endParaRPr lang="pt-BR" sz="2400" dirty="0"/>
          </a:p>
          <a:p>
            <a:pPr marL="342900" indent="-342900">
              <a:lnSpc>
                <a:spcPct val="100000"/>
              </a:lnSpc>
              <a:spcBef>
                <a:spcPts val="0"/>
              </a:spcBef>
              <a:buFont typeface="Wingdings" panose="05000000000000000000" pitchFamily="2" charset="2"/>
              <a:buChar char="Ø"/>
            </a:pPr>
            <a:r>
              <a:rPr lang="pt-BR" altLang="pt-BR" sz="2400" dirty="0"/>
              <a:t>Normalmente processadas em um único ciclo.</a:t>
            </a:r>
          </a:p>
          <a:p>
            <a:endParaRPr lang="pt-BR" sz="3200" dirty="0"/>
          </a:p>
        </p:txBody>
      </p:sp>
      <p:sp>
        <p:nvSpPr>
          <p:cNvPr id="4" name="Espaço Reservado para Número de Slide 3"/>
          <p:cNvSpPr>
            <a:spLocks noGrp="1"/>
          </p:cNvSpPr>
          <p:nvPr>
            <p:ph type="sldNum" sz="quarter" idx="12"/>
          </p:nvPr>
        </p:nvSpPr>
        <p:spPr/>
        <p:txBody>
          <a:bodyPr/>
          <a:lstStyle/>
          <a:p>
            <a:fld id="{4B2AAB57-1F89-4F8E-9CF6-ADFB1EB623CD}" type="slidenum">
              <a:rPr lang="pt-BR" altLang="pt-BR"/>
              <a:pPr/>
              <a:t>41</a:t>
            </a:fld>
            <a:endParaRPr lang="pt-BR" altLang="pt-BR"/>
          </a:p>
        </p:txBody>
      </p:sp>
      <p:sp>
        <p:nvSpPr>
          <p:cNvPr id="15" name="Título 1"/>
          <p:cNvSpPr>
            <a:spLocks noGrp="1"/>
          </p:cNvSpPr>
          <p:nvPr>
            <p:ph type="title"/>
          </p:nvPr>
        </p:nvSpPr>
        <p:spPr>
          <a:xfrm>
            <a:off x="838200" y="206261"/>
            <a:ext cx="10515600" cy="1149631"/>
          </a:xfrm>
        </p:spPr>
        <p:txBody>
          <a:bodyPr>
            <a:noAutofit/>
          </a:bodyPr>
          <a:lstStyle/>
          <a:p>
            <a:r>
              <a:rPr lang="pt-BR" altLang="pt-BR" sz="3600" b="1" cap="all" dirty="0">
                <a:solidFill>
                  <a:schemeClr val="accent6">
                    <a:lumMod val="50000"/>
                  </a:schemeClr>
                </a:solidFill>
                <a:effectLst/>
              </a:rPr>
              <a:t>1) Conjunto de instruções</a:t>
            </a:r>
            <a:endParaRPr lang="pt-BR" sz="3600" b="1" cap="all" dirty="0">
              <a:solidFill>
                <a:schemeClr val="accent6">
                  <a:lumMod val="50000"/>
                </a:schemeClr>
              </a:solidFill>
              <a:effectLst/>
            </a:endParaRPr>
          </a:p>
        </p:txBody>
      </p:sp>
    </p:spTree>
    <p:extLst>
      <p:ext uri="{BB962C8B-B14F-4D97-AF65-F5344CB8AC3E}">
        <p14:creationId xmlns:p14="http://schemas.microsoft.com/office/powerpoint/2010/main" val="2472624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effectLst/>
              </a:rPr>
              <a:t>Arquitetura </a:t>
            </a:r>
            <a:r>
              <a:rPr lang="pt-BR" sz="3600" u="sng" dirty="0" err="1">
                <a:effectLst/>
              </a:rPr>
              <a:t>cisc</a:t>
            </a:r>
            <a:endParaRPr lang="pt-BR" sz="3600" u="sng" dirty="0">
              <a:effectLst/>
            </a:endParaRPr>
          </a:p>
        </p:txBody>
      </p:sp>
      <p:sp>
        <p:nvSpPr>
          <p:cNvPr id="87043" name="Rectangle 3"/>
          <p:cNvSpPr>
            <a:spLocks noGrp="1" noChangeArrowheads="1"/>
          </p:cNvSpPr>
          <p:nvPr>
            <p:ph idx="1"/>
          </p:nvPr>
        </p:nvSpPr>
        <p:spPr>
          <a:xfrm>
            <a:off x="838200" y="1355892"/>
            <a:ext cx="10515600" cy="5502108"/>
          </a:xfrm>
        </p:spPr>
        <p:txBody>
          <a:bodyPr>
            <a:noAutofit/>
          </a:bodyPr>
          <a:lstStyle/>
          <a:p>
            <a:pPr algn="just">
              <a:lnSpc>
                <a:spcPct val="90000"/>
              </a:lnSpc>
              <a:spcAft>
                <a:spcPts val="1200"/>
              </a:spcAft>
            </a:pPr>
            <a:r>
              <a:rPr lang="pt-BR" altLang="pt-BR" sz="2400" dirty="0"/>
              <a:t>Arquitetura CISC (</a:t>
            </a:r>
            <a:r>
              <a:rPr lang="pt-BR" altLang="pt-BR" sz="2400" i="1" dirty="0" err="1"/>
              <a:t>Complex</a:t>
            </a:r>
            <a:r>
              <a:rPr lang="pt-BR" altLang="pt-BR" sz="2400" i="1" dirty="0"/>
              <a:t> </a:t>
            </a:r>
            <a:r>
              <a:rPr lang="pt-BR" altLang="pt-BR" sz="2400" i="1" dirty="0" err="1"/>
              <a:t>Instruction</a:t>
            </a:r>
            <a:r>
              <a:rPr lang="pt-BR" altLang="pt-BR" sz="2400" i="1" dirty="0"/>
              <a:t> Set Computer</a:t>
            </a:r>
            <a:r>
              <a:rPr lang="pt-BR" altLang="pt-BR" sz="2400" dirty="0"/>
              <a:t>) são </a:t>
            </a:r>
            <a:r>
              <a:rPr lang="pt-BR" altLang="pt-BR" sz="2400" u="sng" dirty="0"/>
              <a:t>fáceis de programar</a:t>
            </a:r>
            <a:r>
              <a:rPr lang="pt-BR" altLang="pt-BR" sz="2400" dirty="0"/>
              <a:t> e permitem um </a:t>
            </a:r>
            <a:r>
              <a:rPr lang="pt-BR" altLang="pt-BR" sz="2400" u="sng" dirty="0"/>
              <a:t>uso eficiente de memória</a:t>
            </a:r>
            <a:r>
              <a:rPr lang="pt-BR" altLang="pt-BR" sz="2400" dirty="0"/>
              <a:t>.</a:t>
            </a:r>
          </a:p>
          <a:p>
            <a:pPr algn="just">
              <a:lnSpc>
                <a:spcPct val="90000"/>
              </a:lnSpc>
              <a:spcAft>
                <a:spcPts val="1200"/>
              </a:spcAft>
            </a:pPr>
            <a:r>
              <a:rPr lang="pt-BR" altLang="pt-BR" sz="2400" dirty="0"/>
              <a:t>A pouco tempo atrás as máquinas eram programadas única e exclusivamente em linguagem </a:t>
            </a:r>
            <a:r>
              <a:rPr lang="pt-BR" altLang="pt-BR" sz="2400" i="1" u="sng" dirty="0"/>
              <a:t>Assembly</a:t>
            </a:r>
            <a:r>
              <a:rPr lang="pt-BR" altLang="pt-BR" sz="2400" dirty="0"/>
              <a:t> (linguagem de máquina), e as </a:t>
            </a:r>
            <a:r>
              <a:rPr lang="pt-BR" altLang="pt-BR" sz="2400" u="sng" dirty="0"/>
              <a:t>memórias eram lentas e caras</a:t>
            </a:r>
            <a:r>
              <a:rPr lang="pt-BR" altLang="pt-BR" sz="2400" dirty="0"/>
              <a:t>, o que justificou a filosofia CISC.</a:t>
            </a:r>
          </a:p>
          <a:p>
            <a:pPr algn="just">
              <a:lnSpc>
                <a:spcPct val="80000"/>
              </a:lnSpc>
              <a:spcAft>
                <a:spcPts val="1200"/>
              </a:spcAft>
            </a:pPr>
            <a:r>
              <a:rPr lang="pt-BR" altLang="pt-BR" sz="2400" dirty="0"/>
              <a:t>No entanto, instruções diferentes levam </a:t>
            </a:r>
            <a:r>
              <a:rPr lang="pt-BR" altLang="pt-BR" sz="2400" u="sng" dirty="0"/>
              <a:t>quantidades diferentes de períodos de clock</a:t>
            </a:r>
            <a:r>
              <a:rPr lang="pt-BR" altLang="pt-BR" sz="2400" dirty="0"/>
              <a:t> para executar, o que pode tornar a máquina excessivamente lenta.</a:t>
            </a:r>
          </a:p>
          <a:p>
            <a:pPr algn="just">
              <a:lnSpc>
                <a:spcPct val="80000"/>
              </a:lnSpc>
              <a:spcAft>
                <a:spcPts val="1200"/>
              </a:spcAft>
            </a:pPr>
            <a:r>
              <a:rPr lang="pt-BR" altLang="pt-BR" sz="2400" dirty="0"/>
              <a:t>Instruções muito especializadas </a:t>
            </a:r>
            <a:r>
              <a:rPr lang="pt-BR" altLang="pt-BR" sz="2400" u="sng" dirty="0"/>
              <a:t>não são usadas </a:t>
            </a:r>
            <a:r>
              <a:rPr lang="pt-BR" altLang="pt-BR" sz="2400" dirty="0"/>
              <a:t>com a frequência suficiente a ponto de justificar sua existência – aproximadamente 20% das instruções disponíveis são usadas em um programa típico.</a:t>
            </a:r>
          </a:p>
        </p:txBody>
      </p:sp>
    </p:spTree>
    <p:extLst>
      <p:ext uri="{BB962C8B-B14F-4D97-AF65-F5344CB8AC3E}">
        <p14:creationId xmlns:p14="http://schemas.microsoft.com/office/powerpoint/2010/main" val="2612043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a:bodyPr>
          <a:lstStyle/>
          <a:p>
            <a:r>
              <a:rPr lang="pt-BR" altLang="pt-BR" sz="3600" dirty="0">
                <a:effectLst/>
              </a:rPr>
              <a:t>Arquitetura </a:t>
            </a:r>
            <a:r>
              <a:rPr lang="pt-BR" altLang="pt-BR" sz="3600" u="sng" dirty="0">
                <a:effectLst/>
              </a:rPr>
              <a:t>RISC</a:t>
            </a:r>
          </a:p>
        </p:txBody>
      </p:sp>
      <p:sp>
        <p:nvSpPr>
          <p:cNvPr id="3" name="Espaço Reservado para Conteúdo 2"/>
          <p:cNvSpPr>
            <a:spLocks noGrp="1"/>
          </p:cNvSpPr>
          <p:nvPr>
            <p:ph idx="1"/>
          </p:nvPr>
        </p:nvSpPr>
        <p:spPr/>
        <p:txBody>
          <a:bodyPr>
            <a:normAutofit/>
          </a:bodyPr>
          <a:lstStyle/>
          <a:p>
            <a:pPr algn="just">
              <a:lnSpc>
                <a:spcPct val="90000"/>
              </a:lnSpc>
              <a:spcBef>
                <a:spcPct val="20000"/>
              </a:spcBef>
              <a:spcAft>
                <a:spcPts val="1200"/>
              </a:spcAft>
            </a:pPr>
            <a:r>
              <a:rPr lang="pt-BR" altLang="pt-BR" sz="2400" dirty="0">
                <a:latin typeface="Calibri" panose="020F0502020204030204" pitchFamily="34" charset="0"/>
              </a:rPr>
              <a:t>Arquitetura RISC (</a:t>
            </a:r>
            <a:r>
              <a:rPr lang="pt-BR" altLang="pt-BR" sz="2400" i="1" dirty="0" err="1">
                <a:latin typeface="Calibri" panose="020F0502020204030204" pitchFamily="34" charset="0"/>
              </a:rPr>
              <a:t>Reduced</a:t>
            </a:r>
            <a:r>
              <a:rPr lang="pt-BR" altLang="pt-BR" sz="2400" i="1" dirty="0">
                <a:latin typeface="Calibri" panose="020F0502020204030204" pitchFamily="34" charset="0"/>
              </a:rPr>
              <a:t> </a:t>
            </a:r>
            <a:r>
              <a:rPr lang="pt-BR" altLang="pt-BR" sz="2400" i="1" dirty="0" err="1">
                <a:latin typeface="Calibri" panose="020F0502020204030204" pitchFamily="34" charset="0"/>
              </a:rPr>
              <a:t>Instruction</a:t>
            </a:r>
            <a:r>
              <a:rPr lang="pt-BR" altLang="pt-BR" sz="2400" i="1" dirty="0">
                <a:latin typeface="Calibri" panose="020F0502020204030204" pitchFamily="34" charset="0"/>
              </a:rPr>
              <a:t> Set Computer</a:t>
            </a:r>
            <a:r>
              <a:rPr lang="pt-BR" altLang="pt-BR" sz="2400" dirty="0">
                <a:latin typeface="Calibri" panose="020F0502020204030204" pitchFamily="34" charset="0"/>
              </a:rPr>
              <a:t>) são aqueles que utilizam um pequeno conjunto de instruções altamente otimizado.</a:t>
            </a:r>
          </a:p>
          <a:p>
            <a:pPr algn="just">
              <a:lnSpc>
                <a:spcPct val="90000"/>
              </a:lnSpc>
              <a:spcBef>
                <a:spcPct val="20000"/>
              </a:spcBef>
              <a:spcAft>
                <a:spcPts val="1200"/>
              </a:spcAft>
            </a:pPr>
            <a:r>
              <a:rPr lang="pt-BR" altLang="pt-BR" sz="2400" dirty="0">
                <a:latin typeface="Calibri" panose="020F0502020204030204" pitchFamily="34" charset="0"/>
              </a:rPr>
              <a:t>Os primeiros projetos RISC foram desenvolvidos nos anos 70 e 80 pelas universidades de Stanford e Berkeley, respectivamente.</a:t>
            </a:r>
          </a:p>
          <a:p>
            <a:pPr algn="just">
              <a:lnSpc>
                <a:spcPct val="90000"/>
              </a:lnSpc>
              <a:spcBef>
                <a:spcPct val="20000"/>
              </a:spcBef>
              <a:spcAft>
                <a:spcPts val="1200"/>
              </a:spcAft>
            </a:pPr>
            <a:r>
              <a:rPr lang="pt-BR" altLang="pt-BR" sz="2400" dirty="0"/>
              <a:t>Execução em </a:t>
            </a:r>
            <a:r>
              <a:rPr lang="pt-BR" altLang="pt-BR" sz="2400" u="sng" dirty="0"/>
              <a:t>um ciclo</a:t>
            </a:r>
            <a:r>
              <a:rPr lang="pt-BR" altLang="pt-BR" sz="2400" dirty="0"/>
              <a:t> de </a:t>
            </a:r>
            <a:r>
              <a:rPr lang="pt-BR" altLang="pt-BR" sz="2400" i="1" dirty="0" err="1"/>
              <a:t>clock</a:t>
            </a:r>
            <a:r>
              <a:rPr lang="pt-BR" altLang="pt-BR" sz="2400" dirty="0"/>
              <a:t>. Esta característica é resultado da otimização de cada instrução, aliada a uma técnica chamada de </a:t>
            </a:r>
            <a:r>
              <a:rPr lang="pt-BR" altLang="pt-BR" sz="2400" i="1" dirty="0" err="1"/>
              <a:t>Pipelining</a:t>
            </a:r>
            <a:r>
              <a:rPr lang="pt-BR" altLang="pt-BR" sz="2400" i="1" dirty="0"/>
              <a:t>.</a:t>
            </a:r>
            <a:endParaRPr lang="pt-BR" altLang="pt-BR" sz="2400" dirty="0"/>
          </a:p>
          <a:p>
            <a:pPr algn="just">
              <a:lnSpc>
                <a:spcPct val="90000"/>
              </a:lnSpc>
              <a:spcBef>
                <a:spcPct val="20000"/>
              </a:spcBef>
              <a:spcAft>
                <a:spcPts val="1200"/>
              </a:spcAft>
            </a:pPr>
            <a:r>
              <a:rPr lang="pt-BR" altLang="pt-BR" sz="2400" dirty="0"/>
              <a:t>Grande número de </a:t>
            </a:r>
            <a:r>
              <a:rPr lang="pt-BR" altLang="pt-BR" sz="2400" u="sng" dirty="0"/>
              <a:t>registradores</a:t>
            </a:r>
            <a:r>
              <a:rPr lang="pt-BR" altLang="pt-BR" sz="2400" dirty="0"/>
              <a:t> para evitar uma quantidade elevada de interações com a memória.</a:t>
            </a:r>
          </a:p>
        </p:txBody>
      </p:sp>
    </p:spTree>
    <p:extLst>
      <p:ext uri="{BB962C8B-B14F-4D97-AF65-F5344CB8AC3E}">
        <p14:creationId xmlns:p14="http://schemas.microsoft.com/office/powerpoint/2010/main" val="3128278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pipeline</a:t>
            </a:r>
            <a:endParaRPr lang="pt-BR" altLang="pt-BR" dirty="0"/>
          </a:p>
        </p:txBody>
      </p:sp>
      <p:sp>
        <p:nvSpPr>
          <p:cNvPr id="6" name="Espaço Reservado para Conteúdo 5"/>
          <p:cNvSpPr>
            <a:spLocks noGrp="1"/>
          </p:cNvSpPr>
          <p:nvPr>
            <p:ph idx="1"/>
          </p:nvPr>
        </p:nvSpPr>
        <p:spPr/>
        <p:txBody>
          <a:bodyPr/>
          <a:lstStyle/>
          <a:p>
            <a:r>
              <a:rPr lang="pt-BR" altLang="pt-BR" sz="2400" dirty="0"/>
              <a:t>Para que ocorra </a:t>
            </a:r>
            <a:r>
              <a:rPr lang="pt-BR" altLang="pt-BR" sz="2400" dirty="0" err="1"/>
              <a:t>pipelining</a:t>
            </a:r>
            <a:r>
              <a:rPr lang="pt-BR" altLang="pt-BR" sz="2400" dirty="0"/>
              <a:t> é necessário:</a:t>
            </a:r>
          </a:p>
          <a:p>
            <a:pPr lvl="1" algn="just">
              <a:spcBef>
                <a:spcPct val="20000"/>
              </a:spcBef>
            </a:pPr>
            <a:r>
              <a:rPr lang="pt-BR" altLang="pt-BR" sz="2000" dirty="0"/>
              <a:t>- Instruções com tempo de execução próximos e previsíveis (execução em um único ciclo)</a:t>
            </a:r>
          </a:p>
          <a:p>
            <a:pPr lvl="1" algn="just">
              <a:spcBef>
                <a:spcPct val="20000"/>
              </a:spcBef>
            </a:pPr>
            <a:r>
              <a:rPr lang="pt-BR" altLang="pt-BR" sz="2000" dirty="0"/>
              <a:t>- Baixo número de instruções</a:t>
            </a:r>
            <a:endParaRPr lang="pt-BR" dirty="0"/>
          </a:p>
        </p:txBody>
      </p:sp>
    </p:spTree>
    <p:extLst>
      <p:ext uri="{BB962C8B-B14F-4D97-AF65-F5344CB8AC3E}">
        <p14:creationId xmlns:p14="http://schemas.microsoft.com/office/powerpoint/2010/main" val="2549232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Sem pipeline</a:t>
            </a:r>
            <a:endParaRPr lang="pt-BR" altLang="pt-BR" dirty="0"/>
          </a:p>
        </p:txBody>
      </p:sp>
      <p:pic>
        <p:nvPicPr>
          <p:cNvPr id="2" name="Imagem 1"/>
          <p:cNvPicPr>
            <a:picLocks noChangeAspect="1"/>
          </p:cNvPicPr>
          <p:nvPr/>
        </p:nvPicPr>
        <p:blipFill>
          <a:blip r:embed="rId2"/>
          <a:stretch>
            <a:fillRect/>
          </a:stretch>
        </p:blipFill>
        <p:spPr>
          <a:xfrm>
            <a:off x="0" y="1101213"/>
            <a:ext cx="12151840" cy="4605162"/>
          </a:xfrm>
          <a:prstGeom prst="rect">
            <a:avLst/>
          </a:prstGeom>
        </p:spPr>
      </p:pic>
      <p:sp>
        <p:nvSpPr>
          <p:cNvPr id="3" name="Retângulo 2">
            <a:extLst>
              <a:ext uri="{FF2B5EF4-FFF2-40B4-BE49-F238E27FC236}">
                <a16:creationId xmlns:a16="http://schemas.microsoft.com/office/drawing/2014/main" id="{04E3E1E1-4046-4ABE-811C-58F390C05499}"/>
              </a:ext>
            </a:extLst>
          </p:cNvPr>
          <p:cNvSpPr/>
          <p:nvPr/>
        </p:nvSpPr>
        <p:spPr>
          <a:xfrm>
            <a:off x="2809188" y="3186261"/>
            <a:ext cx="9040305" cy="2394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816404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Sem pipeline</a:t>
            </a:r>
            <a:endParaRPr lang="pt-BR" altLang="pt-BR" dirty="0"/>
          </a:p>
        </p:txBody>
      </p:sp>
      <p:pic>
        <p:nvPicPr>
          <p:cNvPr id="2" name="Imagem 1"/>
          <p:cNvPicPr>
            <a:picLocks noChangeAspect="1"/>
          </p:cNvPicPr>
          <p:nvPr/>
        </p:nvPicPr>
        <p:blipFill>
          <a:blip r:embed="rId2"/>
          <a:stretch>
            <a:fillRect/>
          </a:stretch>
        </p:blipFill>
        <p:spPr>
          <a:xfrm>
            <a:off x="0" y="1101213"/>
            <a:ext cx="12151840" cy="4605162"/>
          </a:xfrm>
          <a:prstGeom prst="rect">
            <a:avLst/>
          </a:prstGeom>
        </p:spPr>
      </p:pic>
      <p:sp>
        <p:nvSpPr>
          <p:cNvPr id="3" name="Retângulo 2">
            <a:extLst>
              <a:ext uri="{FF2B5EF4-FFF2-40B4-BE49-F238E27FC236}">
                <a16:creationId xmlns:a16="http://schemas.microsoft.com/office/drawing/2014/main" id="{04E3E1E1-4046-4ABE-811C-58F390C05499}"/>
              </a:ext>
            </a:extLst>
          </p:cNvPr>
          <p:cNvSpPr/>
          <p:nvPr/>
        </p:nvSpPr>
        <p:spPr>
          <a:xfrm>
            <a:off x="6136849" y="3808429"/>
            <a:ext cx="5712644" cy="177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25724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Sem pipeline</a:t>
            </a:r>
            <a:endParaRPr lang="pt-BR" altLang="pt-BR" dirty="0"/>
          </a:p>
        </p:txBody>
      </p:sp>
      <p:pic>
        <p:nvPicPr>
          <p:cNvPr id="2" name="Imagem 1"/>
          <p:cNvPicPr>
            <a:picLocks noChangeAspect="1"/>
          </p:cNvPicPr>
          <p:nvPr/>
        </p:nvPicPr>
        <p:blipFill>
          <a:blip r:embed="rId2"/>
          <a:stretch>
            <a:fillRect/>
          </a:stretch>
        </p:blipFill>
        <p:spPr>
          <a:xfrm>
            <a:off x="0" y="1101213"/>
            <a:ext cx="12151840" cy="4605162"/>
          </a:xfrm>
          <a:prstGeom prst="rect">
            <a:avLst/>
          </a:prstGeom>
        </p:spPr>
      </p:pic>
      <p:sp>
        <p:nvSpPr>
          <p:cNvPr id="3" name="Retângulo 2">
            <a:extLst>
              <a:ext uri="{FF2B5EF4-FFF2-40B4-BE49-F238E27FC236}">
                <a16:creationId xmlns:a16="http://schemas.microsoft.com/office/drawing/2014/main" id="{04E3E1E1-4046-4ABE-811C-58F390C05499}"/>
              </a:ext>
            </a:extLst>
          </p:cNvPr>
          <p:cNvSpPr/>
          <p:nvPr/>
        </p:nvSpPr>
        <p:spPr>
          <a:xfrm>
            <a:off x="8521831" y="3186261"/>
            <a:ext cx="3327662" cy="2394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1736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Sem pipeline</a:t>
            </a:r>
            <a:endParaRPr lang="pt-BR" altLang="pt-BR" dirty="0"/>
          </a:p>
        </p:txBody>
      </p:sp>
      <p:pic>
        <p:nvPicPr>
          <p:cNvPr id="2" name="Imagem 1"/>
          <p:cNvPicPr>
            <a:picLocks noChangeAspect="1"/>
          </p:cNvPicPr>
          <p:nvPr/>
        </p:nvPicPr>
        <p:blipFill>
          <a:blip r:embed="rId2"/>
          <a:stretch>
            <a:fillRect/>
          </a:stretch>
        </p:blipFill>
        <p:spPr>
          <a:xfrm>
            <a:off x="0" y="1101213"/>
            <a:ext cx="12151840" cy="4605162"/>
          </a:xfrm>
          <a:prstGeom prst="rect">
            <a:avLst/>
          </a:prstGeom>
        </p:spPr>
      </p:pic>
    </p:spTree>
    <p:extLst>
      <p:ext uri="{BB962C8B-B14F-4D97-AF65-F5344CB8AC3E}">
        <p14:creationId xmlns:p14="http://schemas.microsoft.com/office/powerpoint/2010/main" val="277286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com pipeline</a:t>
            </a:r>
            <a:endParaRPr lang="pt-BR" altLang="pt-BR" dirty="0"/>
          </a:p>
        </p:txBody>
      </p:sp>
      <p:pic>
        <p:nvPicPr>
          <p:cNvPr id="3" name="Imagem 2"/>
          <p:cNvPicPr>
            <a:picLocks noChangeAspect="1"/>
          </p:cNvPicPr>
          <p:nvPr/>
        </p:nvPicPr>
        <p:blipFill>
          <a:blip r:embed="rId2"/>
          <a:stretch>
            <a:fillRect/>
          </a:stretch>
        </p:blipFill>
        <p:spPr>
          <a:xfrm>
            <a:off x="7437" y="1140613"/>
            <a:ext cx="12219245" cy="5083206"/>
          </a:xfrm>
          <a:prstGeom prst="rect">
            <a:avLst/>
          </a:prstGeom>
        </p:spPr>
      </p:pic>
      <p:sp>
        <p:nvSpPr>
          <p:cNvPr id="2" name="Retângulo 1">
            <a:extLst>
              <a:ext uri="{FF2B5EF4-FFF2-40B4-BE49-F238E27FC236}">
                <a16:creationId xmlns:a16="http://schemas.microsoft.com/office/drawing/2014/main" id="{7D7C3FC4-28ED-49DD-A006-B9DF9D1D0D3B}"/>
              </a:ext>
            </a:extLst>
          </p:cNvPr>
          <p:cNvSpPr/>
          <p:nvPr/>
        </p:nvSpPr>
        <p:spPr>
          <a:xfrm>
            <a:off x="1923068" y="3676454"/>
            <a:ext cx="4402318" cy="2413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64655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 o objetivo desta cadeira?</a:t>
            </a:r>
          </a:p>
        </p:txBody>
      </p:sp>
      <p:sp>
        <p:nvSpPr>
          <p:cNvPr id="3" name="Espaço Reservado para Conteúdo 2"/>
          <p:cNvSpPr>
            <a:spLocks noGrp="1"/>
          </p:cNvSpPr>
          <p:nvPr>
            <p:ph idx="1"/>
          </p:nvPr>
        </p:nvSpPr>
        <p:spPr/>
        <p:txBody>
          <a:bodyPr/>
          <a:lstStyle/>
          <a:p>
            <a:endParaRPr lang="pt-BR" dirty="0"/>
          </a:p>
          <a:p>
            <a:pPr algn="ctr"/>
            <a:endParaRPr lang="pt-BR" dirty="0"/>
          </a:p>
          <a:p>
            <a:pPr algn="ctr"/>
            <a:r>
              <a:rPr lang="pt-BR" dirty="0"/>
              <a:t>Especificar, Projetar e Executar projetos com microcontroladores</a:t>
            </a:r>
          </a:p>
          <a:p>
            <a:endParaRPr lang="pt-BR" dirty="0"/>
          </a:p>
        </p:txBody>
      </p:sp>
      <p:sp>
        <p:nvSpPr>
          <p:cNvPr id="4" name="CaixaDeTexto 3"/>
          <p:cNvSpPr txBox="1"/>
          <p:nvPr/>
        </p:nvSpPr>
        <p:spPr>
          <a:xfrm>
            <a:off x="3792354" y="1790299"/>
            <a:ext cx="2109232" cy="369332"/>
          </a:xfrm>
          <a:prstGeom prst="rect">
            <a:avLst/>
          </a:prstGeom>
          <a:noFill/>
        </p:spPr>
        <p:txBody>
          <a:bodyPr wrap="none" rtlCol="0">
            <a:spAutoFit/>
          </a:bodyPr>
          <a:lstStyle/>
          <a:p>
            <a:r>
              <a:rPr lang="pt-BR" b="1" dirty="0">
                <a:solidFill>
                  <a:srgbClr val="002060"/>
                </a:solidFill>
              </a:rPr>
              <a:t>consumo de energia</a:t>
            </a:r>
          </a:p>
        </p:txBody>
      </p:sp>
      <p:sp>
        <p:nvSpPr>
          <p:cNvPr id="5" name="CaixaDeTexto 4"/>
          <p:cNvSpPr txBox="1"/>
          <p:nvPr/>
        </p:nvSpPr>
        <p:spPr>
          <a:xfrm>
            <a:off x="5446295" y="2505523"/>
            <a:ext cx="1697260" cy="369332"/>
          </a:xfrm>
          <a:prstGeom prst="rect">
            <a:avLst/>
          </a:prstGeom>
          <a:noFill/>
        </p:spPr>
        <p:txBody>
          <a:bodyPr wrap="none" rtlCol="0">
            <a:spAutoFit/>
          </a:bodyPr>
          <a:lstStyle/>
          <a:p>
            <a:r>
              <a:rPr lang="pt-BR" b="1" dirty="0">
                <a:solidFill>
                  <a:srgbClr val="002060"/>
                </a:solidFill>
              </a:rPr>
              <a:t>tamanho da PCI</a:t>
            </a:r>
          </a:p>
        </p:txBody>
      </p:sp>
      <p:sp>
        <p:nvSpPr>
          <p:cNvPr id="6" name="CaixaDeTexto 5"/>
          <p:cNvSpPr txBox="1"/>
          <p:nvPr/>
        </p:nvSpPr>
        <p:spPr>
          <a:xfrm>
            <a:off x="1904198" y="3798964"/>
            <a:ext cx="1594347" cy="369332"/>
          </a:xfrm>
          <a:prstGeom prst="rect">
            <a:avLst/>
          </a:prstGeom>
          <a:noFill/>
        </p:spPr>
        <p:txBody>
          <a:bodyPr wrap="none" rtlCol="0">
            <a:spAutoFit/>
          </a:bodyPr>
          <a:lstStyle/>
          <a:p>
            <a:r>
              <a:rPr lang="pt-BR" b="1" dirty="0">
                <a:solidFill>
                  <a:srgbClr val="002060"/>
                </a:solidFill>
              </a:rPr>
              <a:t>tensão elétrica</a:t>
            </a:r>
          </a:p>
        </p:txBody>
      </p:sp>
      <p:sp>
        <p:nvSpPr>
          <p:cNvPr id="7" name="CaixaDeTexto 6"/>
          <p:cNvSpPr txBox="1"/>
          <p:nvPr/>
        </p:nvSpPr>
        <p:spPr>
          <a:xfrm>
            <a:off x="3569369" y="5037567"/>
            <a:ext cx="2704138" cy="369332"/>
          </a:xfrm>
          <a:prstGeom prst="rect">
            <a:avLst/>
          </a:prstGeom>
          <a:noFill/>
        </p:spPr>
        <p:txBody>
          <a:bodyPr wrap="none" rtlCol="0">
            <a:spAutoFit/>
          </a:bodyPr>
          <a:lstStyle/>
          <a:p>
            <a:r>
              <a:rPr lang="pt-BR" b="1" dirty="0">
                <a:solidFill>
                  <a:srgbClr val="002060"/>
                </a:solidFill>
              </a:rPr>
              <a:t>protocolo de comunicação</a:t>
            </a:r>
          </a:p>
        </p:txBody>
      </p:sp>
      <p:sp>
        <p:nvSpPr>
          <p:cNvPr id="8" name="CaixaDeTexto 7"/>
          <p:cNvSpPr txBox="1"/>
          <p:nvPr/>
        </p:nvSpPr>
        <p:spPr>
          <a:xfrm>
            <a:off x="5350043" y="4049162"/>
            <a:ext cx="1831784" cy="369332"/>
          </a:xfrm>
          <a:prstGeom prst="rect">
            <a:avLst/>
          </a:prstGeom>
          <a:noFill/>
        </p:spPr>
        <p:txBody>
          <a:bodyPr wrap="none" rtlCol="0">
            <a:spAutoFit/>
          </a:bodyPr>
          <a:lstStyle/>
          <a:p>
            <a:r>
              <a:rPr lang="pt-BR" b="1" dirty="0">
                <a:solidFill>
                  <a:srgbClr val="002060"/>
                </a:solidFill>
              </a:rPr>
              <a:t>entradas e saídas</a:t>
            </a:r>
          </a:p>
        </p:txBody>
      </p:sp>
      <p:sp>
        <p:nvSpPr>
          <p:cNvPr id="9" name="CaixaDeTexto 8"/>
          <p:cNvSpPr txBox="1"/>
          <p:nvPr/>
        </p:nvSpPr>
        <p:spPr>
          <a:xfrm>
            <a:off x="7166020" y="5481784"/>
            <a:ext cx="2667077" cy="369332"/>
          </a:xfrm>
          <a:prstGeom prst="rect">
            <a:avLst/>
          </a:prstGeom>
          <a:noFill/>
        </p:spPr>
        <p:txBody>
          <a:bodyPr wrap="none" rtlCol="0">
            <a:spAutoFit/>
          </a:bodyPr>
          <a:lstStyle/>
          <a:p>
            <a:r>
              <a:rPr lang="pt-BR" b="1" dirty="0">
                <a:solidFill>
                  <a:srgbClr val="002060"/>
                </a:solidFill>
              </a:rPr>
              <a:t>armazenamento de dados</a:t>
            </a:r>
          </a:p>
        </p:txBody>
      </p:sp>
      <p:sp>
        <p:nvSpPr>
          <p:cNvPr id="10" name="CaixaDeTexto 9"/>
          <p:cNvSpPr txBox="1"/>
          <p:nvPr/>
        </p:nvSpPr>
        <p:spPr>
          <a:xfrm>
            <a:off x="7928654" y="1744771"/>
            <a:ext cx="688009" cy="369332"/>
          </a:xfrm>
          <a:prstGeom prst="rect">
            <a:avLst/>
          </a:prstGeom>
          <a:noFill/>
        </p:spPr>
        <p:txBody>
          <a:bodyPr wrap="none" rtlCol="0">
            <a:spAutoFit/>
          </a:bodyPr>
          <a:lstStyle/>
          <a:p>
            <a:r>
              <a:rPr lang="pt-BR" b="1" dirty="0">
                <a:solidFill>
                  <a:srgbClr val="002060"/>
                </a:solidFill>
              </a:rPr>
              <a:t>custo</a:t>
            </a:r>
          </a:p>
        </p:txBody>
      </p:sp>
      <p:sp>
        <p:nvSpPr>
          <p:cNvPr id="11" name="CaixaDeTexto 10"/>
          <p:cNvSpPr txBox="1"/>
          <p:nvPr/>
        </p:nvSpPr>
        <p:spPr>
          <a:xfrm>
            <a:off x="1067347" y="2320857"/>
            <a:ext cx="1214884" cy="369332"/>
          </a:xfrm>
          <a:prstGeom prst="rect">
            <a:avLst/>
          </a:prstGeom>
          <a:noFill/>
        </p:spPr>
        <p:txBody>
          <a:bodyPr wrap="none" rtlCol="0">
            <a:spAutoFit/>
          </a:bodyPr>
          <a:lstStyle/>
          <a:p>
            <a:r>
              <a:rPr lang="pt-BR" b="1" dirty="0">
                <a:solidFill>
                  <a:srgbClr val="002060"/>
                </a:solidFill>
              </a:rPr>
              <a:t>velocidade</a:t>
            </a:r>
          </a:p>
        </p:txBody>
      </p:sp>
    </p:spTree>
    <p:extLst>
      <p:ext uri="{BB962C8B-B14F-4D97-AF65-F5344CB8AC3E}">
        <p14:creationId xmlns:p14="http://schemas.microsoft.com/office/powerpoint/2010/main" val="26274080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com pipeline</a:t>
            </a:r>
            <a:endParaRPr lang="pt-BR" altLang="pt-BR" dirty="0"/>
          </a:p>
        </p:txBody>
      </p:sp>
      <p:pic>
        <p:nvPicPr>
          <p:cNvPr id="3" name="Imagem 2"/>
          <p:cNvPicPr>
            <a:picLocks noChangeAspect="1"/>
          </p:cNvPicPr>
          <p:nvPr/>
        </p:nvPicPr>
        <p:blipFill>
          <a:blip r:embed="rId2"/>
          <a:stretch>
            <a:fillRect/>
          </a:stretch>
        </p:blipFill>
        <p:spPr>
          <a:xfrm>
            <a:off x="7437" y="1140613"/>
            <a:ext cx="12219245" cy="5083206"/>
          </a:xfrm>
          <a:prstGeom prst="rect">
            <a:avLst/>
          </a:prstGeom>
        </p:spPr>
      </p:pic>
      <p:sp>
        <p:nvSpPr>
          <p:cNvPr id="2" name="Retângulo 1">
            <a:extLst>
              <a:ext uri="{FF2B5EF4-FFF2-40B4-BE49-F238E27FC236}">
                <a16:creationId xmlns:a16="http://schemas.microsoft.com/office/drawing/2014/main" id="{7D7C3FC4-28ED-49DD-A006-B9DF9D1D0D3B}"/>
              </a:ext>
            </a:extLst>
          </p:cNvPr>
          <p:cNvSpPr/>
          <p:nvPr/>
        </p:nvSpPr>
        <p:spPr>
          <a:xfrm>
            <a:off x="1923068" y="4411744"/>
            <a:ext cx="4402318" cy="1677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73311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com pipeline</a:t>
            </a:r>
            <a:endParaRPr lang="pt-BR" altLang="pt-BR" dirty="0"/>
          </a:p>
        </p:txBody>
      </p:sp>
      <p:pic>
        <p:nvPicPr>
          <p:cNvPr id="3" name="Imagem 2"/>
          <p:cNvPicPr>
            <a:picLocks noChangeAspect="1"/>
          </p:cNvPicPr>
          <p:nvPr/>
        </p:nvPicPr>
        <p:blipFill>
          <a:blip r:embed="rId2"/>
          <a:stretch>
            <a:fillRect/>
          </a:stretch>
        </p:blipFill>
        <p:spPr>
          <a:xfrm>
            <a:off x="7437" y="1140613"/>
            <a:ext cx="12219245" cy="5083206"/>
          </a:xfrm>
          <a:prstGeom prst="rect">
            <a:avLst/>
          </a:prstGeom>
        </p:spPr>
      </p:pic>
      <p:sp>
        <p:nvSpPr>
          <p:cNvPr id="2" name="Retângulo 1">
            <a:extLst>
              <a:ext uri="{FF2B5EF4-FFF2-40B4-BE49-F238E27FC236}">
                <a16:creationId xmlns:a16="http://schemas.microsoft.com/office/drawing/2014/main" id="{7D7C3FC4-28ED-49DD-A006-B9DF9D1D0D3B}"/>
              </a:ext>
            </a:extLst>
          </p:cNvPr>
          <p:cNvSpPr/>
          <p:nvPr/>
        </p:nvSpPr>
        <p:spPr>
          <a:xfrm>
            <a:off x="3139126" y="5165889"/>
            <a:ext cx="3186260" cy="9238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64030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com pipeline</a:t>
            </a:r>
            <a:endParaRPr lang="pt-BR" altLang="pt-BR" dirty="0"/>
          </a:p>
        </p:txBody>
      </p:sp>
      <p:pic>
        <p:nvPicPr>
          <p:cNvPr id="3" name="Imagem 2"/>
          <p:cNvPicPr>
            <a:picLocks noChangeAspect="1"/>
          </p:cNvPicPr>
          <p:nvPr/>
        </p:nvPicPr>
        <p:blipFill>
          <a:blip r:embed="rId2"/>
          <a:stretch>
            <a:fillRect/>
          </a:stretch>
        </p:blipFill>
        <p:spPr>
          <a:xfrm>
            <a:off x="7437" y="1140613"/>
            <a:ext cx="12219245" cy="5083206"/>
          </a:xfrm>
          <a:prstGeom prst="rect">
            <a:avLst/>
          </a:prstGeom>
        </p:spPr>
      </p:pic>
    </p:spTree>
    <p:extLst>
      <p:ext uri="{BB962C8B-B14F-4D97-AF65-F5344CB8AC3E}">
        <p14:creationId xmlns:p14="http://schemas.microsoft.com/office/powerpoint/2010/main" val="3951946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p:cNvSpPr>
            <a:spLocks noGrp="1"/>
          </p:cNvSpPr>
          <p:nvPr>
            <p:ph type="body" idx="1"/>
          </p:nvPr>
        </p:nvSpPr>
        <p:spPr/>
        <p:txBody>
          <a:bodyPr>
            <a:normAutofit/>
          </a:bodyPr>
          <a:lstStyle/>
          <a:p>
            <a:r>
              <a:rPr lang="pt-BR" sz="2800" dirty="0"/>
              <a:t>Von-Neumann</a:t>
            </a:r>
            <a:endParaRPr lang="pt-BR" dirty="0"/>
          </a:p>
        </p:txBody>
      </p:sp>
      <p:sp>
        <p:nvSpPr>
          <p:cNvPr id="307203" name="Rectangle 3"/>
          <p:cNvSpPr>
            <a:spLocks noGrp="1" noChangeArrowheads="1"/>
          </p:cNvSpPr>
          <p:nvPr>
            <p:ph sz="half" idx="2"/>
          </p:nvPr>
        </p:nvSpPr>
        <p:spPr>
          <a:xfrm>
            <a:off x="839788" y="2370434"/>
            <a:ext cx="5157787" cy="2754459"/>
          </a:xfrm>
        </p:spPr>
        <p:txBody>
          <a:bodyPr>
            <a:noAutofit/>
          </a:bodyPr>
          <a:lstStyle/>
          <a:p>
            <a:pPr indent="9525">
              <a:lnSpc>
                <a:spcPct val="100000"/>
              </a:lnSpc>
            </a:pPr>
            <a:r>
              <a:rPr lang="pt-BR" altLang="pt-BR" sz="2400" dirty="0"/>
              <a:t>Os dados e instruções são  armazenados em  uma </a:t>
            </a:r>
            <a:r>
              <a:rPr lang="pt-BR" altLang="pt-BR" sz="2400" u="sng" dirty="0"/>
              <a:t>única memória </a:t>
            </a:r>
            <a:r>
              <a:rPr lang="pt-BR" altLang="pt-BR" sz="2400" dirty="0"/>
              <a:t>de leitura e escrita, mais simples, menos restritivo, menos eficiente, </a:t>
            </a:r>
            <a:r>
              <a:rPr lang="pt-BR" altLang="pt-BR" sz="2400" u="sng" dirty="0"/>
              <a:t>execução sequencial </a:t>
            </a:r>
            <a:r>
              <a:rPr lang="pt-BR" altLang="pt-BR" sz="2400" dirty="0"/>
              <a:t>de instruções.</a:t>
            </a:r>
          </a:p>
          <a:p>
            <a:pPr indent="9525">
              <a:lnSpc>
                <a:spcPct val="100000"/>
              </a:lnSpc>
            </a:pPr>
            <a:r>
              <a:rPr lang="pt-BR" altLang="pt-BR" sz="2400" dirty="0"/>
              <a:t>Único caminho entre  memória e CPU.</a:t>
            </a:r>
          </a:p>
        </p:txBody>
      </p:sp>
      <p:sp>
        <p:nvSpPr>
          <p:cNvPr id="8" name="Espaço Reservado para Texto 7"/>
          <p:cNvSpPr>
            <a:spLocks noGrp="1"/>
          </p:cNvSpPr>
          <p:nvPr>
            <p:ph type="body" sz="quarter" idx="3"/>
          </p:nvPr>
        </p:nvSpPr>
        <p:spPr/>
        <p:txBody>
          <a:bodyPr>
            <a:normAutofit/>
          </a:bodyPr>
          <a:lstStyle/>
          <a:p>
            <a:r>
              <a:rPr lang="pt-BR" sz="2800" dirty="0"/>
              <a:t>Harvard</a:t>
            </a:r>
            <a:endParaRPr lang="pt-BR" altLang="pt-BR" dirty="0">
              <a:latin typeface="Times New Roman" panose="02020603050405020304" pitchFamily="18" charset="0"/>
            </a:endParaRPr>
          </a:p>
        </p:txBody>
      </p:sp>
      <p:sp>
        <p:nvSpPr>
          <p:cNvPr id="9" name="Espaço Reservado para Conteúdo 8"/>
          <p:cNvSpPr>
            <a:spLocks noGrp="1"/>
          </p:cNvSpPr>
          <p:nvPr>
            <p:ph sz="quarter" idx="4"/>
          </p:nvPr>
        </p:nvSpPr>
        <p:spPr/>
        <p:txBody>
          <a:bodyPr/>
          <a:lstStyle/>
          <a:p>
            <a:pPr marL="533400" indent="-533400">
              <a:lnSpc>
                <a:spcPct val="100000"/>
              </a:lnSpc>
            </a:pPr>
            <a:r>
              <a:rPr lang="pt-BR" altLang="pt-BR" sz="2400" dirty="0"/>
              <a:t>Variação da arquitetura von Neumann;</a:t>
            </a:r>
          </a:p>
          <a:p>
            <a:pPr indent="9525">
              <a:lnSpc>
                <a:spcPct val="100000"/>
              </a:lnSpc>
            </a:pPr>
            <a:r>
              <a:rPr lang="pt-BR" altLang="pt-BR" sz="2400" u="sng" dirty="0"/>
              <a:t>Barramentos separados</a:t>
            </a:r>
            <a:r>
              <a:rPr lang="pt-BR" altLang="pt-BR" sz="2400" dirty="0"/>
              <a:t> para instruções e dados, portanto trafegam em barramentos diferentes =&gt; </a:t>
            </a:r>
            <a:r>
              <a:rPr lang="pt-BR" altLang="pt-BR" sz="2400" u="sng" dirty="0"/>
              <a:t>paralelismo</a:t>
            </a:r>
            <a:r>
              <a:rPr lang="pt-BR" altLang="pt-BR" sz="2400" dirty="0"/>
              <a:t>;</a:t>
            </a:r>
          </a:p>
          <a:p>
            <a:pPr indent="9525">
              <a:lnSpc>
                <a:spcPct val="100000"/>
              </a:lnSpc>
            </a:pPr>
            <a:r>
              <a:rPr lang="pt-BR" altLang="pt-BR" sz="2400" dirty="0"/>
              <a:t>Memórias separadas para instruções e dados.</a:t>
            </a:r>
          </a:p>
          <a:p>
            <a:endParaRPr lang="pt-BR" dirty="0"/>
          </a:p>
        </p:txBody>
      </p:sp>
      <p:sp>
        <p:nvSpPr>
          <p:cNvPr id="4" name="Espaço Reservado para Número de Slide 3"/>
          <p:cNvSpPr>
            <a:spLocks noGrp="1"/>
          </p:cNvSpPr>
          <p:nvPr>
            <p:ph type="sldNum" sz="quarter" idx="12"/>
          </p:nvPr>
        </p:nvSpPr>
        <p:spPr/>
        <p:txBody>
          <a:bodyPr/>
          <a:lstStyle/>
          <a:p>
            <a:fld id="{4B2AAB57-1F89-4F8E-9CF6-ADFB1EB623CD}" type="slidenum">
              <a:rPr lang="pt-BR" altLang="pt-BR"/>
              <a:pPr/>
              <a:t>53</a:t>
            </a:fld>
            <a:endParaRPr lang="pt-BR" altLang="pt-BR"/>
          </a:p>
        </p:txBody>
      </p:sp>
      <p:sp>
        <p:nvSpPr>
          <p:cNvPr id="15" name="Título 1"/>
          <p:cNvSpPr>
            <a:spLocks noGrp="1"/>
          </p:cNvSpPr>
          <p:nvPr>
            <p:ph type="title"/>
          </p:nvPr>
        </p:nvSpPr>
        <p:spPr>
          <a:xfrm>
            <a:off x="838200" y="206261"/>
            <a:ext cx="10515600" cy="1149631"/>
          </a:xfrm>
        </p:spPr>
        <p:txBody>
          <a:bodyPr>
            <a:noAutofit/>
          </a:bodyPr>
          <a:lstStyle/>
          <a:p>
            <a:r>
              <a:rPr lang="pt-BR" altLang="pt-BR" sz="3600" dirty="0">
                <a:effectLst/>
              </a:rPr>
              <a:t>2</a:t>
            </a:r>
            <a:r>
              <a:rPr lang="pt-BR" altLang="pt-BR" sz="3600" b="1" cap="all" dirty="0">
                <a:solidFill>
                  <a:schemeClr val="accent6">
                    <a:lumMod val="50000"/>
                  </a:schemeClr>
                </a:solidFill>
                <a:effectLst/>
              </a:rPr>
              <a:t>) Modelo de acesso aos dados</a:t>
            </a:r>
            <a:endParaRPr lang="pt-BR" sz="3600" b="1" cap="all" dirty="0">
              <a:solidFill>
                <a:schemeClr val="accent6">
                  <a:lumMod val="50000"/>
                </a:schemeClr>
              </a:solidFill>
              <a:effectLst/>
            </a:endParaRPr>
          </a:p>
        </p:txBody>
      </p:sp>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3" y="4698690"/>
            <a:ext cx="4563143" cy="162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6161" y="4843273"/>
            <a:ext cx="5884714" cy="1348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394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10990006" cy="1149631"/>
          </a:xfrm>
        </p:spPr>
        <p:txBody>
          <a:bodyPr>
            <a:noAutofit/>
          </a:bodyPr>
          <a:lstStyle/>
          <a:p>
            <a:r>
              <a:rPr lang="pt-BR" dirty="0"/>
              <a:t>Arquitetura lógica de um </a:t>
            </a:r>
            <a:r>
              <a:rPr lang="pt-BR" dirty="0" err="1"/>
              <a:t>microcontrolador</a:t>
            </a:r>
            <a:endParaRPr lang="pt-BR" dirty="0"/>
          </a:p>
        </p:txBody>
      </p:sp>
      <p:pic>
        <p:nvPicPr>
          <p:cNvPr id="1026" name="Picture 2" descr="http://www.arnerobotics.com.br/eletronica/new_pictures/microcontrolador_PIC_pt1_fi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355892"/>
            <a:ext cx="38100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487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206261"/>
            <a:ext cx="11068665" cy="1149631"/>
          </a:xfrm>
        </p:spPr>
        <p:txBody>
          <a:bodyPr>
            <a:noAutofit/>
          </a:bodyPr>
          <a:lstStyle/>
          <a:p>
            <a:r>
              <a:rPr lang="pt-BR" dirty="0"/>
              <a:t>Arquitetura lógica de um </a:t>
            </a:r>
            <a:r>
              <a:rPr lang="pt-BR" dirty="0" err="1"/>
              <a:t>microcontrolador</a:t>
            </a:r>
            <a:endParaRPr lang="pt-BR" dirty="0"/>
          </a:p>
        </p:txBody>
      </p:sp>
      <p:pic>
        <p:nvPicPr>
          <p:cNvPr id="6146" name="Picture 2" descr="http://1.bp.blogspot.com/-_IFcQ8LYMqw/T_XqC9vJ2AI/AAAAAAAAAYo/DXFuCYKLFEQ/s1600/image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707" y="963561"/>
            <a:ext cx="7498586" cy="5894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970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2"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26446660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5" name="Retângulo 4"/>
          <p:cNvSpPr/>
          <p:nvPr/>
        </p:nvSpPr>
        <p:spPr>
          <a:xfrm>
            <a:off x="1949116" y="2863516"/>
            <a:ext cx="8289759" cy="383807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1015663"/>
          </a:xfrm>
          <a:prstGeom prst="rect">
            <a:avLst/>
          </a:prstGeom>
          <a:noFill/>
        </p:spPr>
        <p:txBody>
          <a:bodyPr wrap="square" rtlCol="0">
            <a:spAutoFit/>
          </a:bodyPr>
          <a:lstStyle/>
          <a:p>
            <a:r>
              <a:rPr lang="pt-BR" sz="2000" b="1" dirty="0"/>
              <a:t>Barramento de dados</a:t>
            </a:r>
          </a:p>
          <a:p>
            <a:r>
              <a:rPr lang="pt-BR" sz="2000" dirty="0"/>
              <a:t>Bidirecional. Transporta os dados entre, e </a:t>
            </a:r>
            <a:br>
              <a:rPr lang="pt-BR" sz="2000" dirty="0"/>
            </a:br>
            <a:r>
              <a:rPr lang="pt-BR" sz="2000" dirty="0"/>
              <a:t>para, a CPU/periféricos</a:t>
            </a:r>
          </a:p>
        </p:txBody>
      </p:sp>
      <p:sp>
        <p:nvSpPr>
          <p:cNvPr id="11"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698680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74557"/>
            <a:ext cx="9420727" cy="250256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4471737" y="3477125"/>
            <a:ext cx="5767138" cy="322446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7" y="4102769"/>
            <a:ext cx="3284623" cy="259882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707886"/>
          </a:xfrm>
          <a:prstGeom prst="rect">
            <a:avLst/>
          </a:prstGeom>
          <a:noFill/>
        </p:spPr>
        <p:txBody>
          <a:bodyPr wrap="square" rtlCol="0">
            <a:spAutoFit/>
          </a:bodyPr>
          <a:lstStyle/>
          <a:p>
            <a:r>
              <a:rPr lang="pt-BR" sz="2000" b="1" dirty="0"/>
              <a:t>Registrador de Instrução (RI)</a:t>
            </a:r>
          </a:p>
          <a:p>
            <a:r>
              <a:rPr lang="pt-BR" sz="2000" dirty="0"/>
              <a:t>Armazena a instrução executada</a:t>
            </a:r>
          </a:p>
        </p:txBody>
      </p:sp>
      <p:sp>
        <p:nvSpPr>
          <p:cNvPr id="9"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26204950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38464"/>
            <a:ext cx="9420727" cy="352525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3693695" y="4463717"/>
            <a:ext cx="6545180" cy="223787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805334" y="5101388"/>
            <a:ext cx="3284623" cy="175661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707886"/>
          </a:xfrm>
          <a:prstGeom prst="rect">
            <a:avLst/>
          </a:prstGeom>
          <a:noFill/>
        </p:spPr>
        <p:txBody>
          <a:bodyPr wrap="square" rtlCol="0">
            <a:spAutoFit/>
          </a:bodyPr>
          <a:lstStyle/>
          <a:p>
            <a:r>
              <a:rPr lang="pt-BR" sz="2000" b="1" dirty="0"/>
              <a:t>Decodificador de Instruções</a:t>
            </a:r>
          </a:p>
          <a:p>
            <a:r>
              <a:rPr lang="pt-BR" sz="2000" dirty="0"/>
              <a:t>Determina a próxima instrução</a:t>
            </a:r>
          </a:p>
        </p:txBody>
      </p:sp>
      <p:sp>
        <p:nvSpPr>
          <p:cNvPr id="10"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3639548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Programa geral do curso</a:t>
            </a:r>
          </a:p>
        </p:txBody>
      </p:sp>
      <p:sp>
        <p:nvSpPr>
          <p:cNvPr id="3" name="Espaço Reservado para Conteúdo 2"/>
          <p:cNvSpPr>
            <a:spLocks noGrp="1"/>
          </p:cNvSpPr>
          <p:nvPr>
            <p:ph idx="1"/>
          </p:nvPr>
        </p:nvSpPr>
        <p:spPr>
          <a:xfrm>
            <a:off x="838200" y="1355892"/>
            <a:ext cx="10515600" cy="5502108"/>
          </a:xfrm>
        </p:spPr>
        <p:txBody>
          <a:bodyPr>
            <a:normAutofit fontScale="77500" lnSpcReduction="20000"/>
          </a:bodyPr>
          <a:lstStyle/>
          <a:p>
            <a:pPr marL="514350" indent="-514350">
              <a:lnSpc>
                <a:spcPct val="100000"/>
              </a:lnSpc>
              <a:buFont typeface="+mj-lt"/>
              <a:buAutoNum type="arabicPeriod"/>
            </a:pPr>
            <a:r>
              <a:rPr lang="pt-BR" b="1" dirty="0"/>
              <a:t>Microcontroladores</a:t>
            </a:r>
          </a:p>
          <a:p>
            <a:pPr marL="914400" lvl="1" indent="-457200">
              <a:lnSpc>
                <a:spcPct val="100000"/>
              </a:lnSpc>
              <a:buFontTx/>
              <a:buChar char="-"/>
            </a:pPr>
            <a:r>
              <a:rPr lang="pt-BR" dirty="0"/>
              <a:t>O que é e para que servem?</a:t>
            </a:r>
          </a:p>
          <a:p>
            <a:pPr marL="914400" lvl="1" indent="-457200">
              <a:lnSpc>
                <a:spcPct val="100000"/>
              </a:lnSpc>
              <a:buFontTx/>
              <a:buChar char="-"/>
            </a:pPr>
            <a:r>
              <a:rPr lang="pt-BR" dirty="0"/>
              <a:t>Arquitetura RISC e CISC</a:t>
            </a:r>
          </a:p>
          <a:p>
            <a:pPr marL="914400" lvl="1" indent="-457200">
              <a:lnSpc>
                <a:spcPct val="100000"/>
              </a:lnSpc>
              <a:buFontTx/>
              <a:buChar char="-"/>
            </a:pPr>
            <a:r>
              <a:rPr lang="pt-BR" dirty="0"/>
              <a:t>Estrutura interna</a:t>
            </a:r>
          </a:p>
          <a:p>
            <a:pPr marL="914400" lvl="1" indent="-457200">
              <a:lnSpc>
                <a:spcPct val="100000"/>
              </a:lnSpc>
              <a:buFontTx/>
              <a:buChar char="-"/>
            </a:pPr>
            <a:r>
              <a:rPr lang="pt-BR" dirty="0"/>
              <a:t>Ciclos de máquina</a:t>
            </a:r>
          </a:p>
          <a:p>
            <a:pPr marL="514350" indent="-514350">
              <a:lnSpc>
                <a:spcPct val="100000"/>
              </a:lnSpc>
              <a:buFont typeface="+mj-lt"/>
              <a:buAutoNum type="arabicPeriod"/>
            </a:pPr>
            <a:r>
              <a:rPr lang="pt-BR" b="1" dirty="0"/>
              <a:t>PIC18F1220</a:t>
            </a:r>
          </a:p>
          <a:p>
            <a:pPr marL="914400" lvl="1" indent="-457200">
              <a:lnSpc>
                <a:spcPct val="100000"/>
              </a:lnSpc>
              <a:buFontTx/>
              <a:buChar char="-"/>
            </a:pPr>
            <a:r>
              <a:rPr lang="pt-BR" dirty="0"/>
              <a:t>Introdução</a:t>
            </a:r>
          </a:p>
          <a:p>
            <a:pPr marL="914400" lvl="1" indent="-457200">
              <a:lnSpc>
                <a:spcPct val="100000"/>
              </a:lnSpc>
              <a:buFontTx/>
              <a:buChar char="-"/>
            </a:pPr>
            <a:r>
              <a:rPr lang="pt-BR" dirty="0" err="1"/>
              <a:t>Pinagem</a:t>
            </a:r>
            <a:endParaRPr lang="pt-BR" dirty="0"/>
          </a:p>
          <a:p>
            <a:pPr marL="914400" lvl="1" indent="-457200">
              <a:lnSpc>
                <a:spcPct val="100000"/>
              </a:lnSpc>
              <a:buFontTx/>
              <a:buChar char="-"/>
            </a:pPr>
            <a:r>
              <a:rPr lang="pt-BR" dirty="0"/>
              <a:t>As nomenclaturas utilizadas</a:t>
            </a:r>
          </a:p>
          <a:p>
            <a:pPr marL="914400" lvl="1" indent="-457200">
              <a:lnSpc>
                <a:spcPct val="100000"/>
              </a:lnSpc>
              <a:buFontTx/>
              <a:buChar char="-"/>
            </a:pPr>
            <a:r>
              <a:rPr lang="pt-BR" dirty="0"/>
              <a:t>Características elétricas</a:t>
            </a:r>
          </a:p>
          <a:p>
            <a:pPr marL="914400" lvl="1" indent="-457200">
              <a:lnSpc>
                <a:spcPct val="100000"/>
              </a:lnSpc>
              <a:buFontTx/>
              <a:buChar char="-"/>
            </a:pPr>
            <a:r>
              <a:rPr lang="pt-BR" dirty="0"/>
              <a:t>Mapa das memórias</a:t>
            </a:r>
          </a:p>
          <a:p>
            <a:pPr marL="514350" indent="-514350">
              <a:lnSpc>
                <a:spcPct val="100000"/>
              </a:lnSpc>
              <a:buFont typeface="+mj-lt"/>
              <a:buAutoNum type="arabicPeriod"/>
            </a:pPr>
            <a:r>
              <a:rPr lang="pt-BR" b="1" dirty="0"/>
              <a:t>MPLAB</a:t>
            </a:r>
          </a:p>
          <a:p>
            <a:pPr marL="914400" lvl="1" indent="-457200">
              <a:lnSpc>
                <a:spcPct val="100000"/>
              </a:lnSpc>
              <a:buFontTx/>
              <a:buChar char="-"/>
            </a:pPr>
            <a:r>
              <a:rPr lang="pt-BR" dirty="0"/>
              <a:t>Ambiente de trabalho e criação de um projeto</a:t>
            </a:r>
          </a:p>
          <a:p>
            <a:pPr marL="914400" lvl="1" indent="-457200">
              <a:lnSpc>
                <a:spcPct val="100000"/>
              </a:lnSpc>
              <a:buFontTx/>
              <a:buChar char="-"/>
            </a:pPr>
            <a:r>
              <a:rPr lang="pt-BR" dirty="0"/>
              <a:t>Compilação de projeto</a:t>
            </a:r>
          </a:p>
          <a:p>
            <a:pPr marL="914400" lvl="1" indent="-457200">
              <a:lnSpc>
                <a:spcPct val="100000"/>
              </a:lnSpc>
              <a:buFontTx/>
              <a:buChar char="-"/>
            </a:pPr>
            <a:r>
              <a:rPr lang="pt-BR" dirty="0"/>
              <a:t>Erros, </a:t>
            </a:r>
            <a:r>
              <a:rPr lang="pt-BR" dirty="0" err="1"/>
              <a:t>Warnings</a:t>
            </a:r>
            <a:r>
              <a:rPr lang="pt-BR" dirty="0"/>
              <a:t> e Mensagens</a:t>
            </a:r>
          </a:p>
          <a:p>
            <a:pPr marL="914400" lvl="1" indent="-457200">
              <a:lnSpc>
                <a:spcPct val="100000"/>
              </a:lnSpc>
              <a:buFontTx/>
              <a:buChar char="-"/>
            </a:pPr>
            <a:r>
              <a:rPr lang="pt-BR" dirty="0"/>
              <a:t>Gravação</a:t>
            </a:r>
          </a:p>
          <a:p>
            <a:pPr marL="914400" lvl="1" indent="-457200">
              <a:lnSpc>
                <a:spcPct val="100000"/>
              </a:lnSpc>
              <a:buFontTx/>
              <a:buChar char="-"/>
            </a:pPr>
            <a:r>
              <a:rPr lang="pt-BR" dirty="0"/>
              <a:t>Configuração das opções do PIC</a:t>
            </a:r>
          </a:p>
          <a:p>
            <a:pPr marL="914400" lvl="1" indent="-457200">
              <a:lnSpc>
                <a:spcPct val="100000"/>
              </a:lnSpc>
              <a:buFontTx/>
              <a:buChar char="-"/>
            </a:pPr>
            <a:endParaRPr lang="pt-BR" dirty="0"/>
          </a:p>
          <a:p>
            <a:pPr marL="914400" lvl="1" indent="-457200">
              <a:lnSpc>
                <a:spcPct val="100000"/>
              </a:lnSpc>
              <a:buFontTx/>
              <a:buChar char="-"/>
            </a:pPr>
            <a:endParaRPr lang="pt-BR" dirty="0"/>
          </a:p>
          <a:p>
            <a:pPr marL="914400" lvl="1" indent="-457200">
              <a:lnSpc>
                <a:spcPct val="100000"/>
              </a:lnSpc>
              <a:buFontTx/>
              <a:buChar char="-"/>
            </a:pPr>
            <a:endParaRPr lang="pt-BR" dirty="0"/>
          </a:p>
        </p:txBody>
      </p:sp>
    </p:spTree>
    <p:extLst>
      <p:ext uri="{BB962C8B-B14F-4D97-AF65-F5344CB8AC3E}">
        <p14:creationId xmlns:p14="http://schemas.microsoft.com/office/powerpoint/2010/main" val="181729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38464"/>
            <a:ext cx="9420727" cy="400651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4102768" y="4883095"/>
            <a:ext cx="6136107" cy="181849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3696797" y="4883096"/>
            <a:ext cx="811941" cy="72189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324853" y="1299382"/>
            <a:ext cx="5165556" cy="1015663"/>
          </a:xfrm>
          <a:prstGeom prst="rect">
            <a:avLst/>
          </a:prstGeom>
          <a:noFill/>
        </p:spPr>
        <p:txBody>
          <a:bodyPr wrap="square" rtlCol="0">
            <a:spAutoFit/>
          </a:bodyPr>
          <a:lstStyle/>
          <a:p>
            <a:r>
              <a:rPr lang="pt-BR" sz="2000" b="1" dirty="0"/>
              <a:t>Unidade de controle</a:t>
            </a:r>
          </a:p>
          <a:p>
            <a:r>
              <a:rPr lang="pt-BR" sz="2000" dirty="0"/>
              <a:t>Gera sinais de controle para execução das instruções</a:t>
            </a:r>
          </a:p>
        </p:txBody>
      </p:sp>
      <p:sp>
        <p:nvSpPr>
          <p:cNvPr id="9"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4111060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26432"/>
            <a:ext cx="9420727" cy="233412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5582653" y="2995863"/>
            <a:ext cx="4656222" cy="370572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2165683" y="4608095"/>
            <a:ext cx="3982453" cy="209349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2165683" y="3284622"/>
            <a:ext cx="1991226" cy="153636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3477126" y="3236494"/>
            <a:ext cx="1022872" cy="89869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p:cNvSpPr txBox="1"/>
          <p:nvPr/>
        </p:nvSpPr>
        <p:spPr>
          <a:xfrm>
            <a:off x="324853" y="1299382"/>
            <a:ext cx="5165556" cy="1015663"/>
          </a:xfrm>
          <a:prstGeom prst="rect">
            <a:avLst/>
          </a:prstGeom>
          <a:noFill/>
        </p:spPr>
        <p:txBody>
          <a:bodyPr wrap="square" rtlCol="0">
            <a:spAutoFit/>
          </a:bodyPr>
          <a:lstStyle/>
          <a:p>
            <a:r>
              <a:rPr lang="pt-BR" sz="2000" b="1" dirty="0"/>
              <a:t>Apontador de Pilha (SP)</a:t>
            </a:r>
          </a:p>
          <a:p>
            <a:r>
              <a:rPr lang="pt-BR" sz="2000" dirty="0"/>
              <a:t>Registrador que aponta para o endereço de retorno da subrotina</a:t>
            </a:r>
          </a:p>
        </p:txBody>
      </p:sp>
      <p:sp>
        <p:nvSpPr>
          <p:cNvPr id="11"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2267297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90"/>
            <a:ext cx="9420727" cy="341696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3549316" y="5462337"/>
            <a:ext cx="2035732" cy="121518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8" y="4415589"/>
            <a:ext cx="2851486" cy="2285999"/>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5585048" y="4365740"/>
            <a:ext cx="4876802" cy="208318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1015663"/>
          </a:xfrm>
          <a:prstGeom prst="rect">
            <a:avLst/>
          </a:prstGeom>
          <a:noFill/>
        </p:spPr>
        <p:txBody>
          <a:bodyPr wrap="square" rtlCol="0">
            <a:spAutoFit/>
          </a:bodyPr>
          <a:lstStyle/>
          <a:p>
            <a:r>
              <a:rPr lang="pt-BR" sz="2000" b="1" dirty="0"/>
              <a:t>Contador de Programa (PC)</a:t>
            </a:r>
          </a:p>
          <a:p>
            <a:r>
              <a:rPr lang="pt-BR" sz="2000" dirty="0"/>
              <a:t>Registrador que armazena o endereço de memória da próxima instrução</a:t>
            </a:r>
          </a:p>
        </p:txBody>
      </p:sp>
      <p:sp>
        <p:nvSpPr>
          <p:cNvPr id="10"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1601112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89"/>
            <a:ext cx="9420727" cy="458403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6845968" y="5582651"/>
            <a:ext cx="3493170" cy="109487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8" y="5582651"/>
            <a:ext cx="2851486" cy="111893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707886"/>
          </a:xfrm>
          <a:prstGeom prst="rect">
            <a:avLst/>
          </a:prstGeom>
          <a:noFill/>
        </p:spPr>
        <p:txBody>
          <a:bodyPr wrap="square" rtlCol="0">
            <a:spAutoFit/>
          </a:bodyPr>
          <a:lstStyle/>
          <a:p>
            <a:r>
              <a:rPr lang="pt-BR" sz="2000" b="1" dirty="0"/>
              <a:t>Barramento de endereços</a:t>
            </a:r>
          </a:p>
          <a:p>
            <a:r>
              <a:rPr lang="pt-BR" sz="2000" dirty="0"/>
              <a:t>Apenas saída</a:t>
            </a:r>
          </a:p>
        </p:txBody>
      </p:sp>
      <p:sp>
        <p:nvSpPr>
          <p:cNvPr id="10"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2665575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90"/>
            <a:ext cx="9420727" cy="179270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5590672" y="5630777"/>
            <a:ext cx="4748466" cy="104674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8" y="2634917"/>
            <a:ext cx="4303294" cy="406667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6725652" y="2148253"/>
            <a:ext cx="3741821" cy="348252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1015663"/>
          </a:xfrm>
          <a:prstGeom prst="rect">
            <a:avLst/>
          </a:prstGeom>
          <a:noFill/>
        </p:spPr>
        <p:txBody>
          <a:bodyPr wrap="square" rtlCol="0">
            <a:spAutoFit/>
          </a:bodyPr>
          <a:lstStyle/>
          <a:p>
            <a:r>
              <a:rPr lang="pt-BR" sz="2000" b="1" dirty="0"/>
              <a:t>Registradores de Rascunho (ou Gerais)</a:t>
            </a:r>
          </a:p>
          <a:p>
            <a:r>
              <a:rPr lang="pt-BR" sz="2000" dirty="0"/>
              <a:t>Conjunto de acesso de registradores para operações gerais</a:t>
            </a:r>
          </a:p>
        </p:txBody>
      </p:sp>
      <p:sp>
        <p:nvSpPr>
          <p:cNvPr id="10"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16808436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90"/>
            <a:ext cx="9420727" cy="155207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8" y="2550695"/>
            <a:ext cx="5462338" cy="415089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8337884" y="2148253"/>
            <a:ext cx="2129590" cy="428864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707886"/>
          </a:xfrm>
          <a:prstGeom prst="rect">
            <a:avLst/>
          </a:prstGeom>
          <a:noFill/>
        </p:spPr>
        <p:txBody>
          <a:bodyPr wrap="square" rtlCol="0">
            <a:spAutoFit/>
          </a:bodyPr>
          <a:lstStyle/>
          <a:p>
            <a:r>
              <a:rPr lang="pt-BR" sz="2000" b="1" dirty="0"/>
              <a:t>Acumulador</a:t>
            </a:r>
          </a:p>
          <a:p>
            <a:r>
              <a:rPr lang="pt-BR" sz="2000" dirty="0"/>
              <a:t>Registrador que contém o dado processado</a:t>
            </a:r>
          </a:p>
        </p:txBody>
      </p:sp>
      <p:sp>
        <p:nvSpPr>
          <p:cNvPr id="9" name="Retângulo 8"/>
          <p:cNvSpPr/>
          <p:nvPr/>
        </p:nvSpPr>
        <p:spPr>
          <a:xfrm>
            <a:off x="6669315" y="4174958"/>
            <a:ext cx="1668569" cy="166035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30401646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90"/>
            <a:ext cx="9420727" cy="155207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8" y="2550695"/>
            <a:ext cx="5462338" cy="415089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9613232" y="2148253"/>
            <a:ext cx="854242" cy="428864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707886"/>
          </a:xfrm>
          <a:prstGeom prst="rect">
            <a:avLst/>
          </a:prstGeom>
          <a:noFill/>
        </p:spPr>
        <p:txBody>
          <a:bodyPr wrap="square" rtlCol="0">
            <a:spAutoFit/>
          </a:bodyPr>
          <a:lstStyle/>
          <a:p>
            <a:r>
              <a:rPr lang="pt-BR" sz="2000" b="1" dirty="0"/>
              <a:t>Unidade Lógica Aritmética (ULA)</a:t>
            </a:r>
          </a:p>
          <a:p>
            <a:r>
              <a:rPr lang="pt-BR" sz="2000" dirty="0"/>
              <a:t>Realiza operação lógica e aritmética</a:t>
            </a:r>
          </a:p>
        </p:txBody>
      </p:sp>
      <p:sp>
        <p:nvSpPr>
          <p:cNvPr id="9" name="Retângulo 8"/>
          <p:cNvSpPr/>
          <p:nvPr/>
        </p:nvSpPr>
        <p:spPr>
          <a:xfrm>
            <a:off x="7122695" y="2622885"/>
            <a:ext cx="1528010" cy="131144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35224861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90"/>
            <a:ext cx="9420727" cy="155207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7" y="2550695"/>
            <a:ext cx="8229601" cy="415089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1015663"/>
          </a:xfrm>
          <a:prstGeom prst="rect">
            <a:avLst/>
          </a:prstGeom>
          <a:noFill/>
        </p:spPr>
        <p:txBody>
          <a:bodyPr wrap="square" rtlCol="0">
            <a:spAutoFit/>
          </a:bodyPr>
          <a:lstStyle/>
          <a:p>
            <a:r>
              <a:rPr lang="pt-BR" sz="2000" b="1" dirty="0" err="1"/>
              <a:t>Flags</a:t>
            </a:r>
            <a:endParaRPr lang="pt-BR" sz="2000" b="1" dirty="0"/>
          </a:p>
          <a:p>
            <a:r>
              <a:rPr lang="pt-BR" sz="2000" dirty="0"/>
              <a:t>Guarda as condições resultantes de operações para fins de decisão</a:t>
            </a:r>
          </a:p>
        </p:txBody>
      </p:sp>
      <p:sp>
        <p:nvSpPr>
          <p:cNvPr id="9"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31601335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5"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42525238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memória</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91E94F4F-5B17-47D2-A218-2410197AA7E9}"/>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973225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Programa geral do curso</a:t>
            </a:r>
          </a:p>
        </p:txBody>
      </p:sp>
      <p:sp>
        <p:nvSpPr>
          <p:cNvPr id="3" name="Espaço Reservado para Conteúdo 2"/>
          <p:cNvSpPr>
            <a:spLocks noGrp="1"/>
          </p:cNvSpPr>
          <p:nvPr>
            <p:ph idx="1"/>
          </p:nvPr>
        </p:nvSpPr>
        <p:spPr>
          <a:xfrm>
            <a:off x="838200" y="1355893"/>
            <a:ext cx="10515600" cy="4850944"/>
          </a:xfrm>
        </p:spPr>
        <p:txBody>
          <a:bodyPr>
            <a:normAutofit fontScale="77500" lnSpcReduction="20000"/>
          </a:bodyPr>
          <a:lstStyle/>
          <a:p>
            <a:pPr marL="457200" indent="-457200">
              <a:lnSpc>
                <a:spcPct val="100000"/>
              </a:lnSpc>
              <a:buFontTx/>
              <a:buChar char="-"/>
            </a:pPr>
            <a:r>
              <a:rPr lang="pt-BR" b="1" dirty="0"/>
              <a:t>Considerações iniciais sobre Hardware</a:t>
            </a:r>
          </a:p>
          <a:p>
            <a:pPr marL="914400" lvl="1" indent="-457200">
              <a:lnSpc>
                <a:spcPct val="100000"/>
              </a:lnSpc>
              <a:buFontTx/>
              <a:buChar char="-"/>
            </a:pPr>
            <a:r>
              <a:rPr lang="pt-BR" dirty="0"/>
              <a:t>Alimentação</a:t>
            </a:r>
          </a:p>
          <a:p>
            <a:pPr marL="914400" lvl="1" indent="-457200">
              <a:lnSpc>
                <a:spcPct val="100000"/>
              </a:lnSpc>
              <a:buFontTx/>
              <a:buChar char="-"/>
            </a:pPr>
            <a:r>
              <a:rPr lang="pt-BR" dirty="0"/>
              <a:t>Osciladores</a:t>
            </a:r>
          </a:p>
          <a:p>
            <a:pPr marL="914400" lvl="1" indent="-457200">
              <a:lnSpc>
                <a:spcPct val="100000"/>
              </a:lnSpc>
              <a:buFontTx/>
              <a:buChar char="-"/>
            </a:pPr>
            <a:r>
              <a:rPr lang="pt-BR" dirty="0"/>
              <a:t>Power-</a:t>
            </a:r>
            <a:r>
              <a:rPr lang="pt-BR" dirty="0" err="1"/>
              <a:t>on</a:t>
            </a:r>
            <a:r>
              <a:rPr lang="pt-BR" dirty="0"/>
              <a:t> Reset (POR) básico</a:t>
            </a:r>
          </a:p>
          <a:p>
            <a:pPr marL="457200" indent="-457200">
              <a:lnSpc>
                <a:spcPct val="100000"/>
              </a:lnSpc>
              <a:buFontTx/>
              <a:buChar char="-"/>
            </a:pPr>
            <a:r>
              <a:rPr lang="pt-BR" b="1" dirty="0"/>
              <a:t>Interrupções</a:t>
            </a:r>
          </a:p>
          <a:p>
            <a:pPr marL="914400" lvl="1" indent="-457200">
              <a:lnSpc>
                <a:spcPct val="100000"/>
              </a:lnSpc>
              <a:buFontTx/>
              <a:buChar char="-"/>
            </a:pPr>
            <a:r>
              <a:rPr lang="pt-BR" dirty="0"/>
              <a:t>O que é e como funcionam?</a:t>
            </a:r>
          </a:p>
          <a:p>
            <a:pPr marL="914400" lvl="1" indent="-457200">
              <a:lnSpc>
                <a:spcPct val="100000"/>
              </a:lnSpc>
              <a:buFontTx/>
              <a:buChar char="-"/>
            </a:pPr>
            <a:r>
              <a:rPr lang="pt-BR" dirty="0"/>
              <a:t>Interrupções de </a:t>
            </a:r>
            <a:r>
              <a:rPr lang="pt-BR" dirty="0" err="1"/>
              <a:t>timers</a:t>
            </a:r>
            <a:endParaRPr lang="pt-BR" dirty="0"/>
          </a:p>
          <a:p>
            <a:pPr marL="914400" lvl="1" indent="-457200">
              <a:lnSpc>
                <a:spcPct val="100000"/>
              </a:lnSpc>
              <a:buFontTx/>
              <a:buChar char="-"/>
            </a:pPr>
            <a:r>
              <a:rPr lang="pt-BR" dirty="0"/>
              <a:t>Interrupções externas</a:t>
            </a:r>
          </a:p>
          <a:p>
            <a:pPr marL="914400" lvl="1" indent="-457200">
              <a:lnSpc>
                <a:spcPct val="100000"/>
              </a:lnSpc>
              <a:buFontTx/>
              <a:buChar char="-"/>
            </a:pPr>
            <a:r>
              <a:rPr lang="pt-BR" dirty="0"/>
              <a:t>Interrupção por mudança de estado</a:t>
            </a:r>
          </a:p>
          <a:p>
            <a:pPr marL="914400" lvl="1" indent="-457200">
              <a:lnSpc>
                <a:spcPct val="100000"/>
              </a:lnSpc>
              <a:buFontTx/>
              <a:buChar char="-"/>
            </a:pPr>
            <a:r>
              <a:rPr lang="pt-BR" dirty="0"/>
              <a:t>Outras interrupções</a:t>
            </a:r>
          </a:p>
          <a:p>
            <a:pPr marL="914400" lvl="1" indent="-457200">
              <a:lnSpc>
                <a:spcPct val="100000"/>
              </a:lnSpc>
              <a:buFontTx/>
              <a:buChar char="-"/>
            </a:pPr>
            <a:r>
              <a:rPr lang="pt-BR" dirty="0"/>
              <a:t>Como trata-las?</a:t>
            </a:r>
          </a:p>
          <a:p>
            <a:pPr marL="457200" indent="-457200">
              <a:lnSpc>
                <a:spcPct val="100000"/>
              </a:lnSpc>
              <a:buFontTx/>
              <a:buChar char="-"/>
            </a:pPr>
            <a:r>
              <a:rPr lang="pt-BR" b="1" dirty="0"/>
              <a:t>Memórias</a:t>
            </a:r>
          </a:p>
          <a:p>
            <a:pPr marL="914400" lvl="1" indent="-457200">
              <a:lnSpc>
                <a:spcPct val="100000"/>
              </a:lnSpc>
              <a:buFontTx/>
              <a:buChar char="-"/>
            </a:pPr>
            <a:r>
              <a:rPr lang="pt-BR" dirty="0"/>
              <a:t>A memória de programa</a:t>
            </a:r>
          </a:p>
          <a:p>
            <a:pPr marL="914400" lvl="1" indent="-457200">
              <a:lnSpc>
                <a:spcPct val="100000"/>
              </a:lnSpc>
              <a:buFontTx/>
              <a:buChar char="-"/>
            </a:pPr>
            <a:r>
              <a:rPr lang="pt-BR" dirty="0"/>
              <a:t>A memória de dados</a:t>
            </a:r>
          </a:p>
          <a:p>
            <a:pPr marL="914400" lvl="1" indent="-457200">
              <a:lnSpc>
                <a:spcPct val="100000"/>
              </a:lnSpc>
              <a:buFontTx/>
              <a:buChar char="-"/>
            </a:pPr>
            <a:r>
              <a:rPr lang="pt-BR" dirty="0"/>
              <a:t>EEPROM</a:t>
            </a:r>
          </a:p>
        </p:txBody>
      </p:sp>
    </p:spTree>
    <p:extLst>
      <p:ext uri="{BB962C8B-B14F-4D97-AF65-F5344CB8AC3E}">
        <p14:creationId xmlns:p14="http://schemas.microsoft.com/office/powerpoint/2010/main" val="34632917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p:txBody>
          <a:bodyPr/>
          <a:lstStyle/>
          <a:p>
            <a:r>
              <a:rPr lang="pt-BR" altLang="pt-BR" dirty="0"/>
              <a:t>Memória de </a:t>
            </a:r>
            <a:r>
              <a:rPr lang="pt-BR" altLang="pt-BR" dirty="0">
                <a:solidFill>
                  <a:srgbClr val="FF0000"/>
                </a:solidFill>
              </a:rPr>
              <a:t>programa</a:t>
            </a:r>
          </a:p>
        </p:txBody>
      </p:sp>
      <p:sp>
        <p:nvSpPr>
          <p:cNvPr id="2" name="Espaço Reservado para Conteúdo 1"/>
          <p:cNvSpPr>
            <a:spLocks noGrp="1"/>
          </p:cNvSpPr>
          <p:nvPr>
            <p:ph idx="1"/>
          </p:nvPr>
        </p:nvSpPr>
        <p:spPr/>
        <p:txBody>
          <a:bodyPr>
            <a:normAutofit fontScale="92500" lnSpcReduction="10000"/>
          </a:bodyPr>
          <a:lstStyle/>
          <a:p>
            <a:pPr>
              <a:lnSpc>
                <a:spcPct val="80000"/>
              </a:lnSpc>
            </a:pPr>
            <a:r>
              <a:rPr lang="pt-BR" altLang="pt-BR" dirty="0"/>
              <a:t>A memória do PIC pode ser de 12, 14 ou 16 bits. Varia de modelo para modelo.</a:t>
            </a:r>
          </a:p>
          <a:p>
            <a:pPr>
              <a:lnSpc>
                <a:spcPct val="80000"/>
              </a:lnSpc>
            </a:pPr>
            <a:r>
              <a:rPr lang="pt-BR" altLang="pt-BR" dirty="0"/>
              <a:t> - EEPROM, FLASH, (ROM, OTP).</a:t>
            </a:r>
          </a:p>
          <a:p>
            <a:pPr>
              <a:lnSpc>
                <a:spcPct val="80000"/>
              </a:lnSpc>
            </a:pPr>
            <a:endParaRPr lang="pt-BR" altLang="pt-BR" dirty="0"/>
          </a:p>
          <a:p>
            <a:pPr>
              <a:lnSpc>
                <a:spcPct val="80000"/>
              </a:lnSpc>
            </a:pPr>
            <a:r>
              <a:rPr lang="pt-BR" altLang="pt-BR" i="1" dirty="0">
                <a:solidFill>
                  <a:schemeClr val="accent5"/>
                </a:solidFill>
              </a:rPr>
              <a:t>Vetor de Reset</a:t>
            </a:r>
          </a:p>
          <a:p>
            <a:pPr>
              <a:lnSpc>
                <a:spcPct val="80000"/>
              </a:lnSpc>
            </a:pPr>
            <a:r>
              <a:rPr lang="pt-BR" altLang="pt-BR" dirty="0"/>
              <a:t>Trata-se do 1⁰ endereço de memória de programa. Após a alimentação ou reset. Na maioria dos PIC o endereço é 0x00.</a:t>
            </a:r>
          </a:p>
          <a:p>
            <a:pPr>
              <a:lnSpc>
                <a:spcPct val="80000"/>
              </a:lnSpc>
            </a:pPr>
            <a:endParaRPr lang="pt-BR" altLang="pt-BR" dirty="0"/>
          </a:p>
          <a:p>
            <a:pPr>
              <a:lnSpc>
                <a:spcPct val="80000"/>
              </a:lnSpc>
            </a:pPr>
            <a:r>
              <a:rPr lang="pt-BR" altLang="pt-BR" i="1" dirty="0">
                <a:solidFill>
                  <a:schemeClr val="accent5"/>
                </a:solidFill>
              </a:rPr>
              <a:t>Vetores de interrupção</a:t>
            </a:r>
          </a:p>
          <a:p>
            <a:pPr>
              <a:lnSpc>
                <a:spcPct val="80000"/>
              </a:lnSpc>
            </a:pPr>
            <a:r>
              <a:rPr lang="pt-BR" altLang="pt-BR" dirty="0"/>
              <a:t>As rotinas de interrupção serão armazenadas na área de programação, junto com o restante do programa.</a:t>
            </a:r>
          </a:p>
          <a:p>
            <a:pPr>
              <a:lnSpc>
                <a:spcPct val="80000"/>
              </a:lnSpc>
            </a:pPr>
            <a:r>
              <a:rPr lang="pt-BR" altLang="pt-BR" dirty="0"/>
              <a:t>No caso da família PIC18 temos dois vetores de interrupção: 0x08 (alta prioridade e o 0x18 (baixa prioridade)</a:t>
            </a:r>
          </a:p>
        </p:txBody>
      </p:sp>
    </p:spTree>
    <p:extLst>
      <p:ext uri="{BB962C8B-B14F-4D97-AF65-F5344CB8AC3E}">
        <p14:creationId xmlns:p14="http://schemas.microsoft.com/office/powerpoint/2010/main" val="1509667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p:txBody>
          <a:bodyPr/>
          <a:lstStyle/>
          <a:p>
            <a:r>
              <a:rPr lang="pt-BR" altLang="pt-BR" dirty="0"/>
              <a:t>Memória de </a:t>
            </a:r>
            <a:r>
              <a:rPr lang="pt-BR" altLang="pt-BR" dirty="0">
                <a:solidFill>
                  <a:srgbClr val="FF0000"/>
                </a:solidFill>
              </a:rPr>
              <a:t>programa</a:t>
            </a:r>
          </a:p>
        </p:txBody>
      </p:sp>
      <p:sp>
        <p:nvSpPr>
          <p:cNvPr id="2" name="Espaço Reservado para Conteúdo 1"/>
          <p:cNvSpPr>
            <a:spLocks noGrp="1"/>
          </p:cNvSpPr>
          <p:nvPr>
            <p:ph idx="1"/>
          </p:nvPr>
        </p:nvSpPr>
        <p:spPr/>
        <p:txBody>
          <a:bodyPr>
            <a:normAutofit/>
          </a:bodyPr>
          <a:lstStyle/>
          <a:p>
            <a:pPr>
              <a:lnSpc>
                <a:spcPct val="80000"/>
              </a:lnSpc>
            </a:pPr>
            <a:r>
              <a:rPr lang="pt-BR" altLang="pt-BR" i="1" dirty="0">
                <a:solidFill>
                  <a:schemeClr val="accent5"/>
                </a:solidFill>
              </a:rPr>
              <a:t>Pilha (</a:t>
            </a:r>
            <a:r>
              <a:rPr lang="pt-BR" altLang="pt-BR" i="1" dirty="0" err="1">
                <a:solidFill>
                  <a:schemeClr val="accent5"/>
                </a:solidFill>
              </a:rPr>
              <a:t>stack</a:t>
            </a:r>
            <a:r>
              <a:rPr lang="pt-BR" altLang="pt-BR" i="1" dirty="0">
                <a:solidFill>
                  <a:schemeClr val="accent5"/>
                </a:solidFill>
              </a:rPr>
              <a:t>)</a:t>
            </a:r>
          </a:p>
          <a:p>
            <a:pPr>
              <a:lnSpc>
                <a:spcPct val="80000"/>
              </a:lnSpc>
            </a:pPr>
            <a:r>
              <a:rPr lang="pt-BR" altLang="pt-BR" dirty="0"/>
              <a:t>É separado da memória de programação.</a:t>
            </a:r>
          </a:p>
          <a:p>
            <a:pPr>
              <a:lnSpc>
                <a:spcPct val="80000"/>
              </a:lnSpc>
            </a:pPr>
            <a:r>
              <a:rPr lang="pt-BR" altLang="pt-BR" dirty="0"/>
              <a:t>Tem a função de reorganizar a execução do programa quando este é desviado por outras rotinas. Armazena o endereço de retorno da próxima instrução.</a:t>
            </a:r>
          </a:p>
          <a:p>
            <a:pPr>
              <a:lnSpc>
                <a:spcPct val="80000"/>
              </a:lnSpc>
            </a:pPr>
            <a:r>
              <a:rPr lang="pt-BR" altLang="pt-BR" dirty="0"/>
              <a:t>Seu tamanho varia e é preciso ter cuidado para não estourar seu limite.</a:t>
            </a:r>
          </a:p>
          <a:p>
            <a:pPr>
              <a:lnSpc>
                <a:spcPct val="80000"/>
              </a:lnSpc>
            </a:pPr>
            <a:endParaRPr lang="pt-BR" altLang="pt-BR" dirty="0"/>
          </a:p>
        </p:txBody>
      </p:sp>
    </p:spTree>
    <p:extLst>
      <p:ext uri="{BB962C8B-B14F-4D97-AF65-F5344CB8AC3E}">
        <p14:creationId xmlns:p14="http://schemas.microsoft.com/office/powerpoint/2010/main" val="539290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p:txBody>
          <a:bodyPr/>
          <a:lstStyle/>
          <a:p>
            <a:r>
              <a:rPr lang="pt-BR" altLang="pt-BR" dirty="0"/>
              <a:t>Memória de DADOS</a:t>
            </a:r>
          </a:p>
        </p:txBody>
      </p:sp>
      <p:sp>
        <p:nvSpPr>
          <p:cNvPr id="2" name="Espaço Reservado para Conteúdo 1"/>
          <p:cNvSpPr>
            <a:spLocks noGrp="1"/>
          </p:cNvSpPr>
          <p:nvPr>
            <p:ph idx="1"/>
          </p:nvPr>
        </p:nvSpPr>
        <p:spPr/>
        <p:txBody>
          <a:bodyPr>
            <a:normAutofit lnSpcReduction="10000"/>
          </a:bodyPr>
          <a:lstStyle/>
          <a:p>
            <a:pPr>
              <a:lnSpc>
                <a:spcPct val="80000"/>
              </a:lnSpc>
            </a:pPr>
            <a:r>
              <a:rPr lang="pt-BR" altLang="pt-BR" dirty="0"/>
              <a:t>RAM. Memória volátil. Utilizada para guardar todas as variáveis e registradores utilizados pelo programa. </a:t>
            </a:r>
          </a:p>
          <a:p>
            <a:pPr>
              <a:lnSpc>
                <a:spcPct val="80000"/>
              </a:lnSpc>
            </a:pPr>
            <a:r>
              <a:rPr lang="pt-BR" altLang="pt-BR" dirty="0"/>
              <a:t>Armazena dados 8 bits.</a:t>
            </a:r>
          </a:p>
          <a:p>
            <a:pPr>
              <a:lnSpc>
                <a:spcPct val="80000"/>
              </a:lnSpc>
            </a:pPr>
            <a:r>
              <a:rPr lang="pt-BR" altLang="pt-BR" dirty="0"/>
              <a:t>Pode ser dividida em 2 grupos: </a:t>
            </a:r>
          </a:p>
          <a:p>
            <a:pPr>
              <a:lnSpc>
                <a:spcPct val="80000"/>
              </a:lnSpc>
            </a:pPr>
            <a:r>
              <a:rPr lang="pt-BR" altLang="pt-BR" dirty="0"/>
              <a:t>Registradores especiais e Registradores de uso geral.</a:t>
            </a:r>
          </a:p>
          <a:p>
            <a:pPr>
              <a:lnSpc>
                <a:spcPct val="80000"/>
              </a:lnSpc>
            </a:pPr>
            <a:endParaRPr lang="pt-BR" altLang="pt-BR" dirty="0"/>
          </a:p>
          <a:p>
            <a:pPr>
              <a:lnSpc>
                <a:spcPct val="80000"/>
              </a:lnSpc>
            </a:pPr>
            <a:r>
              <a:rPr lang="pt-BR" altLang="pt-BR" i="1" dirty="0">
                <a:solidFill>
                  <a:schemeClr val="accent5"/>
                </a:solidFill>
              </a:rPr>
              <a:t>Registradores especiais (</a:t>
            </a:r>
            <a:r>
              <a:rPr lang="pt-BR" altLang="pt-BR" i="1" dirty="0" err="1">
                <a:solidFill>
                  <a:schemeClr val="accent5"/>
                </a:solidFill>
              </a:rPr>
              <a:t>SFRs</a:t>
            </a:r>
            <a:r>
              <a:rPr lang="pt-BR" altLang="pt-BR" i="1" dirty="0">
                <a:solidFill>
                  <a:schemeClr val="accent5"/>
                </a:solidFill>
              </a:rPr>
              <a:t>)</a:t>
            </a:r>
          </a:p>
          <a:p>
            <a:pPr>
              <a:lnSpc>
                <a:spcPct val="80000"/>
              </a:lnSpc>
            </a:pPr>
            <a:r>
              <a:rPr lang="pt-BR" altLang="pt-BR" dirty="0"/>
              <a:t>Muito utilizados pelo microcontrolador para a execução do programa e processamento da ULA (Unidade Lógica Aritmética).</a:t>
            </a:r>
          </a:p>
          <a:p>
            <a:pPr>
              <a:lnSpc>
                <a:spcPct val="80000"/>
              </a:lnSpc>
            </a:pPr>
            <a:r>
              <a:rPr lang="pt-BR" altLang="pt-BR" dirty="0"/>
              <a:t>Ocupam espaço na RAM e podem ser acessados tanto pelo usuário quanto pelo hardware.</a:t>
            </a:r>
          </a:p>
          <a:p>
            <a:pPr>
              <a:lnSpc>
                <a:spcPct val="80000"/>
              </a:lnSpc>
            </a:pPr>
            <a:r>
              <a:rPr lang="pt-BR" altLang="pt-BR" dirty="0"/>
              <a:t>Geralmente ficam localizados no final da memória (final dos endereços)</a:t>
            </a:r>
          </a:p>
          <a:p>
            <a:pPr>
              <a:lnSpc>
                <a:spcPct val="80000"/>
              </a:lnSpc>
            </a:pPr>
            <a:endParaRPr lang="pt-BR" altLang="pt-BR" dirty="0"/>
          </a:p>
        </p:txBody>
      </p:sp>
    </p:spTree>
    <p:extLst>
      <p:ext uri="{BB962C8B-B14F-4D97-AF65-F5344CB8AC3E}">
        <p14:creationId xmlns:p14="http://schemas.microsoft.com/office/powerpoint/2010/main" val="7960474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rotWithShape="1">
          <a:blip r:embed="rId2">
            <a:extLst>
              <a:ext uri="{28A0092B-C50C-407E-A947-70E740481C1C}">
                <a14:useLocalDpi xmlns:a14="http://schemas.microsoft.com/office/drawing/2010/main" val="0"/>
              </a:ext>
            </a:extLst>
          </a:blip>
          <a:srcRect l="5210" r="3709" b="9040"/>
          <a:stretch/>
        </p:blipFill>
        <p:spPr>
          <a:xfrm>
            <a:off x="679306" y="942680"/>
            <a:ext cx="11198466" cy="5827256"/>
          </a:xfrm>
        </p:spPr>
      </p:pic>
      <p:sp>
        <p:nvSpPr>
          <p:cNvPr id="2" name="Título 1"/>
          <p:cNvSpPr>
            <a:spLocks noGrp="1"/>
          </p:cNvSpPr>
          <p:nvPr>
            <p:ph type="title"/>
          </p:nvPr>
        </p:nvSpPr>
        <p:spPr/>
        <p:txBody>
          <a:bodyPr/>
          <a:lstStyle/>
          <a:p>
            <a:r>
              <a:rPr lang="pt-BR" dirty="0"/>
              <a:t>Registradores especiais do 18f1220</a:t>
            </a:r>
          </a:p>
        </p:txBody>
      </p:sp>
    </p:spTree>
    <p:extLst>
      <p:ext uri="{BB962C8B-B14F-4D97-AF65-F5344CB8AC3E}">
        <p14:creationId xmlns:p14="http://schemas.microsoft.com/office/powerpoint/2010/main" val="241257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Registradores especiais do 18f1220</a:t>
            </a: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207" y="1180214"/>
            <a:ext cx="8870137" cy="5471525"/>
          </a:xfrm>
          <a:prstGeom prst="rect">
            <a:avLst/>
          </a:prstGeom>
        </p:spPr>
      </p:pic>
    </p:spTree>
    <p:extLst>
      <p:ext uri="{BB962C8B-B14F-4D97-AF65-F5344CB8AC3E}">
        <p14:creationId xmlns:p14="http://schemas.microsoft.com/office/powerpoint/2010/main" val="38997570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2474" y="1035573"/>
            <a:ext cx="8107051" cy="5748144"/>
          </a:xfrm>
        </p:spPr>
      </p:pic>
      <p:sp>
        <p:nvSpPr>
          <p:cNvPr id="2" name="Título 1"/>
          <p:cNvSpPr>
            <a:spLocks noGrp="1"/>
          </p:cNvSpPr>
          <p:nvPr>
            <p:ph type="title"/>
          </p:nvPr>
        </p:nvSpPr>
        <p:spPr/>
        <p:txBody>
          <a:bodyPr/>
          <a:lstStyle/>
          <a:p>
            <a:r>
              <a:rPr lang="pt-BR" dirty="0"/>
              <a:t>Registradores especiais do 18f1220</a:t>
            </a:r>
          </a:p>
        </p:txBody>
      </p:sp>
    </p:spTree>
    <p:extLst>
      <p:ext uri="{BB962C8B-B14F-4D97-AF65-F5344CB8AC3E}">
        <p14:creationId xmlns:p14="http://schemas.microsoft.com/office/powerpoint/2010/main" val="9935940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rotWithShape="1">
          <a:blip r:embed="rId2">
            <a:extLst>
              <a:ext uri="{28A0092B-C50C-407E-A947-70E740481C1C}">
                <a14:useLocalDpi xmlns:a14="http://schemas.microsoft.com/office/drawing/2010/main" val="0"/>
              </a:ext>
            </a:extLst>
          </a:blip>
          <a:srcRect l="2621" t="2901" r="5721" b="1471"/>
          <a:stretch/>
        </p:blipFill>
        <p:spPr>
          <a:xfrm>
            <a:off x="1058332" y="982136"/>
            <a:ext cx="3793067" cy="5748867"/>
          </a:xfrm>
          <a:prstGeom prst="rect">
            <a:avLst/>
          </a:prstGeom>
        </p:spPr>
      </p:pic>
      <p:sp>
        <p:nvSpPr>
          <p:cNvPr id="2" name="Título 1"/>
          <p:cNvSpPr>
            <a:spLocks noGrp="1"/>
          </p:cNvSpPr>
          <p:nvPr>
            <p:ph type="title"/>
          </p:nvPr>
        </p:nvSpPr>
        <p:spPr/>
        <p:txBody>
          <a:bodyPr/>
          <a:lstStyle/>
          <a:p>
            <a:r>
              <a:rPr lang="pt-BR" dirty="0"/>
              <a:t>Registradores especiais do 18f1220</a:t>
            </a:r>
          </a:p>
        </p:txBody>
      </p:sp>
      <p:pic>
        <p:nvPicPr>
          <p:cNvPr id="4" name="Espaço Reservado para Conteúdo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074" y="1031358"/>
            <a:ext cx="4004930" cy="5799139"/>
          </a:xfrm>
          <a:prstGeom prst="rect">
            <a:avLst/>
          </a:prstGeom>
        </p:spPr>
      </p:pic>
    </p:spTree>
    <p:extLst>
      <p:ext uri="{BB962C8B-B14F-4D97-AF65-F5344CB8AC3E}">
        <p14:creationId xmlns:p14="http://schemas.microsoft.com/office/powerpoint/2010/main" val="37975327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Registradores de uso geral</a:t>
            </a:r>
          </a:p>
        </p:txBody>
      </p:sp>
      <p:sp>
        <p:nvSpPr>
          <p:cNvPr id="3" name="Espaço Reservado para Conteúdo 2"/>
          <p:cNvSpPr>
            <a:spLocks noGrp="1"/>
          </p:cNvSpPr>
          <p:nvPr>
            <p:ph idx="1"/>
          </p:nvPr>
        </p:nvSpPr>
        <p:spPr/>
        <p:txBody>
          <a:bodyPr/>
          <a:lstStyle/>
          <a:p>
            <a:r>
              <a:rPr lang="pt-BR" dirty="0"/>
              <a:t>São registradores para uso geral do usuário. Tanto para escrita quanto para leitura. Pode ser disposto em bancos.</a:t>
            </a:r>
          </a:p>
          <a:p>
            <a:r>
              <a:rPr lang="pt-BR" dirty="0"/>
              <a:t>Seu tamanho varia de acordo com o modelo do </a:t>
            </a:r>
            <a:r>
              <a:rPr lang="pt-BR" dirty="0" err="1"/>
              <a:t>uC</a:t>
            </a:r>
            <a:r>
              <a:rPr lang="pt-BR" dirty="0"/>
              <a:t>. Consulte o </a:t>
            </a:r>
            <a:r>
              <a:rPr lang="pt-BR" dirty="0" err="1"/>
              <a:t>datasheet</a:t>
            </a:r>
            <a:r>
              <a:rPr lang="pt-BR" dirty="0"/>
              <a:t>.</a:t>
            </a:r>
          </a:p>
          <a:p>
            <a:endParaRPr lang="pt-BR" dirty="0"/>
          </a:p>
        </p:txBody>
      </p:sp>
    </p:spTree>
    <p:extLst>
      <p:ext uri="{BB962C8B-B14F-4D97-AF65-F5344CB8AC3E}">
        <p14:creationId xmlns:p14="http://schemas.microsoft.com/office/powerpoint/2010/main" val="42176617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502B09-C486-4493-89C7-71B6D6CAF87C}"/>
              </a:ext>
            </a:extLst>
          </p:cNvPr>
          <p:cNvSpPr>
            <a:spLocks noGrp="1"/>
          </p:cNvSpPr>
          <p:nvPr>
            <p:ph type="title"/>
          </p:nvPr>
        </p:nvSpPr>
        <p:spPr/>
        <p:txBody>
          <a:bodyPr/>
          <a:lstStyle/>
          <a:p>
            <a:r>
              <a:rPr lang="pt-BR" dirty="0"/>
              <a:t>Memória rom</a:t>
            </a:r>
          </a:p>
        </p:txBody>
      </p:sp>
      <p:sp>
        <p:nvSpPr>
          <p:cNvPr id="3" name="Espaço Reservado para Conteúdo 2">
            <a:extLst>
              <a:ext uri="{FF2B5EF4-FFF2-40B4-BE49-F238E27FC236}">
                <a16:creationId xmlns:a16="http://schemas.microsoft.com/office/drawing/2014/main" id="{D8F72841-4376-410F-90EE-B5AF6166A691}"/>
              </a:ext>
            </a:extLst>
          </p:cNvPr>
          <p:cNvSpPr>
            <a:spLocks noGrp="1"/>
          </p:cNvSpPr>
          <p:nvPr>
            <p:ph idx="1"/>
          </p:nvPr>
        </p:nvSpPr>
        <p:spPr>
          <a:xfrm>
            <a:off x="838200" y="1355892"/>
            <a:ext cx="10515600" cy="5502108"/>
          </a:xfrm>
        </p:spPr>
        <p:txBody>
          <a:bodyPr/>
          <a:lstStyle/>
          <a:p>
            <a:r>
              <a:rPr lang="pt-BR" dirty="0"/>
              <a:t>ROM = </a:t>
            </a:r>
            <a:r>
              <a:rPr lang="pt-BR" dirty="0" err="1"/>
              <a:t>Read</a:t>
            </a:r>
            <a:r>
              <a:rPr lang="pt-BR" dirty="0"/>
              <a:t> </a:t>
            </a:r>
            <a:r>
              <a:rPr lang="pt-BR" dirty="0" err="1"/>
              <a:t>Only</a:t>
            </a:r>
            <a:r>
              <a:rPr lang="pt-BR" dirty="0"/>
              <a:t> </a:t>
            </a:r>
            <a:r>
              <a:rPr lang="pt-BR" dirty="0" err="1"/>
              <a:t>Memory</a:t>
            </a:r>
            <a:endParaRPr lang="pt-BR" dirty="0"/>
          </a:p>
          <a:p>
            <a:r>
              <a:rPr lang="pt-BR" dirty="0"/>
              <a:t>Entenda memória ROM como um HD (hard drive) que tem 2 partições:</a:t>
            </a:r>
          </a:p>
          <a:p>
            <a:pPr marL="914400" lvl="1" indent="-457200">
              <a:buFont typeface="Wingdings" panose="05000000000000000000" pitchFamily="2" charset="2"/>
              <a:buChar char="Ø"/>
            </a:pPr>
            <a:r>
              <a:rPr lang="pt-BR" dirty="0"/>
              <a:t>Partição 1. Destinada à </a:t>
            </a:r>
            <a:r>
              <a:rPr lang="pt-BR" u="sng" dirty="0"/>
              <a:t>memória de programa</a:t>
            </a:r>
            <a:r>
              <a:rPr lang="pt-BR" dirty="0"/>
              <a:t>. </a:t>
            </a:r>
          </a:p>
          <a:p>
            <a:pPr marL="914400" lvl="1" indent="-457200">
              <a:buFont typeface="Wingdings" panose="05000000000000000000" pitchFamily="2" charset="2"/>
              <a:buChar char="Ø"/>
            </a:pPr>
            <a:r>
              <a:rPr lang="pt-BR" dirty="0"/>
              <a:t>Partição 2. Destinada aos dados permanentes durante a execução do programa.</a:t>
            </a:r>
          </a:p>
          <a:p>
            <a:r>
              <a:rPr lang="pt-BR" dirty="0" err="1"/>
              <a:t>Ex</a:t>
            </a:r>
            <a:r>
              <a:rPr lang="pt-BR" dirty="0"/>
              <a:t>: Se um dado microcontrolador informar que tem 8k de memória e o endereço inicial desta ROM se inicia em 0x0000. Qual o endereço final desta memória de programa?</a:t>
            </a:r>
          </a:p>
        </p:txBody>
      </p:sp>
    </p:spTree>
    <p:extLst>
      <p:ext uri="{BB962C8B-B14F-4D97-AF65-F5344CB8AC3E}">
        <p14:creationId xmlns:p14="http://schemas.microsoft.com/office/powerpoint/2010/main" val="3496147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502B09-C486-4493-89C7-71B6D6CAF87C}"/>
              </a:ext>
            </a:extLst>
          </p:cNvPr>
          <p:cNvSpPr>
            <a:spLocks noGrp="1"/>
          </p:cNvSpPr>
          <p:nvPr>
            <p:ph type="title"/>
          </p:nvPr>
        </p:nvSpPr>
        <p:spPr/>
        <p:txBody>
          <a:bodyPr/>
          <a:lstStyle/>
          <a:p>
            <a:r>
              <a:rPr lang="pt-BR" dirty="0"/>
              <a:t>Memória rom</a:t>
            </a:r>
          </a:p>
        </p:txBody>
      </p:sp>
      <p:sp>
        <p:nvSpPr>
          <p:cNvPr id="3" name="Espaço Reservado para Conteúdo 2">
            <a:extLst>
              <a:ext uri="{FF2B5EF4-FFF2-40B4-BE49-F238E27FC236}">
                <a16:creationId xmlns:a16="http://schemas.microsoft.com/office/drawing/2014/main" id="{D8F72841-4376-410F-90EE-B5AF6166A691}"/>
              </a:ext>
            </a:extLst>
          </p:cNvPr>
          <p:cNvSpPr>
            <a:spLocks noGrp="1"/>
          </p:cNvSpPr>
          <p:nvPr>
            <p:ph idx="1"/>
          </p:nvPr>
        </p:nvSpPr>
        <p:spPr>
          <a:xfrm>
            <a:off x="838200" y="1355892"/>
            <a:ext cx="10515600" cy="5502108"/>
          </a:xfrm>
        </p:spPr>
        <p:txBody>
          <a:bodyPr/>
          <a:lstStyle/>
          <a:p>
            <a:r>
              <a:rPr lang="pt-BR" dirty="0"/>
              <a:t>ROM = </a:t>
            </a:r>
            <a:r>
              <a:rPr lang="pt-BR" dirty="0" err="1"/>
              <a:t>Read</a:t>
            </a:r>
            <a:r>
              <a:rPr lang="pt-BR" dirty="0"/>
              <a:t> </a:t>
            </a:r>
            <a:r>
              <a:rPr lang="pt-BR" dirty="0" err="1"/>
              <a:t>Only</a:t>
            </a:r>
            <a:r>
              <a:rPr lang="pt-BR" dirty="0"/>
              <a:t> </a:t>
            </a:r>
            <a:r>
              <a:rPr lang="pt-BR" dirty="0" err="1"/>
              <a:t>Memory</a:t>
            </a:r>
            <a:endParaRPr lang="pt-BR" dirty="0"/>
          </a:p>
          <a:p>
            <a:r>
              <a:rPr lang="pt-BR" dirty="0"/>
              <a:t>Entenda memória ROM como um HD (hard drive) que tem 2 partições:</a:t>
            </a:r>
          </a:p>
          <a:p>
            <a:pPr marL="914400" lvl="1" indent="-457200">
              <a:buFont typeface="Wingdings" panose="05000000000000000000" pitchFamily="2" charset="2"/>
              <a:buChar char="Ø"/>
            </a:pPr>
            <a:r>
              <a:rPr lang="pt-BR" dirty="0"/>
              <a:t>Partição 1. Destinada à </a:t>
            </a:r>
            <a:r>
              <a:rPr lang="pt-BR" u="sng" dirty="0"/>
              <a:t>memória de programa</a:t>
            </a:r>
            <a:r>
              <a:rPr lang="pt-BR" dirty="0"/>
              <a:t>. </a:t>
            </a:r>
          </a:p>
          <a:p>
            <a:pPr marL="914400" lvl="1" indent="-457200">
              <a:buFont typeface="Wingdings" panose="05000000000000000000" pitchFamily="2" charset="2"/>
              <a:buChar char="Ø"/>
            </a:pPr>
            <a:r>
              <a:rPr lang="pt-BR" dirty="0"/>
              <a:t>Partição 2. Destinada aos dados permanentes durante a execução do programa.</a:t>
            </a:r>
          </a:p>
          <a:p>
            <a:r>
              <a:rPr lang="pt-BR" dirty="0" err="1"/>
              <a:t>Ex</a:t>
            </a:r>
            <a:r>
              <a:rPr lang="pt-BR" dirty="0"/>
              <a:t>: Se um dado microcontrolador informar que tem 8k de memória e o endereço inicial desta ROM se inicia em 0x0000. Qual o endereço final desta memória de programa?</a:t>
            </a:r>
          </a:p>
          <a:p>
            <a:r>
              <a:rPr lang="pt-BR" dirty="0">
                <a:solidFill>
                  <a:srgbClr val="FF0000"/>
                </a:solidFill>
              </a:rPr>
              <a:t>R: 0x1FFF</a:t>
            </a:r>
          </a:p>
        </p:txBody>
      </p:sp>
    </p:spTree>
    <p:extLst>
      <p:ext uri="{BB962C8B-B14F-4D97-AF65-F5344CB8AC3E}">
        <p14:creationId xmlns:p14="http://schemas.microsoft.com/office/powerpoint/2010/main" val="2863099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Programa geral do curso</a:t>
            </a:r>
          </a:p>
        </p:txBody>
      </p:sp>
      <p:sp>
        <p:nvSpPr>
          <p:cNvPr id="3" name="Espaço Reservado para Conteúdo 2"/>
          <p:cNvSpPr>
            <a:spLocks noGrp="1"/>
          </p:cNvSpPr>
          <p:nvPr>
            <p:ph idx="1"/>
          </p:nvPr>
        </p:nvSpPr>
        <p:spPr>
          <a:xfrm>
            <a:off x="838200" y="1355892"/>
            <a:ext cx="10515600" cy="5321999"/>
          </a:xfrm>
        </p:spPr>
        <p:txBody>
          <a:bodyPr>
            <a:normAutofit fontScale="92500" lnSpcReduction="10000"/>
          </a:bodyPr>
          <a:lstStyle/>
          <a:p>
            <a:pPr marL="457200" indent="-457200">
              <a:lnSpc>
                <a:spcPct val="100000"/>
              </a:lnSpc>
              <a:buFontTx/>
              <a:buChar char="-"/>
            </a:pPr>
            <a:r>
              <a:rPr lang="pt-BR" b="1" dirty="0"/>
              <a:t>Programação</a:t>
            </a:r>
          </a:p>
          <a:p>
            <a:pPr marL="914400" lvl="1" indent="-457200">
              <a:lnSpc>
                <a:spcPct val="100000"/>
              </a:lnSpc>
              <a:buFontTx/>
              <a:buChar char="-"/>
            </a:pPr>
            <a:r>
              <a:rPr lang="pt-BR" dirty="0"/>
              <a:t>Criação de um programa</a:t>
            </a:r>
          </a:p>
          <a:p>
            <a:pPr marL="914400" lvl="1" indent="-457200">
              <a:lnSpc>
                <a:spcPct val="100000"/>
              </a:lnSpc>
              <a:buFontTx/>
              <a:buChar char="-"/>
            </a:pPr>
            <a:r>
              <a:rPr lang="pt-BR" dirty="0"/>
              <a:t>Constantes e definições: QUE e Defines</a:t>
            </a:r>
          </a:p>
          <a:p>
            <a:pPr marL="914400" lvl="1" indent="-457200">
              <a:lnSpc>
                <a:spcPct val="100000"/>
              </a:lnSpc>
              <a:buFontTx/>
              <a:buChar char="-"/>
            </a:pPr>
            <a:r>
              <a:rPr lang="pt-BR" dirty="0"/>
              <a:t>Inicialização do sistema</a:t>
            </a:r>
          </a:p>
          <a:p>
            <a:pPr marL="914400" lvl="1" indent="-457200">
              <a:lnSpc>
                <a:spcPct val="100000"/>
              </a:lnSpc>
              <a:buFontTx/>
              <a:buChar char="-"/>
            </a:pPr>
            <a:r>
              <a:rPr lang="pt-BR" dirty="0"/>
              <a:t>Trabalho com rotinas</a:t>
            </a:r>
          </a:p>
          <a:p>
            <a:pPr marL="914400" lvl="1" indent="-457200">
              <a:lnSpc>
                <a:spcPct val="100000"/>
              </a:lnSpc>
              <a:buFontTx/>
              <a:buChar char="-"/>
            </a:pPr>
            <a:r>
              <a:rPr lang="pt-BR" dirty="0"/>
              <a:t>Trabalho com portas</a:t>
            </a:r>
          </a:p>
          <a:p>
            <a:pPr marL="1600200" lvl="2" indent="-457200">
              <a:lnSpc>
                <a:spcPct val="100000"/>
              </a:lnSpc>
              <a:buFontTx/>
              <a:buChar char="-"/>
            </a:pPr>
            <a:r>
              <a:rPr lang="pt-BR" dirty="0"/>
              <a:t>Exemplo 1 – Botão e LED</a:t>
            </a:r>
          </a:p>
          <a:p>
            <a:pPr marL="914400" lvl="1" indent="-457200">
              <a:lnSpc>
                <a:spcPct val="100000"/>
              </a:lnSpc>
              <a:buFontTx/>
              <a:buChar char="-"/>
            </a:pPr>
            <a:r>
              <a:rPr lang="pt-BR" dirty="0"/>
              <a:t>Operações aritméticas básicas</a:t>
            </a:r>
          </a:p>
          <a:p>
            <a:pPr marL="1600200" lvl="2" indent="-457200">
              <a:lnSpc>
                <a:spcPct val="100000"/>
              </a:lnSpc>
              <a:buFontTx/>
              <a:buChar char="-"/>
            </a:pPr>
            <a:r>
              <a:rPr lang="pt-BR" dirty="0"/>
              <a:t>Exemplo 2 – Contador simplificado</a:t>
            </a:r>
          </a:p>
          <a:p>
            <a:pPr marL="914400" lvl="1" indent="-457200">
              <a:lnSpc>
                <a:spcPct val="100000"/>
              </a:lnSpc>
              <a:buFontTx/>
              <a:buChar char="-"/>
            </a:pPr>
            <a:r>
              <a:rPr lang="pt-BR" dirty="0"/>
              <a:t>Trabalho com bytes</a:t>
            </a:r>
          </a:p>
          <a:p>
            <a:pPr marL="914400" lvl="1" indent="-457200">
              <a:lnSpc>
                <a:spcPct val="100000"/>
              </a:lnSpc>
              <a:buFontTx/>
              <a:buChar char="-"/>
            </a:pPr>
            <a:r>
              <a:rPr lang="pt-BR" dirty="0"/>
              <a:t>Contagem de tempo e criação de </a:t>
            </a:r>
            <a:r>
              <a:rPr lang="pt-BR" dirty="0" err="1"/>
              <a:t>delays</a:t>
            </a:r>
            <a:endParaRPr lang="pt-BR" dirty="0"/>
          </a:p>
          <a:p>
            <a:pPr marL="1600200" lvl="2" indent="-457200">
              <a:lnSpc>
                <a:spcPct val="100000"/>
              </a:lnSpc>
              <a:buFontTx/>
              <a:buChar char="-"/>
            </a:pPr>
            <a:r>
              <a:rPr lang="pt-BR" dirty="0"/>
              <a:t>Exemplo 3 – Pisca-pisca</a:t>
            </a:r>
          </a:p>
          <a:p>
            <a:pPr marL="914400" lvl="1" indent="-457200">
              <a:lnSpc>
                <a:spcPct val="100000"/>
              </a:lnSpc>
              <a:buFontTx/>
              <a:buChar char="-"/>
            </a:pPr>
            <a:r>
              <a:rPr lang="pt-BR" dirty="0"/>
              <a:t>Watchdog timer</a:t>
            </a:r>
          </a:p>
          <a:p>
            <a:pPr marL="914400" lvl="1" indent="-457200">
              <a:lnSpc>
                <a:spcPct val="100000"/>
              </a:lnSpc>
              <a:buFontTx/>
              <a:buChar char="-"/>
            </a:pPr>
            <a:r>
              <a:rPr lang="pt-BR" dirty="0"/>
              <a:t>Economizar energia - </a:t>
            </a:r>
            <a:r>
              <a:rPr lang="pt-BR" dirty="0" err="1"/>
              <a:t>sleep</a:t>
            </a:r>
            <a:endParaRPr lang="pt-BR" dirty="0"/>
          </a:p>
        </p:txBody>
      </p:sp>
    </p:spTree>
    <p:extLst>
      <p:ext uri="{BB962C8B-B14F-4D97-AF65-F5344CB8AC3E}">
        <p14:creationId xmlns:p14="http://schemas.microsoft.com/office/powerpoint/2010/main" val="38674417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C33681-B67A-47E1-A8A2-D011A88D7D3D}"/>
              </a:ext>
            </a:extLst>
          </p:cNvPr>
          <p:cNvSpPr>
            <a:spLocks noGrp="1"/>
          </p:cNvSpPr>
          <p:nvPr>
            <p:ph type="title"/>
          </p:nvPr>
        </p:nvSpPr>
        <p:spPr/>
        <p:txBody>
          <a:bodyPr/>
          <a:lstStyle/>
          <a:p>
            <a:r>
              <a:rPr lang="pt-BR" dirty="0"/>
              <a:t>Memória </a:t>
            </a:r>
            <a:r>
              <a:rPr lang="pt-BR" dirty="0" err="1"/>
              <a:t>ram</a:t>
            </a:r>
            <a:endParaRPr lang="pt-BR" dirty="0"/>
          </a:p>
        </p:txBody>
      </p:sp>
      <p:sp>
        <p:nvSpPr>
          <p:cNvPr id="3" name="Espaço Reservado para Conteúdo 2">
            <a:extLst>
              <a:ext uri="{FF2B5EF4-FFF2-40B4-BE49-F238E27FC236}">
                <a16:creationId xmlns:a16="http://schemas.microsoft.com/office/drawing/2014/main" id="{B9862F4C-D1EA-4D07-9D98-AC0ABCC6DB73}"/>
              </a:ext>
            </a:extLst>
          </p:cNvPr>
          <p:cNvSpPr>
            <a:spLocks noGrp="1"/>
          </p:cNvSpPr>
          <p:nvPr>
            <p:ph idx="1"/>
          </p:nvPr>
        </p:nvSpPr>
        <p:spPr>
          <a:xfrm>
            <a:off x="838200" y="1355892"/>
            <a:ext cx="10515600" cy="5502108"/>
          </a:xfrm>
        </p:spPr>
        <p:txBody>
          <a:bodyPr>
            <a:normAutofit/>
          </a:bodyPr>
          <a:lstStyle/>
          <a:p>
            <a:pPr marL="342900" indent="-342900">
              <a:buFont typeface="Wingdings" panose="05000000000000000000" pitchFamily="2" charset="2"/>
              <a:buChar char="Ø"/>
            </a:pPr>
            <a:r>
              <a:rPr lang="pt-BR" sz="2400" dirty="0"/>
              <a:t>RAM (</a:t>
            </a:r>
            <a:r>
              <a:rPr lang="pt-BR" sz="2400" dirty="0" err="1"/>
              <a:t>Random</a:t>
            </a:r>
            <a:r>
              <a:rPr lang="pt-BR" sz="2400" dirty="0"/>
              <a:t> Access </a:t>
            </a:r>
            <a:r>
              <a:rPr lang="pt-BR" sz="2400" dirty="0" err="1"/>
              <a:t>Memory</a:t>
            </a:r>
            <a:r>
              <a:rPr lang="pt-BR" sz="2400" dirty="0"/>
              <a:t>). </a:t>
            </a:r>
          </a:p>
          <a:p>
            <a:pPr marL="342900" indent="-342900">
              <a:buFont typeface="Wingdings" panose="05000000000000000000" pitchFamily="2" charset="2"/>
              <a:buChar char="Ø"/>
            </a:pPr>
            <a:r>
              <a:rPr lang="pt-BR" sz="2400" dirty="0"/>
              <a:t>Espaço de dados utilizado para armazenamento temporário de constantes e variáveis durante a execução do programa. </a:t>
            </a:r>
          </a:p>
          <a:p>
            <a:pPr marL="342900" indent="-342900">
              <a:buFont typeface="Wingdings" panose="05000000000000000000" pitchFamily="2" charset="2"/>
              <a:buChar char="Ø"/>
            </a:pPr>
            <a:r>
              <a:rPr lang="pt-BR" sz="2400" dirty="0"/>
              <a:t>Seu tamanho varia de </a:t>
            </a:r>
            <a:r>
              <a:rPr lang="pt-BR" sz="2400" dirty="0" err="1"/>
              <a:t>uC</a:t>
            </a:r>
            <a:r>
              <a:rPr lang="pt-BR" sz="2400" dirty="0"/>
              <a:t> para </a:t>
            </a:r>
            <a:r>
              <a:rPr lang="pt-BR" sz="2400" dirty="0" err="1"/>
              <a:t>uC</a:t>
            </a:r>
            <a:r>
              <a:rPr lang="pt-BR" sz="2400" dirty="0"/>
              <a:t>.</a:t>
            </a:r>
          </a:p>
          <a:p>
            <a:pPr marL="342900" indent="-342900">
              <a:buFont typeface="Wingdings" panose="05000000000000000000" pitchFamily="2" charset="2"/>
              <a:buChar char="Ø"/>
            </a:pPr>
            <a:r>
              <a:rPr lang="pt-BR" sz="2400" dirty="0"/>
              <a:t>A RAM é organizada por REGISTRADORES, os quais tem um único endereço.</a:t>
            </a:r>
          </a:p>
          <a:p>
            <a:pPr marL="342900" indent="-342900">
              <a:buFont typeface="Wingdings" panose="05000000000000000000" pitchFamily="2" charset="2"/>
              <a:buChar char="Ø"/>
            </a:pPr>
            <a:r>
              <a:rPr lang="pt-BR" sz="2400" dirty="0"/>
              <a:t>Um registrador em um </a:t>
            </a:r>
            <a:r>
              <a:rPr lang="pt-BR" sz="2400" dirty="0" err="1"/>
              <a:t>uC</a:t>
            </a:r>
            <a:r>
              <a:rPr lang="pt-BR" sz="2400" dirty="0"/>
              <a:t> de 8bits pode armazenar um total de 8 bits, ou 1byte.</a:t>
            </a:r>
          </a:p>
          <a:p>
            <a:pPr marL="342900" indent="-342900">
              <a:buFont typeface="Wingdings" panose="05000000000000000000" pitchFamily="2" charset="2"/>
              <a:buChar char="Ø"/>
            </a:pPr>
            <a:r>
              <a:rPr lang="pt-BR" sz="2400" dirty="0"/>
              <a:t>Uma especificação típica de RAM é 256x8. Isso significa que existem 256 registradores  na RAM e esses podem armazenar 8 bits cada um.</a:t>
            </a:r>
          </a:p>
        </p:txBody>
      </p:sp>
    </p:spTree>
    <p:extLst>
      <p:ext uri="{BB962C8B-B14F-4D97-AF65-F5344CB8AC3E}">
        <p14:creationId xmlns:p14="http://schemas.microsoft.com/office/powerpoint/2010/main" val="29224200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C33681-B67A-47E1-A8A2-D011A88D7D3D}"/>
              </a:ext>
            </a:extLst>
          </p:cNvPr>
          <p:cNvSpPr>
            <a:spLocks noGrp="1"/>
          </p:cNvSpPr>
          <p:nvPr>
            <p:ph type="title"/>
          </p:nvPr>
        </p:nvSpPr>
        <p:spPr/>
        <p:txBody>
          <a:bodyPr/>
          <a:lstStyle/>
          <a:p>
            <a:r>
              <a:rPr lang="pt-BR" dirty="0"/>
              <a:t>Memória </a:t>
            </a:r>
            <a:r>
              <a:rPr lang="pt-BR" dirty="0" err="1"/>
              <a:t>ram</a:t>
            </a:r>
            <a:endParaRPr lang="pt-BR" dirty="0"/>
          </a:p>
        </p:txBody>
      </p:sp>
      <p:sp>
        <p:nvSpPr>
          <p:cNvPr id="3" name="Espaço Reservado para Conteúdo 2">
            <a:extLst>
              <a:ext uri="{FF2B5EF4-FFF2-40B4-BE49-F238E27FC236}">
                <a16:creationId xmlns:a16="http://schemas.microsoft.com/office/drawing/2014/main" id="{B9862F4C-D1EA-4D07-9D98-AC0ABCC6DB73}"/>
              </a:ext>
            </a:extLst>
          </p:cNvPr>
          <p:cNvSpPr>
            <a:spLocks noGrp="1"/>
          </p:cNvSpPr>
          <p:nvPr>
            <p:ph idx="1"/>
          </p:nvPr>
        </p:nvSpPr>
        <p:spPr>
          <a:xfrm>
            <a:off x="838200" y="1355892"/>
            <a:ext cx="10515600" cy="5502108"/>
          </a:xfrm>
        </p:spPr>
        <p:txBody>
          <a:bodyPr>
            <a:normAutofit/>
          </a:bodyPr>
          <a:lstStyle/>
          <a:p>
            <a:pPr marL="342900" indent="-342900">
              <a:buFont typeface="Wingdings" panose="05000000000000000000" pitchFamily="2" charset="2"/>
              <a:buChar char="Ø"/>
            </a:pPr>
            <a:r>
              <a:rPr lang="pt-BR" sz="2400" dirty="0"/>
              <a:t>RAM (</a:t>
            </a:r>
            <a:r>
              <a:rPr lang="pt-BR" sz="2400" dirty="0" err="1"/>
              <a:t>Random</a:t>
            </a:r>
            <a:r>
              <a:rPr lang="pt-BR" sz="2400" dirty="0"/>
              <a:t> Access </a:t>
            </a:r>
            <a:r>
              <a:rPr lang="pt-BR" sz="2400" dirty="0" err="1"/>
              <a:t>Memory</a:t>
            </a:r>
            <a:r>
              <a:rPr lang="pt-BR" sz="2400" dirty="0"/>
              <a:t>).</a:t>
            </a:r>
          </a:p>
          <a:p>
            <a:pPr marL="800100" lvl="1" indent="-342900">
              <a:buFont typeface="Wingdings" panose="05000000000000000000" pitchFamily="2" charset="2"/>
              <a:buChar char="Ø"/>
            </a:pPr>
            <a:r>
              <a:rPr lang="pt-BR" dirty="0"/>
              <a:t>SRAM =&gt; </a:t>
            </a:r>
            <a:r>
              <a:rPr lang="pt-BR" dirty="0" err="1"/>
              <a:t>Static</a:t>
            </a:r>
            <a:r>
              <a:rPr lang="pt-BR" dirty="0"/>
              <a:t> </a:t>
            </a:r>
            <a:r>
              <a:rPr lang="pt-BR" dirty="0" err="1"/>
              <a:t>Random</a:t>
            </a:r>
            <a:r>
              <a:rPr lang="pt-BR" dirty="0"/>
              <a:t> Access </a:t>
            </a:r>
            <a:r>
              <a:rPr lang="pt-BR" dirty="0" err="1"/>
              <a:t>Memory</a:t>
            </a:r>
            <a:endParaRPr lang="pt-BR" sz="2000" dirty="0"/>
          </a:p>
          <a:p>
            <a:pPr marL="342900" indent="-342900">
              <a:buFont typeface="Wingdings" panose="05000000000000000000" pitchFamily="2" charset="2"/>
              <a:buChar char="Ø"/>
            </a:pPr>
            <a:r>
              <a:rPr lang="pt-BR" sz="2400" dirty="0"/>
              <a:t>Espaço de dados utilizado para armazenamento temporário de constantes e variáveis durante a execução do programa. </a:t>
            </a:r>
          </a:p>
          <a:p>
            <a:pPr marL="342900" indent="-342900">
              <a:buFont typeface="Wingdings" panose="05000000000000000000" pitchFamily="2" charset="2"/>
              <a:buChar char="Ø"/>
            </a:pPr>
            <a:r>
              <a:rPr lang="pt-BR" sz="2400" dirty="0"/>
              <a:t>Seu tamanho varia de </a:t>
            </a:r>
            <a:r>
              <a:rPr lang="pt-BR" sz="2400" dirty="0" err="1"/>
              <a:t>uC</a:t>
            </a:r>
            <a:r>
              <a:rPr lang="pt-BR" sz="2400" dirty="0"/>
              <a:t> para </a:t>
            </a:r>
            <a:r>
              <a:rPr lang="pt-BR" sz="2400" dirty="0" err="1"/>
              <a:t>uC</a:t>
            </a:r>
            <a:r>
              <a:rPr lang="pt-BR" sz="2400" dirty="0"/>
              <a:t>.</a:t>
            </a:r>
          </a:p>
          <a:p>
            <a:pPr marL="342900" indent="-342900">
              <a:buFont typeface="Wingdings" panose="05000000000000000000" pitchFamily="2" charset="2"/>
              <a:buChar char="Ø"/>
            </a:pPr>
            <a:r>
              <a:rPr lang="pt-BR" sz="2400" dirty="0"/>
              <a:t>A RAM é organizada por REGISTRADORES, os quais tem um único endereço.</a:t>
            </a:r>
          </a:p>
          <a:p>
            <a:pPr marL="342900" indent="-342900">
              <a:buFont typeface="Wingdings" panose="05000000000000000000" pitchFamily="2" charset="2"/>
              <a:buChar char="Ø"/>
            </a:pPr>
            <a:r>
              <a:rPr lang="pt-BR" sz="2400" dirty="0"/>
              <a:t>Um registrador em um </a:t>
            </a:r>
            <a:r>
              <a:rPr lang="pt-BR" sz="2400" dirty="0" err="1"/>
              <a:t>uC</a:t>
            </a:r>
            <a:r>
              <a:rPr lang="pt-BR" sz="2400" dirty="0"/>
              <a:t> de 8bits pode armazenar um total de 8 bits, ou 1byte.</a:t>
            </a:r>
          </a:p>
          <a:p>
            <a:pPr marL="342900" indent="-342900">
              <a:buFont typeface="Wingdings" panose="05000000000000000000" pitchFamily="2" charset="2"/>
              <a:buChar char="Ø"/>
            </a:pPr>
            <a:r>
              <a:rPr lang="pt-BR" sz="2400" dirty="0"/>
              <a:t>Uma especificação típica de RAM é 256x8. Isso significa que existem 256 registradores  na RAM e esses podem armazenar 8 bits cada um.</a:t>
            </a:r>
          </a:p>
        </p:txBody>
      </p:sp>
      <p:sp>
        <p:nvSpPr>
          <p:cNvPr id="4" name="CaixaDeTexto 3">
            <a:extLst>
              <a:ext uri="{FF2B5EF4-FFF2-40B4-BE49-F238E27FC236}">
                <a16:creationId xmlns:a16="http://schemas.microsoft.com/office/drawing/2014/main" id="{4E5CAD66-8629-4B0E-A806-785C11A435F7}"/>
              </a:ext>
            </a:extLst>
          </p:cNvPr>
          <p:cNvSpPr txBox="1"/>
          <p:nvPr/>
        </p:nvSpPr>
        <p:spPr>
          <a:xfrm rot="756478">
            <a:off x="9899199" y="631680"/>
            <a:ext cx="2456606" cy="461665"/>
          </a:xfrm>
          <a:prstGeom prst="rect">
            <a:avLst/>
          </a:prstGeom>
          <a:noFill/>
        </p:spPr>
        <p:txBody>
          <a:bodyPr wrap="square" rtlCol="0">
            <a:spAutoFit/>
          </a:bodyPr>
          <a:lstStyle/>
          <a:p>
            <a:r>
              <a:rPr lang="pt-BR" sz="2400" dirty="0">
                <a:solidFill>
                  <a:srgbClr val="FF0000"/>
                </a:solidFill>
              </a:rPr>
              <a:t>LER e ESCREVER</a:t>
            </a:r>
          </a:p>
        </p:txBody>
      </p:sp>
    </p:spTree>
    <p:extLst>
      <p:ext uri="{BB962C8B-B14F-4D97-AF65-F5344CB8AC3E}">
        <p14:creationId xmlns:p14="http://schemas.microsoft.com/office/powerpoint/2010/main" val="42925697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7FB92-A335-49B3-B03B-4CFD0B416C65}"/>
              </a:ext>
            </a:extLst>
          </p:cNvPr>
          <p:cNvSpPr>
            <a:spLocks noGrp="1"/>
          </p:cNvSpPr>
          <p:nvPr>
            <p:ph type="title"/>
          </p:nvPr>
        </p:nvSpPr>
        <p:spPr/>
        <p:txBody>
          <a:bodyPr/>
          <a:lstStyle/>
          <a:p>
            <a:r>
              <a:rPr lang="pt-BR" dirty="0"/>
              <a:t>Tipos de memórias</a:t>
            </a:r>
          </a:p>
        </p:txBody>
      </p:sp>
      <p:sp>
        <p:nvSpPr>
          <p:cNvPr id="3" name="Espaço Reservado para Conteúdo 2">
            <a:extLst>
              <a:ext uri="{FF2B5EF4-FFF2-40B4-BE49-F238E27FC236}">
                <a16:creationId xmlns:a16="http://schemas.microsoft.com/office/drawing/2014/main" id="{5EDD43E7-8FF0-4CCB-BB22-E1A5B0A1EDF3}"/>
              </a:ext>
            </a:extLst>
          </p:cNvPr>
          <p:cNvSpPr>
            <a:spLocks noGrp="1"/>
          </p:cNvSpPr>
          <p:nvPr>
            <p:ph idx="1"/>
          </p:nvPr>
        </p:nvSpPr>
        <p:spPr>
          <a:xfrm>
            <a:off x="838200" y="1355892"/>
            <a:ext cx="10515600" cy="5502108"/>
          </a:xfrm>
        </p:spPr>
        <p:txBody>
          <a:bodyPr>
            <a:normAutofit lnSpcReduction="10000"/>
          </a:bodyPr>
          <a:lstStyle/>
          <a:p>
            <a:pPr marL="342900" indent="-342900">
              <a:buFont typeface="Wingdings" panose="05000000000000000000" pitchFamily="2" charset="2"/>
              <a:buChar char="Ø"/>
            </a:pPr>
            <a:r>
              <a:rPr lang="pt-BR" sz="2400" dirty="0"/>
              <a:t>Geralmente um </a:t>
            </a:r>
            <a:r>
              <a:rPr lang="pt-BR" sz="2400" dirty="0" err="1"/>
              <a:t>uC</a:t>
            </a:r>
            <a:r>
              <a:rPr lang="pt-BR" sz="2400" dirty="0"/>
              <a:t> tem 3 tipos de memórias: SRAM, FLASH e a EEPROM.</a:t>
            </a:r>
          </a:p>
          <a:p>
            <a:pPr marL="342900" indent="-342900">
              <a:buFont typeface="Wingdings" panose="05000000000000000000" pitchFamily="2" charset="2"/>
              <a:buChar char="Ø"/>
            </a:pPr>
            <a:r>
              <a:rPr lang="pt-BR" sz="2400" dirty="0"/>
              <a:t>A arquitetura de um </a:t>
            </a:r>
            <a:r>
              <a:rPr lang="pt-BR" sz="2400" dirty="0" err="1"/>
              <a:t>uC</a:t>
            </a:r>
            <a:r>
              <a:rPr lang="pt-BR" sz="2400" dirty="0"/>
              <a:t> pode requerer que variáveis e constantes sejam armazenas em diferentes tipos de memória.</a:t>
            </a:r>
          </a:p>
          <a:p>
            <a:pPr marL="342900" indent="-342900">
              <a:buFont typeface="Wingdings" panose="05000000000000000000" pitchFamily="2" charset="2"/>
              <a:buChar char="Ø"/>
            </a:pPr>
            <a:r>
              <a:rPr lang="pt-BR" sz="2400" dirty="0"/>
              <a:t>SRAM: tipo de memória onde os dados deverão ser lidos e escritos repetidamente.</a:t>
            </a:r>
          </a:p>
          <a:p>
            <a:pPr marL="342900" indent="-342900">
              <a:buFont typeface="Wingdings" panose="05000000000000000000" pitchFamily="2" charset="2"/>
              <a:buChar char="Ø"/>
            </a:pPr>
            <a:r>
              <a:rPr lang="pt-BR" sz="2400" dirty="0"/>
              <a:t>Flash: tipo de memória que normalmente os dados são armazenados e não são alterados. Essa é a memória de programa. É semelhante à BIOS de um PC.</a:t>
            </a:r>
          </a:p>
          <a:p>
            <a:pPr marL="342900" indent="-342900">
              <a:buFont typeface="Wingdings" panose="05000000000000000000" pitchFamily="2" charset="2"/>
              <a:buChar char="Ø"/>
            </a:pPr>
            <a:r>
              <a:rPr lang="pt-BR" sz="2400" dirty="0"/>
              <a:t>EEPROM: pode ser utilizado para armazenar variáveis que devem ser retidos mesmo quando o </a:t>
            </a:r>
            <a:r>
              <a:rPr lang="pt-BR" sz="2400" dirty="0" err="1"/>
              <a:t>uC</a:t>
            </a:r>
            <a:r>
              <a:rPr lang="pt-BR" sz="2400" dirty="0"/>
              <a:t> é desligado.</a:t>
            </a:r>
          </a:p>
          <a:p>
            <a:pPr marL="342900" indent="-342900">
              <a:buFont typeface="Wingdings" panose="05000000000000000000" pitchFamily="2" charset="2"/>
              <a:buChar char="Ø"/>
            </a:pPr>
            <a:endParaRPr lang="pt-BR" sz="2400" dirty="0"/>
          </a:p>
          <a:p>
            <a:endParaRPr lang="pt-BR" sz="2400" dirty="0"/>
          </a:p>
        </p:txBody>
      </p:sp>
      <p:pic>
        <p:nvPicPr>
          <p:cNvPr id="1026" name="Picture 2" descr="Computer Memory">
            <a:extLst>
              <a:ext uri="{FF2B5EF4-FFF2-40B4-BE49-F238E27FC236}">
                <a16:creationId xmlns:a16="http://schemas.microsoft.com/office/drawing/2014/main" id="{876D250E-5D7B-4EF6-832B-DA782D824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55581">
            <a:off x="8730719" y="565721"/>
            <a:ext cx="3400425"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8536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2E2345F3-74F8-4FA2-9D7D-3D654886E73F}"/>
              </a:ext>
            </a:extLst>
          </p:cNvPr>
          <p:cNvPicPr>
            <a:picLocks noGrp="1" noChangeAspect="1"/>
          </p:cNvPicPr>
          <p:nvPr>
            <p:ph sz="half" idx="2"/>
          </p:nvPr>
        </p:nvPicPr>
        <p:blipFill rotWithShape="1">
          <a:blip r:embed="rId2"/>
          <a:srcRect l="3778" r="3060"/>
          <a:stretch/>
        </p:blipFill>
        <p:spPr>
          <a:xfrm>
            <a:off x="177852" y="2190354"/>
            <a:ext cx="5675674" cy="2477292"/>
          </a:xfrm>
          <a:prstGeom prst="rect">
            <a:avLst/>
          </a:prstGeom>
        </p:spPr>
      </p:pic>
      <p:pic>
        <p:nvPicPr>
          <p:cNvPr id="9" name="Imagem 8">
            <a:extLst>
              <a:ext uri="{FF2B5EF4-FFF2-40B4-BE49-F238E27FC236}">
                <a16:creationId xmlns:a16="http://schemas.microsoft.com/office/drawing/2014/main" id="{BC8D78EC-D430-47D3-8A36-2F4378CA8C5A}"/>
              </a:ext>
            </a:extLst>
          </p:cNvPr>
          <p:cNvPicPr>
            <a:picLocks noChangeAspect="1"/>
          </p:cNvPicPr>
          <p:nvPr/>
        </p:nvPicPr>
        <p:blipFill rotWithShape="1">
          <a:blip r:embed="rId3"/>
          <a:srcRect t="6314"/>
          <a:stretch/>
        </p:blipFill>
        <p:spPr>
          <a:xfrm>
            <a:off x="5997575" y="2743116"/>
            <a:ext cx="5918148" cy="3508369"/>
          </a:xfrm>
          <a:prstGeom prst="rect">
            <a:avLst/>
          </a:prstGeom>
        </p:spPr>
      </p:pic>
      <p:sp>
        <p:nvSpPr>
          <p:cNvPr id="5" name="Título 4">
            <a:extLst>
              <a:ext uri="{FF2B5EF4-FFF2-40B4-BE49-F238E27FC236}">
                <a16:creationId xmlns:a16="http://schemas.microsoft.com/office/drawing/2014/main" id="{27CC0D26-FDE5-44AB-8B97-AAE0D24F0D70}"/>
              </a:ext>
            </a:extLst>
          </p:cNvPr>
          <p:cNvSpPr>
            <a:spLocks noGrp="1"/>
          </p:cNvSpPr>
          <p:nvPr>
            <p:ph type="title"/>
          </p:nvPr>
        </p:nvSpPr>
        <p:spPr/>
        <p:txBody>
          <a:bodyPr/>
          <a:lstStyle/>
          <a:p>
            <a:r>
              <a:rPr lang="pt-BR" dirty="0"/>
              <a:t>Exemplos de memória</a:t>
            </a:r>
          </a:p>
        </p:txBody>
      </p:sp>
      <p:sp>
        <p:nvSpPr>
          <p:cNvPr id="6" name="Espaço Reservado para Texto 5">
            <a:extLst>
              <a:ext uri="{FF2B5EF4-FFF2-40B4-BE49-F238E27FC236}">
                <a16:creationId xmlns:a16="http://schemas.microsoft.com/office/drawing/2014/main" id="{98186389-76DD-4E52-9D2A-C33600DE07DD}"/>
              </a:ext>
            </a:extLst>
          </p:cNvPr>
          <p:cNvSpPr>
            <a:spLocks noGrp="1"/>
          </p:cNvSpPr>
          <p:nvPr>
            <p:ph type="body" idx="1"/>
          </p:nvPr>
        </p:nvSpPr>
        <p:spPr>
          <a:xfrm>
            <a:off x="695739" y="1778398"/>
            <a:ext cx="5157787" cy="823912"/>
          </a:xfrm>
        </p:spPr>
        <p:txBody>
          <a:bodyPr/>
          <a:lstStyle/>
          <a:p>
            <a:pPr algn="ctr"/>
            <a:r>
              <a:rPr lang="pt-BR" dirty="0"/>
              <a:t>PIC 18F1220</a:t>
            </a:r>
          </a:p>
        </p:txBody>
      </p:sp>
      <p:sp>
        <p:nvSpPr>
          <p:cNvPr id="7" name="Espaço Reservado para Texto 6">
            <a:extLst>
              <a:ext uri="{FF2B5EF4-FFF2-40B4-BE49-F238E27FC236}">
                <a16:creationId xmlns:a16="http://schemas.microsoft.com/office/drawing/2014/main" id="{46A2E3C2-4AEC-48A3-9C55-C3077C86AA5C}"/>
              </a:ext>
            </a:extLst>
          </p:cNvPr>
          <p:cNvSpPr>
            <a:spLocks noGrp="1"/>
          </p:cNvSpPr>
          <p:nvPr>
            <p:ph type="body" sz="quarter" idx="3"/>
          </p:nvPr>
        </p:nvSpPr>
        <p:spPr>
          <a:xfrm>
            <a:off x="6169024" y="2194927"/>
            <a:ext cx="5183188" cy="823912"/>
          </a:xfrm>
        </p:spPr>
        <p:txBody>
          <a:bodyPr/>
          <a:lstStyle/>
          <a:p>
            <a:pPr algn="ctr"/>
            <a:r>
              <a:rPr lang="pt-BR" dirty="0"/>
              <a:t>PIC 24F16KA102</a:t>
            </a:r>
          </a:p>
        </p:txBody>
      </p:sp>
    </p:spTree>
    <p:extLst>
      <p:ext uri="{BB962C8B-B14F-4D97-AF65-F5344CB8AC3E}">
        <p14:creationId xmlns:p14="http://schemas.microsoft.com/office/powerpoint/2010/main" val="29051619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err="1">
                <a:solidFill>
                  <a:schemeClr val="bg1"/>
                </a:solidFill>
                <a:latin typeface="Times New Roman" panose="02020603050405020304" pitchFamily="18" charset="0"/>
                <a:cs typeface="Times New Roman" panose="02020603050405020304" pitchFamily="18" charset="0"/>
              </a:rPr>
              <a:t>interrupçõEs</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91E94F4F-5B17-47D2-A218-2410197AA7E9}"/>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1224019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são e quais os seus tipos?</a:t>
            </a:r>
          </a:p>
        </p:txBody>
      </p:sp>
      <p:sp>
        <p:nvSpPr>
          <p:cNvPr id="3" name="Espaço Reservado para Conteúdo 2"/>
          <p:cNvSpPr>
            <a:spLocks noGrp="1"/>
          </p:cNvSpPr>
          <p:nvPr>
            <p:ph idx="1"/>
          </p:nvPr>
        </p:nvSpPr>
        <p:spPr/>
        <p:txBody>
          <a:bodyPr>
            <a:normAutofit fontScale="85000" lnSpcReduction="20000"/>
          </a:bodyPr>
          <a:lstStyle/>
          <a:p>
            <a:pPr marL="514350" indent="-514350">
              <a:buFont typeface="+mj-lt"/>
              <a:buAutoNum type="alphaLcParenR"/>
            </a:pPr>
            <a:r>
              <a:rPr lang="pt-BR" dirty="0"/>
              <a:t>Interrupção por </a:t>
            </a:r>
            <a:r>
              <a:rPr lang="pt-BR" dirty="0" err="1"/>
              <a:t>timers</a:t>
            </a:r>
            <a:r>
              <a:rPr lang="pt-BR" dirty="0"/>
              <a:t> (4)</a:t>
            </a:r>
          </a:p>
          <a:p>
            <a:pPr marL="514350" indent="-514350">
              <a:buFont typeface="+mj-lt"/>
              <a:buAutoNum type="alphaLcParenR"/>
            </a:pPr>
            <a:r>
              <a:rPr lang="pt-BR" dirty="0"/>
              <a:t>Interrupções externas (3)</a:t>
            </a:r>
          </a:p>
          <a:p>
            <a:pPr marL="514350" indent="-514350">
              <a:buFont typeface="+mj-lt"/>
              <a:buAutoNum type="alphaLcParenR"/>
            </a:pPr>
            <a:r>
              <a:rPr lang="pt-BR" dirty="0"/>
              <a:t>Interrupção por mudança de estado</a:t>
            </a:r>
          </a:p>
          <a:p>
            <a:pPr marL="514350" indent="-514350">
              <a:buFont typeface="+mj-lt"/>
              <a:buAutoNum type="alphaLcParenR"/>
            </a:pPr>
            <a:r>
              <a:rPr lang="pt-BR" dirty="0"/>
              <a:t>Interrupção de fim de escrita da EEPROM/FLASH</a:t>
            </a:r>
          </a:p>
          <a:p>
            <a:pPr marL="514350" indent="-514350">
              <a:buFont typeface="+mj-lt"/>
              <a:buAutoNum type="alphaLcParenR"/>
            </a:pPr>
            <a:r>
              <a:rPr lang="pt-BR" dirty="0"/>
              <a:t>Interrupção do conversor analógico-digital</a:t>
            </a:r>
          </a:p>
          <a:p>
            <a:pPr marL="514350" indent="-514350">
              <a:buFont typeface="+mj-lt"/>
              <a:buAutoNum type="alphaLcParenR"/>
            </a:pPr>
            <a:r>
              <a:rPr lang="pt-BR" dirty="0"/>
              <a:t>Interrupção de CCP (Capture, Compare e PWM)</a:t>
            </a:r>
          </a:p>
          <a:p>
            <a:pPr marL="514350" indent="-514350">
              <a:buFont typeface="+mj-lt"/>
              <a:buAutoNum type="alphaLcParenR"/>
            </a:pPr>
            <a:r>
              <a:rPr lang="pt-BR" dirty="0"/>
              <a:t>Interrupção do FSCM (</a:t>
            </a:r>
            <a:r>
              <a:rPr lang="pt-BR" i="1" dirty="0" err="1"/>
              <a:t>Fail</a:t>
            </a:r>
            <a:r>
              <a:rPr lang="pt-BR" i="1" dirty="0"/>
              <a:t> </a:t>
            </a:r>
            <a:r>
              <a:rPr lang="pt-BR" i="1" dirty="0" err="1"/>
              <a:t>Save</a:t>
            </a:r>
            <a:r>
              <a:rPr lang="pt-BR" i="1" dirty="0"/>
              <a:t> </a:t>
            </a:r>
            <a:r>
              <a:rPr lang="pt-BR" i="1" dirty="0" err="1"/>
              <a:t>Clock</a:t>
            </a:r>
            <a:r>
              <a:rPr lang="pt-BR" i="1" dirty="0"/>
              <a:t> Monitor</a:t>
            </a:r>
            <a:r>
              <a:rPr lang="pt-BR" dirty="0"/>
              <a:t>)</a:t>
            </a:r>
          </a:p>
          <a:p>
            <a:pPr marL="514350" indent="-514350">
              <a:buFont typeface="+mj-lt"/>
              <a:buAutoNum type="alphaLcParenR"/>
            </a:pPr>
            <a:r>
              <a:rPr lang="pt-BR" dirty="0"/>
              <a:t>Interrupção LVD (</a:t>
            </a:r>
            <a:r>
              <a:rPr lang="pt-BR" i="1" dirty="0" err="1"/>
              <a:t>Low</a:t>
            </a:r>
            <a:r>
              <a:rPr lang="pt-BR" i="1" dirty="0"/>
              <a:t> </a:t>
            </a:r>
            <a:r>
              <a:rPr lang="pt-BR" i="1" dirty="0" err="1"/>
              <a:t>Voltage</a:t>
            </a:r>
            <a:r>
              <a:rPr lang="pt-BR" i="1" dirty="0"/>
              <a:t> </a:t>
            </a:r>
            <a:r>
              <a:rPr lang="pt-BR" i="1" dirty="0" err="1"/>
              <a:t>Detect</a:t>
            </a:r>
            <a:r>
              <a:rPr lang="pt-BR" dirty="0"/>
              <a:t>)</a:t>
            </a:r>
          </a:p>
        </p:txBody>
      </p:sp>
    </p:spTree>
    <p:extLst>
      <p:ext uri="{BB962C8B-B14F-4D97-AF65-F5344CB8AC3E}">
        <p14:creationId xmlns:p14="http://schemas.microsoft.com/office/powerpoint/2010/main" val="3476380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a) Interrupção por </a:t>
            </a:r>
            <a:r>
              <a:rPr lang="pt-BR" dirty="0" err="1"/>
              <a:t>timers</a:t>
            </a:r>
            <a:r>
              <a:rPr lang="pt-BR" dirty="0"/>
              <a:t> (4)</a:t>
            </a:r>
          </a:p>
        </p:txBody>
      </p:sp>
      <p:sp>
        <p:nvSpPr>
          <p:cNvPr id="3" name="Espaço Reservado para Conteúdo 2"/>
          <p:cNvSpPr>
            <a:spLocks noGrp="1"/>
          </p:cNvSpPr>
          <p:nvPr>
            <p:ph idx="1"/>
          </p:nvPr>
        </p:nvSpPr>
        <p:spPr>
          <a:xfrm>
            <a:off x="838200" y="1355892"/>
            <a:ext cx="10515600" cy="5273508"/>
          </a:xfrm>
        </p:spPr>
        <p:txBody>
          <a:bodyPr>
            <a:normAutofit fontScale="92500" lnSpcReduction="20000"/>
          </a:bodyPr>
          <a:lstStyle/>
          <a:p>
            <a:r>
              <a:rPr lang="pt-BR" dirty="0"/>
              <a:t>Sempre acontece quando o TMR0 (Timer 0), TMR1 (Timer 1) e TMR3 (Timer 3) estoura.</a:t>
            </a:r>
          </a:p>
          <a:p>
            <a:pPr marL="457200" indent="-457200">
              <a:buFont typeface="Arial" panose="020B0604020202020204" pitchFamily="34" charset="0"/>
              <a:buChar char="•"/>
            </a:pPr>
            <a:r>
              <a:rPr lang="pt-BR" dirty="0"/>
              <a:t>	TMR0 sempre que ele passar de 0xFF para 0x00 (modo 8 bits) ou passa de 0xFFFF para 0x0000 (modo 16 bits).</a:t>
            </a:r>
          </a:p>
          <a:p>
            <a:pPr marL="457200" indent="-457200">
              <a:buFont typeface="Arial" panose="020B0604020202020204" pitchFamily="34" charset="0"/>
              <a:buChar char="•"/>
            </a:pPr>
            <a:r>
              <a:rPr lang="pt-BR" dirty="0"/>
              <a:t>	Já no TMR1 ou TMR3 (16 bits) sempre de 0xFFFF para 0x0000.</a:t>
            </a:r>
          </a:p>
          <a:p>
            <a:r>
              <a:rPr lang="pt-BR" dirty="0"/>
              <a:t>O TMR2 (Timer 2) é de 8 bits e ele não gera necessariamente uma interrupção no limite de 0xFF, mas sim a partir de um valor especificado em outro registrador especial (PR2). Esta estratégia é utilizada para contar tempo.</a:t>
            </a:r>
          </a:p>
        </p:txBody>
      </p:sp>
    </p:spTree>
    <p:extLst>
      <p:ext uri="{BB962C8B-B14F-4D97-AF65-F5344CB8AC3E}">
        <p14:creationId xmlns:p14="http://schemas.microsoft.com/office/powerpoint/2010/main" val="32740781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a) Interrupção por </a:t>
            </a:r>
            <a:r>
              <a:rPr lang="pt-BR" dirty="0" err="1"/>
              <a:t>timers</a:t>
            </a:r>
            <a:r>
              <a:rPr lang="pt-BR" dirty="0"/>
              <a:t> (4)</a:t>
            </a:r>
          </a:p>
        </p:txBody>
      </p:sp>
      <p:sp>
        <p:nvSpPr>
          <p:cNvPr id="3" name="Espaço Reservado para Conteúdo 2"/>
          <p:cNvSpPr>
            <a:spLocks noGrp="1"/>
          </p:cNvSpPr>
          <p:nvPr>
            <p:ph idx="1"/>
          </p:nvPr>
        </p:nvSpPr>
        <p:spPr>
          <a:xfrm>
            <a:off x="838200" y="1355892"/>
            <a:ext cx="10515600" cy="5273508"/>
          </a:xfrm>
        </p:spPr>
        <p:txBody>
          <a:bodyPr>
            <a:normAutofit/>
          </a:bodyPr>
          <a:lstStyle/>
          <a:p>
            <a:r>
              <a:rPr lang="pt-BR" dirty="0"/>
              <a:t>TMR0, TMR1 e TMR3 podem ser incrementados pelos ciclos de </a:t>
            </a:r>
            <a:r>
              <a:rPr lang="pt-BR" dirty="0" err="1"/>
              <a:t>clock</a:t>
            </a:r>
            <a:r>
              <a:rPr lang="pt-BR" dirty="0"/>
              <a:t> da máquina ou por sinais externo. Neste último caso, funcionariam como contadores de pulso.</a:t>
            </a:r>
          </a:p>
        </p:txBody>
      </p:sp>
    </p:spTree>
    <p:extLst>
      <p:ext uri="{BB962C8B-B14F-4D97-AF65-F5344CB8AC3E}">
        <p14:creationId xmlns:p14="http://schemas.microsoft.com/office/powerpoint/2010/main" val="41855891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b) Interrupções externas (3)</a:t>
            </a:r>
          </a:p>
        </p:txBody>
      </p:sp>
      <p:sp>
        <p:nvSpPr>
          <p:cNvPr id="3" name="Espaço Reservado para Conteúdo 2"/>
          <p:cNvSpPr>
            <a:spLocks noGrp="1"/>
          </p:cNvSpPr>
          <p:nvPr>
            <p:ph idx="1"/>
          </p:nvPr>
        </p:nvSpPr>
        <p:spPr/>
        <p:txBody>
          <a:bodyPr>
            <a:normAutofit/>
          </a:bodyPr>
          <a:lstStyle/>
          <a:p>
            <a:r>
              <a:rPr lang="pt-BR" dirty="0"/>
              <a:t>Gerada por um sinal externo. Pinos específicos. No 18F1220 são os pinos:</a:t>
            </a:r>
          </a:p>
          <a:p>
            <a:pPr marL="457200" indent="-457200">
              <a:buFont typeface="Arial" panose="020B0604020202020204" pitchFamily="34" charset="0"/>
              <a:buChar char="•"/>
            </a:pPr>
            <a:r>
              <a:rPr lang="pt-BR" dirty="0"/>
              <a:t>	RB0, RB1 e RB2 (caso sejam configuradas como entradas)</a:t>
            </a:r>
          </a:p>
          <a:p>
            <a:r>
              <a:rPr lang="pt-BR" dirty="0" err="1"/>
              <a:t>Ex</a:t>
            </a:r>
            <a:r>
              <a:rPr lang="pt-BR" dirty="0"/>
              <a:t>: </a:t>
            </a:r>
          </a:p>
          <a:p>
            <a:pPr marL="457200" indent="-457200">
              <a:buFont typeface="Arial" panose="020B0604020202020204" pitchFamily="34" charset="0"/>
              <a:buChar char="•"/>
            </a:pPr>
            <a:r>
              <a:rPr lang="pt-BR" dirty="0"/>
              <a:t>Estabelecer sincronismos como um dispositivo externo;</a:t>
            </a:r>
          </a:p>
          <a:p>
            <a:pPr marL="457200" indent="-457200">
              <a:buFont typeface="Arial" panose="020B0604020202020204" pitchFamily="34" charset="0"/>
              <a:buChar char="•"/>
            </a:pPr>
            <a:r>
              <a:rPr lang="pt-BR" dirty="0"/>
              <a:t>Reconhecimento de um botão.</a:t>
            </a:r>
          </a:p>
          <a:p>
            <a:endParaRPr lang="pt-BR" dirty="0"/>
          </a:p>
          <a:p>
            <a:endParaRPr lang="pt-BR" dirty="0"/>
          </a:p>
        </p:txBody>
      </p:sp>
    </p:spTree>
    <p:extLst>
      <p:ext uri="{BB962C8B-B14F-4D97-AF65-F5344CB8AC3E}">
        <p14:creationId xmlns:p14="http://schemas.microsoft.com/office/powerpoint/2010/main" val="15692716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b) Interrupções externas (3)</a:t>
            </a:r>
          </a:p>
        </p:txBody>
      </p:sp>
      <p:sp>
        <p:nvSpPr>
          <p:cNvPr id="3" name="Espaço Reservado para Conteúdo 2"/>
          <p:cNvSpPr>
            <a:spLocks noGrp="1"/>
          </p:cNvSpPr>
          <p:nvPr>
            <p:ph idx="1"/>
          </p:nvPr>
        </p:nvSpPr>
        <p:spPr/>
        <p:txBody>
          <a:bodyPr>
            <a:normAutofit/>
          </a:bodyPr>
          <a:lstStyle/>
          <a:p>
            <a:r>
              <a:rPr lang="pt-BR" dirty="0"/>
              <a:t>Gerada por um sinal externo. Pinos específicos. No 18F1220 são os pinos:</a:t>
            </a:r>
          </a:p>
          <a:p>
            <a:pPr marL="457200" indent="-457200">
              <a:buFont typeface="Arial" panose="020B0604020202020204" pitchFamily="34" charset="0"/>
              <a:buChar char="•"/>
            </a:pPr>
            <a:r>
              <a:rPr lang="pt-BR" dirty="0"/>
              <a:t>	RB0, RB1 e RB2 (caso sejam configuradas como entradas)</a:t>
            </a:r>
          </a:p>
          <a:p>
            <a:r>
              <a:rPr lang="pt-BR" dirty="0" err="1"/>
              <a:t>Ex</a:t>
            </a:r>
            <a:r>
              <a:rPr lang="pt-BR" dirty="0"/>
              <a:t>: </a:t>
            </a:r>
          </a:p>
          <a:p>
            <a:pPr marL="457200" indent="-457200">
              <a:buFont typeface="Arial" panose="020B0604020202020204" pitchFamily="34" charset="0"/>
              <a:buChar char="•"/>
            </a:pPr>
            <a:r>
              <a:rPr lang="pt-BR" dirty="0"/>
              <a:t>Estabelecer sincronismos como um dispositivo externo;</a:t>
            </a:r>
          </a:p>
          <a:p>
            <a:pPr marL="457200" indent="-457200">
              <a:buFont typeface="Arial" panose="020B0604020202020204" pitchFamily="34" charset="0"/>
              <a:buChar char="•"/>
            </a:pPr>
            <a:r>
              <a:rPr lang="pt-BR" dirty="0"/>
              <a:t>Reconhecimento de um botão.</a:t>
            </a:r>
          </a:p>
          <a:p>
            <a:endParaRPr lang="pt-BR" dirty="0"/>
          </a:p>
          <a:p>
            <a:endParaRPr lang="pt-BR" dirty="0"/>
          </a:p>
        </p:txBody>
      </p:sp>
      <p:sp>
        <p:nvSpPr>
          <p:cNvPr id="4" name="CaixaDeTexto 3">
            <a:extLst>
              <a:ext uri="{FF2B5EF4-FFF2-40B4-BE49-F238E27FC236}">
                <a16:creationId xmlns:a16="http://schemas.microsoft.com/office/drawing/2014/main" id="{B115F634-A7F5-41FB-B055-E5E536FFC916}"/>
              </a:ext>
            </a:extLst>
          </p:cNvPr>
          <p:cNvSpPr txBox="1"/>
          <p:nvPr/>
        </p:nvSpPr>
        <p:spPr>
          <a:xfrm rot="1034504">
            <a:off x="5102587" y="2205268"/>
            <a:ext cx="1986826" cy="461665"/>
          </a:xfrm>
          <a:prstGeom prst="rect">
            <a:avLst/>
          </a:prstGeom>
          <a:noFill/>
        </p:spPr>
        <p:txBody>
          <a:bodyPr wrap="none" rtlCol="0">
            <a:spAutoFit/>
          </a:bodyPr>
          <a:lstStyle/>
          <a:p>
            <a:r>
              <a:rPr lang="pt-BR" sz="2400" dirty="0">
                <a:solidFill>
                  <a:srgbClr val="FF0000"/>
                </a:solidFill>
              </a:rPr>
              <a:t>Ver datasheet</a:t>
            </a:r>
          </a:p>
        </p:txBody>
      </p:sp>
      <p:cxnSp>
        <p:nvCxnSpPr>
          <p:cNvPr id="6" name="Conector de Seta Reta 5">
            <a:extLst>
              <a:ext uri="{FF2B5EF4-FFF2-40B4-BE49-F238E27FC236}">
                <a16:creationId xmlns:a16="http://schemas.microsoft.com/office/drawing/2014/main" id="{648BCAB3-5325-48F6-8C66-C5AD9659D55A}"/>
              </a:ext>
            </a:extLst>
          </p:cNvPr>
          <p:cNvCxnSpPr>
            <a:cxnSpLocks/>
          </p:cNvCxnSpPr>
          <p:nvPr/>
        </p:nvCxnSpPr>
        <p:spPr>
          <a:xfrm flipH="1">
            <a:off x="4094923" y="2575790"/>
            <a:ext cx="1590260" cy="3661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998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Bibliografia</a:t>
            </a:r>
          </a:p>
        </p:txBody>
      </p:sp>
      <p:sp>
        <p:nvSpPr>
          <p:cNvPr id="3" name="Espaço Reservado para Conteúdo 2"/>
          <p:cNvSpPr>
            <a:spLocks noGrp="1"/>
          </p:cNvSpPr>
          <p:nvPr>
            <p:ph sz="half" idx="1"/>
          </p:nvPr>
        </p:nvSpPr>
        <p:spPr/>
        <p:txBody>
          <a:bodyPr/>
          <a:lstStyle/>
          <a:p>
            <a:pPr>
              <a:lnSpc>
                <a:spcPct val="100000"/>
              </a:lnSpc>
            </a:pPr>
            <a:r>
              <a:rPr lang="pt-BR" sz="2400" dirty="0"/>
              <a:t>DESBRAVANDO O PIC18 - ENSINO DIDÁTICO</a:t>
            </a:r>
          </a:p>
          <a:p>
            <a:endParaRPr lang="pt-BR" dirty="0"/>
          </a:p>
        </p:txBody>
      </p:sp>
      <p:sp>
        <p:nvSpPr>
          <p:cNvPr id="4" name="Espaço Reservado para Conteúdo 3"/>
          <p:cNvSpPr>
            <a:spLocks noGrp="1"/>
          </p:cNvSpPr>
          <p:nvPr>
            <p:ph sz="half" idx="2"/>
          </p:nvPr>
        </p:nvSpPr>
        <p:spPr>
          <a:xfrm>
            <a:off x="6172200" y="1527052"/>
            <a:ext cx="5181600" cy="3054573"/>
          </a:xfrm>
        </p:spPr>
        <p:txBody>
          <a:bodyPr>
            <a:normAutofit/>
          </a:bodyPr>
          <a:lstStyle/>
          <a:p>
            <a:pPr>
              <a:lnSpc>
                <a:spcPct val="100000"/>
              </a:lnSpc>
            </a:pPr>
            <a:r>
              <a:rPr lang="pt-BR" sz="2400" dirty="0"/>
              <a:t>MICROCONTROLADORES PIC - TÉCNICAS DE SOFTWARE E HARDWARE PARA PROJETOS DE CIRCUITOS ELETRÔNICOS</a:t>
            </a:r>
          </a:p>
        </p:txBody>
      </p:sp>
      <p:pic>
        <p:nvPicPr>
          <p:cNvPr id="7170" name="Picture 2" descr="http://img.loja.editorasaraiva.com.br/166816-50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499" y="3053614"/>
            <a:ext cx="2182872" cy="305602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img.loja.editorasaraiva.com.br/166547-50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3121" y="3053613"/>
            <a:ext cx="2179758" cy="3056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3025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interrupções (cont...)</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91E94F4F-5B17-47D2-A218-2410197AA7E9}"/>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9354618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c) Interrupção por mudança de estado</a:t>
            </a:r>
          </a:p>
        </p:txBody>
      </p:sp>
      <p:sp>
        <p:nvSpPr>
          <p:cNvPr id="3" name="Espaço Reservado para Conteúdo 2"/>
          <p:cNvSpPr>
            <a:spLocks noGrp="1"/>
          </p:cNvSpPr>
          <p:nvPr>
            <p:ph idx="1"/>
          </p:nvPr>
        </p:nvSpPr>
        <p:spPr/>
        <p:txBody>
          <a:bodyPr/>
          <a:lstStyle/>
          <a:p>
            <a:r>
              <a:rPr lang="pt-BR" dirty="0"/>
              <a:t>A interrupção externa precisa ser definida se será por BORDA DE SUBIDA ou por BORDA DE DESCIDA. A interrupção por mudança de estado por ser por qualquer mudança.</a:t>
            </a:r>
          </a:p>
          <a:p>
            <a:r>
              <a:rPr lang="pt-BR" dirty="0"/>
              <a:t>Os pinos responsáveis por esta ação são:</a:t>
            </a:r>
          </a:p>
          <a:p>
            <a:pPr marL="457200" indent="-457200">
              <a:buFont typeface="Arial" panose="020B0604020202020204" pitchFamily="34" charset="0"/>
              <a:buChar char="•"/>
            </a:pPr>
            <a:r>
              <a:rPr lang="pt-BR" dirty="0"/>
              <a:t>RB4, RB5, RB6 e RB7 (caso sejam configuradas como entradas)</a:t>
            </a:r>
          </a:p>
          <a:p>
            <a:r>
              <a:rPr lang="pt-BR" dirty="0" err="1"/>
              <a:t>Ex</a:t>
            </a:r>
            <a:r>
              <a:rPr lang="pt-BR" dirty="0"/>
              <a:t>: análise de sinais de 60Hz para controle.</a:t>
            </a:r>
          </a:p>
        </p:txBody>
      </p:sp>
    </p:spTree>
    <p:extLst>
      <p:ext uri="{BB962C8B-B14F-4D97-AF65-F5344CB8AC3E}">
        <p14:creationId xmlns:p14="http://schemas.microsoft.com/office/powerpoint/2010/main" val="4072494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c) Interrupção por mudança de estado</a:t>
            </a:r>
          </a:p>
        </p:txBody>
      </p:sp>
      <p:sp>
        <p:nvSpPr>
          <p:cNvPr id="3" name="Espaço Reservado para Conteúdo 2"/>
          <p:cNvSpPr>
            <a:spLocks noGrp="1"/>
          </p:cNvSpPr>
          <p:nvPr>
            <p:ph idx="1"/>
          </p:nvPr>
        </p:nvSpPr>
        <p:spPr/>
        <p:txBody>
          <a:bodyPr/>
          <a:lstStyle/>
          <a:p>
            <a:r>
              <a:rPr lang="pt-BR" dirty="0"/>
              <a:t>A interrupção externa precisa ser definida se será por BORDA DE SUBIDA ou por BORDA DE DESCIDA. A interrupção por mudança de estado por ser por qualquer mudança.</a:t>
            </a:r>
          </a:p>
          <a:p>
            <a:r>
              <a:rPr lang="pt-BR" dirty="0"/>
              <a:t>Os pinos responsáveis por esta ação são:</a:t>
            </a:r>
          </a:p>
          <a:p>
            <a:pPr marL="457200" indent="-457200">
              <a:buFont typeface="Arial" panose="020B0604020202020204" pitchFamily="34" charset="0"/>
              <a:buChar char="•"/>
            </a:pPr>
            <a:r>
              <a:rPr lang="pt-BR" dirty="0"/>
              <a:t>RB4, RB5, RB6 e RB7 (caso sejam configuradas como entradas)</a:t>
            </a:r>
          </a:p>
          <a:p>
            <a:r>
              <a:rPr lang="pt-BR" dirty="0" err="1"/>
              <a:t>Ex</a:t>
            </a:r>
            <a:r>
              <a:rPr lang="pt-BR" dirty="0"/>
              <a:t>: análise de sinais de 60Hz para controle.</a:t>
            </a:r>
          </a:p>
        </p:txBody>
      </p:sp>
      <p:sp>
        <p:nvSpPr>
          <p:cNvPr id="4" name="CaixaDeTexto 3">
            <a:extLst>
              <a:ext uri="{FF2B5EF4-FFF2-40B4-BE49-F238E27FC236}">
                <a16:creationId xmlns:a16="http://schemas.microsoft.com/office/drawing/2014/main" id="{DF98DF93-F7D4-475D-8611-18E062911262}"/>
              </a:ext>
            </a:extLst>
          </p:cNvPr>
          <p:cNvSpPr txBox="1"/>
          <p:nvPr/>
        </p:nvSpPr>
        <p:spPr>
          <a:xfrm rot="1034504">
            <a:off x="6812117" y="3713078"/>
            <a:ext cx="1986826" cy="461665"/>
          </a:xfrm>
          <a:prstGeom prst="rect">
            <a:avLst/>
          </a:prstGeom>
          <a:noFill/>
        </p:spPr>
        <p:txBody>
          <a:bodyPr wrap="none" rtlCol="0">
            <a:spAutoFit/>
          </a:bodyPr>
          <a:lstStyle/>
          <a:p>
            <a:r>
              <a:rPr lang="pt-BR" sz="2400" dirty="0">
                <a:solidFill>
                  <a:srgbClr val="FF0000"/>
                </a:solidFill>
              </a:rPr>
              <a:t>Ver datasheet</a:t>
            </a:r>
          </a:p>
        </p:txBody>
      </p:sp>
      <p:cxnSp>
        <p:nvCxnSpPr>
          <p:cNvPr id="5" name="Conector de Seta Reta 4">
            <a:extLst>
              <a:ext uri="{FF2B5EF4-FFF2-40B4-BE49-F238E27FC236}">
                <a16:creationId xmlns:a16="http://schemas.microsoft.com/office/drawing/2014/main" id="{3DD272E7-EC10-41E4-8749-A6D7EE8C4A27}"/>
              </a:ext>
            </a:extLst>
          </p:cNvPr>
          <p:cNvCxnSpPr>
            <a:cxnSpLocks/>
          </p:cNvCxnSpPr>
          <p:nvPr/>
        </p:nvCxnSpPr>
        <p:spPr>
          <a:xfrm flipH="1">
            <a:off x="5804453" y="4083600"/>
            <a:ext cx="1590260" cy="3661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4432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d) Interrupção de fim de escrita da EEPROM/FLASH</a:t>
            </a:r>
          </a:p>
        </p:txBody>
      </p:sp>
      <p:sp>
        <p:nvSpPr>
          <p:cNvPr id="3" name="Espaço Reservado para Conteúdo 2"/>
          <p:cNvSpPr>
            <a:spLocks noGrp="1"/>
          </p:cNvSpPr>
          <p:nvPr>
            <p:ph idx="1"/>
          </p:nvPr>
        </p:nvSpPr>
        <p:spPr/>
        <p:txBody>
          <a:bodyPr/>
          <a:lstStyle/>
          <a:p>
            <a:r>
              <a:rPr lang="pt-BR" dirty="0"/>
              <a:t>Serve para indicar o fim de uma rotina de escrita na EEPROM.</a:t>
            </a:r>
          </a:p>
          <a:p>
            <a:r>
              <a:rPr lang="pt-BR" dirty="0"/>
              <a:t>EEPROM são lentas na hora de escrever.</a:t>
            </a:r>
          </a:p>
          <a:p>
            <a:r>
              <a:rPr lang="pt-BR" dirty="0"/>
              <a:t>A interrupção também é válida para FLASH (programa).</a:t>
            </a:r>
          </a:p>
        </p:txBody>
      </p:sp>
    </p:spTree>
    <p:extLst>
      <p:ext uri="{BB962C8B-B14F-4D97-AF65-F5344CB8AC3E}">
        <p14:creationId xmlns:p14="http://schemas.microsoft.com/office/powerpoint/2010/main" val="18214213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e) Interrupção do conversor analógico-digital</a:t>
            </a:r>
          </a:p>
        </p:txBody>
      </p:sp>
      <p:sp>
        <p:nvSpPr>
          <p:cNvPr id="3" name="Espaço Reservado para Conteúdo 2"/>
          <p:cNvSpPr>
            <a:spLocks noGrp="1"/>
          </p:cNvSpPr>
          <p:nvPr>
            <p:ph idx="1"/>
          </p:nvPr>
        </p:nvSpPr>
        <p:spPr/>
        <p:txBody>
          <a:bodyPr/>
          <a:lstStyle/>
          <a:p>
            <a:r>
              <a:rPr lang="pt-BR" dirty="0"/>
              <a:t>Nos </a:t>
            </a:r>
            <a:r>
              <a:rPr lang="pt-BR" dirty="0" err="1"/>
              <a:t>PICs</a:t>
            </a:r>
            <a:r>
              <a:rPr lang="pt-BR" dirty="0"/>
              <a:t> que possuem essa interrupção, ela sinaliza quando ocorre a conversão analógico-digital é completada. Isto indica que o valor está disponível para ser lido e tratado.</a:t>
            </a:r>
          </a:p>
        </p:txBody>
      </p:sp>
    </p:spTree>
    <p:extLst>
      <p:ext uri="{BB962C8B-B14F-4D97-AF65-F5344CB8AC3E}">
        <p14:creationId xmlns:p14="http://schemas.microsoft.com/office/powerpoint/2010/main" val="21241949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 Interrupção de </a:t>
            </a:r>
            <a:r>
              <a:rPr lang="pt-BR" dirty="0" err="1"/>
              <a:t>usart</a:t>
            </a:r>
            <a:r>
              <a:rPr lang="pt-BR" dirty="0"/>
              <a:t> (2)</a:t>
            </a:r>
          </a:p>
        </p:txBody>
      </p:sp>
      <p:sp>
        <p:nvSpPr>
          <p:cNvPr id="3" name="Espaço Reservado para Conteúdo 2"/>
          <p:cNvSpPr>
            <a:spLocks noGrp="1"/>
          </p:cNvSpPr>
          <p:nvPr>
            <p:ph idx="1"/>
          </p:nvPr>
        </p:nvSpPr>
        <p:spPr/>
        <p:txBody>
          <a:bodyPr/>
          <a:lstStyle/>
          <a:p>
            <a:r>
              <a:rPr lang="pt-BR" dirty="0"/>
              <a:t>Comunicação serial. Facilita a transmissão de dados seriais.</a:t>
            </a:r>
          </a:p>
          <a:p>
            <a:r>
              <a:rPr lang="pt-BR" dirty="0"/>
              <a:t>Possui 2 interrupções. Uma informa que o dado foi recebido. A outra informa quando a transmissão do dado foi terminada.</a:t>
            </a:r>
          </a:p>
        </p:txBody>
      </p:sp>
    </p:spTree>
    <p:extLst>
      <p:ext uri="{BB962C8B-B14F-4D97-AF65-F5344CB8AC3E}">
        <p14:creationId xmlns:p14="http://schemas.microsoft.com/office/powerpoint/2010/main" val="20735435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h) Interrupção por </a:t>
            </a:r>
            <a:r>
              <a:rPr lang="pt-BR" dirty="0" err="1"/>
              <a:t>lvd</a:t>
            </a:r>
            <a:r>
              <a:rPr lang="pt-BR" dirty="0"/>
              <a:t> (</a:t>
            </a:r>
            <a:r>
              <a:rPr lang="pt-BR" i="1" dirty="0" err="1"/>
              <a:t>low</a:t>
            </a:r>
            <a:r>
              <a:rPr lang="pt-BR" i="1" dirty="0"/>
              <a:t> </a:t>
            </a:r>
            <a:r>
              <a:rPr lang="pt-BR" i="1" dirty="0" err="1"/>
              <a:t>voltage</a:t>
            </a:r>
            <a:r>
              <a:rPr lang="pt-BR" i="1" dirty="0"/>
              <a:t> </a:t>
            </a:r>
            <a:r>
              <a:rPr lang="pt-BR" i="1" dirty="0" err="1"/>
              <a:t>detect</a:t>
            </a:r>
            <a:r>
              <a:rPr lang="pt-BR" i="1" dirty="0"/>
              <a:t>)</a:t>
            </a:r>
            <a:endParaRPr lang="pt-BR" dirty="0"/>
          </a:p>
        </p:txBody>
      </p:sp>
      <p:sp>
        <p:nvSpPr>
          <p:cNvPr id="3" name="Espaço Reservado para Conteúdo 2"/>
          <p:cNvSpPr>
            <a:spLocks noGrp="1"/>
          </p:cNvSpPr>
          <p:nvPr>
            <p:ph idx="1"/>
          </p:nvPr>
        </p:nvSpPr>
        <p:spPr/>
        <p:txBody>
          <a:bodyPr/>
          <a:lstStyle/>
          <a:p>
            <a:r>
              <a:rPr lang="pt-BR" dirty="0"/>
              <a:t>Informa se houve uma queda de tensão no pino de alimentação o </a:t>
            </a:r>
            <a:r>
              <a:rPr lang="pt-BR" dirty="0" err="1"/>
              <a:t>uC</a:t>
            </a:r>
            <a:r>
              <a:rPr lang="pt-BR" dirty="0"/>
              <a:t>.</a:t>
            </a:r>
          </a:p>
        </p:txBody>
      </p:sp>
    </p:spTree>
    <p:extLst>
      <p:ext uri="{BB962C8B-B14F-4D97-AF65-F5344CB8AC3E}">
        <p14:creationId xmlns:p14="http://schemas.microsoft.com/office/powerpoint/2010/main" val="17123809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Como tratar?</a:t>
            </a:r>
          </a:p>
        </p:txBody>
      </p:sp>
      <p:sp>
        <p:nvSpPr>
          <p:cNvPr id="3" name="Espaço Reservado para Conteúdo 2"/>
          <p:cNvSpPr>
            <a:spLocks noGrp="1"/>
          </p:cNvSpPr>
          <p:nvPr>
            <p:ph idx="1"/>
          </p:nvPr>
        </p:nvSpPr>
        <p:spPr/>
        <p:txBody>
          <a:bodyPr/>
          <a:lstStyle/>
          <a:p>
            <a:r>
              <a:rPr lang="pt-BR" dirty="0"/>
              <a:t>Sempre que acontecer uma interrupção, o programa guarda o endereço da </a:t>
            </a:r>
            <a:r>
              <a:rPr lang="pt-BR" u="sng" dirty="0"/>
              <a:t>próxima instrução</a:t>
            </a:r>
            <a:r>
              <a:rPr lang="pt-BR" dirty="0"/>
              <a:t> na </a:t>
            </a:r>
            <a:r>
              <a:rPr lang="pt-BR" u="sng" dirty="0"/>
              <a:t>pilha</a:t>
            </a:r>
            <a:r>
              <a:rPr lang="pt-BR" dirty="0"/>
              <a:t>, e vai executar a interrupção.</a:t>
            </a:r>
          </a:p>
          <a:p>
            <a:endParaRPr lang="pt-BR" dirty="0"/>
          </a:p>
          <a:p>
            <a:r>
              <a:rPr lang="pt-BR" dirty="0"/>
              <a:t>Ao terminar a rotina da interrupção, o programa restaura o endereço </a:t>
            </a:r>
            <a:r>
              <a:rPr lang="pt-BR" u="sng" dirty="0"/>
              <a:t>guardado na pilha </a:t>
            </a:r>
            <a:r>
              <a:rPr lang="pt-BR" dirty="0"/>
              <a:t>e volta a executar o restante do código.</a:t>
            </a:r>
          </a:p>
        </p:txBody>
      </p:sp>
    </p:spTree>
    <p:extLst>
      <p:ext uri="{BB962C8B-B14F-4D97-AF65-F5344CB8AC3E}">
        <p14:creationId xmlns:p14="http://schemas.microsoft.com/office/powerpoint/2010/main" val="4432404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são e quais os seus tipos?</a:t>
            </a:r>
          </a:p>
        </p:txBody>
      </p:sp>
      <p:sp>
        <p:nvSpPr>
          <p:cNvPr id="3" name="Espaço Reservado para Conteúdo 2"/>
          <p:cNvSpPr>
            <a:spLocks noGrp="1"/>
          </p:cNvSpPr>
          <p:nvPr>
            <p:ph idx="1"/>
          </p:nvPr>
        </p:nvSpPr>
        <p:spPr/>
        <p:txBody>
          <a:bodyPr>
            <a:normAutofit fontScale="85000" lnSpcReduction="20000"/>
          </a:bodyPr>
          <a:lstStyle/>
          <a:p>
            <a:pPr marL="514350" indent="-514350">
              <a:buFont typeface="+mj-lt"/>
              <a:buAutoNum type="alphaLcParenR"/>
            </a:pPr>
            <a:r>
              <a:rPr lang="pt-BR" dirty="0"/>
              <a:t>Interrupção por </a:t>
            </a:r>
            <a:r>
              <a:rPr lang="pt-BR" dirty="0" err="1"/>
              <a:t>timers</a:t>
            </a:r>
            <a:r>
              <a:rPr lang="pt-BR" dirty="0"/>
              <a:t> (4)</a:t>
            </a:r>
          </a:p>
          <a:p>
            <a:pPr marL="514350" indent="-514350">
              <a:buFont typeface="+mj-lt"/>
              <a:buAutoNum type="alphaLcParenR"/>
            </a:pPr>
            <a:r>
              <a:rPr lang="pt-BR" dirty="0"/>
              <a:t>Interrupções externas (3)</a:t>
            </a:r>
          </a:p>
          <a:p>
            <a:pPr marL="514350" indent="-514350">
              <a:buFont typeface="+mj-lt"/>
              <a:buAutoNum type="alphaLcParenR"/>
            </a:pPr>
            <a:r>
              <a:rPr lang="pt-BR" dirty="0"/>
              <a:t>Interrupção por mudança de estado</a:t>
            </a:r>
          </a:p>
          <a:p>
            <a:pPr marL="514350" indent="-514350">
              <a:buFont typeface="+mj-lt"/>
              <a:buAutoNum type="alphaLcParenR"/>
            </a:pPr>
            <a:r>
              <a:rPr lang="pt-BR" dirty="0"/>
              <a:t>Interrupção de fim de escrita da EEPROM/FLASH</a:t>
            </a:r>
          </a:p>
          <a:p>
            <a:pPr marL="514350" indent="-514350">
              <a:buFont typeface="+mj-lt"/>
              <a:buAutoNum type="alphaLcParenR"/>
            </a:pPr>
            <a:r>
              <a:rPr lang="pt-BR" dirty="0"/>
              <a:t>Interrupção do conversor analógico-digital</a:t>
            </a:r>
          </a:p>
          <a:p>
            <a:pPr marL="514350" indent="-514350">
              <a:buFont typeface="+mj-lt"/>
              <a:buAutoNum type="alphaLcParenR"/>
            </a:pPr>
            <a:r>
              <a:rPr lang="pt-BR" dirty="0"/>
              <a:t>Interrupção de CCP (Capture, Compare e PWM)</a:t>
            </a:r>
          </a:p>
          <a:p>
            <a:pPr marL="514350" indent="-514350">
              <a:buFont typeface="+mj-lt"/>
              <a:buAutoNum type="alphaLcParenR"/>
            </a:pPr>
            <a:r>
              <a:rPr lang="pt-BR" dirty="0"/>
              <a:t>Interrupção do FSCM (</a:t>
            </a:r>
            <a:r>
              <a:rPr lang="pt-BR" i="1" dirty="0" err="1"/>
              <a:t>Fail</a:t>
            </a:r>
            <a:r>
              <a:rPr lang="pt-BR" i="1" dirty="0"/>
              <a:t> </a:t>
            </a:r>
            <a:r>
              <a:rPr lang="pt-BR" i="1" dirty="0" err="1"/>
              <a:t>Save</a:t>
            </a:r>
            <a:r>
              <a:rPr lang="pt-BR" i="1" dirty="0"/>
              <a:t> </a:t>
            </a:r>
            <a:r>
              <a:rPr lang="pt-BR" i="1" dirty="0" err="1"/>
              <a:t>Clock</a:t>
            </a:r>
            <a:r>
              <a:rPr lang="pt-BR" i="1" dirty="0"/>
              <a:t> Monitor</a:t>
            </a:r>
            <a:r>
              <a:rPr lang="pt-BR" dirty="0"/>
              <a:t>)</a:t>
            </a:r>
          </a:p>
          <a:p>
            <a:pPr marL="514350" indent="-514350">
              <a:buFont typeface="+mj-lt"/>
              <a:buAutoNum type="alphaLcParenR"/>
            </a:pPr>
            <a:r>
              <a:rPr lang="pt-BR" dirty="0"/>
              <a:t>Interrupção LVD (</a:t>
            </a:r>
            <a:r>
              <a:rPr lang="pt-BR" i="1" dirty="0" err="1"/>
              <a:t>Low</a:t>
            </a:r>
            <a:r>
              <a:rPr lang="pt-BR" i="1" dirty="0"/>
              <a:t> </a:t>
            </a:r>
            <a:r>
              <a:rPr lang="pt-BR" i="1" dirty="0" err="1"/>
              <a:t>Voltage</a:t>
            </a:r>
            <a:r>
              <a:rPr lang="pt-BR" i="1" dirty="0"/>
              <a:t> </a:t>
            </a:r>
            <a:r>
              <a:rPr lang="pt-BR" i="1" dirty="0" err="1"/>
              <a:t>Detect</a:t>
            </a:r>
            <a:r>
              <a:rPr lang="pt-BR" dirty="0"/>
              <a:t>)</a:t>
            </a:r>
          </a:p>
        </p:txBody>
      </p:sp>
    </p:spTree>
    <p:extLst>
      <p:ext uri="{BB962C8B-B14F-4D97-AF65-F5344CB8AC3E}">
        <p14:creationId xmlns:p14="http://schemas.microsoft.com/office/powerpoint/2010/main" val="15831206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pinagem e set de instruções</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C7545442-BF83-4862-840A-27E0A4422B76}"/>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60497881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draSmith">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3787</TotalTime>
  <Words>11742</Words>
  <Application>Microsoft Office PowerPoint</Application>
  <PresentationFormat>Widescreen</PresentationFormat>
  <Paragraphs>1817</Paragraphs>
  <Slides>311</Slides>
  <Notes>17</Notes>
  <HiddenSlides>2</HiddenSlides>
  <MMClips>0</MMClips>
  <ScaleCrop>false</ScaleCrop>
  <HeadingPairs>
    <vt:vector size="6" baseType="variant">
      <vt:variant>
        <vt:lpstr>Fontes usadas</vt:lpstr>
      </vt:variant>
      <vt:variant>
        <vt:i4>8</vt:i4>
      </vt:variant>
      <vt:variant>
        <vt:lpstr>Tema</vt:lpstr>
      </vt:variant>
      <vt:variant>
        <vt:i4>4</vt:i4>
      </vt:variant>
      <vt:variant>
        <vt:lpstr>Títulos de slides</vt:lpstr>
      </vt:variant>
      <vt:variant>
        <vt:i4>311</vt:i4>
      </vt:variant>
    </vt:vector>
  </HeadingPairs>
  <TitlesOfParts>
    <vt:vector size="323" baseType="lpstr">
      <vt:lpstr>Arial</vt:lpstr>
      <vt:lpstr>Arial Black</vt:lpstr>
      <vt:lpstr>Calibri</vt:lpstr>
      <vt:lpstr>Calibri Light</vt:lpstr>
      <vt:lpstr>Cambria Math</vt:lpstr>
      <vt:lpstr>Roboto</vt:lpstr>
      <vt:lpstr>Times New Roman</vt:lpstr>
      <vt:lpstr>Wingdings</vt:lpstr>
      <vt:lpstr>Tema do Office</vt:lpstr>
      <vt:lpstr>1_Tema do Office</vt:lpstr>
      <vt:lpstr>2_Tema do Office</vt:lpstr>
      <vt:lpstr>SedraSmith</vt:lpstr>
      <vt:lpstr> microcontroladores  apresentação inicial  curso de Eng. elétrica e controle e automação</vt:lpstr>
      <vt:lpstr>Sobre mim – Elyr teixeira</vt:lpstr>
      <vt:lpstr>Qual o objetivo desta cadeira?</vt:lpstr>
      <vt:lpstr>Qual o objetivo desta cadeira?</vt:lpstr>
      <vt:lpstr>Qual o objetivo desta cadeira?</vt:lpstr>
      <vt:lpstr>Programa geral do curso</vt:lpstr>
      <vt:lpstr>Programa geral do curso</vt:lpstr>
      <vt:lpstr>Programa geral do curso</vt:lpstr>
      <vt:lpstr>Bibliografia</vt:lpstr>
      <vt:lpstr>Método de avaliação</vt:lpstr>
      <vt:lpstr>Projeto esperado</vt:lpstr>
      <vt:lpstr>Software para circuitos eletrônicos circuit maker</vt:lpstr>
      <vt:lpstr>Software para circuitos eletrônicos  easyeda</vt:lpstr>
      <vt:lpstr>Software para circuitos eletrônicos  proteus</vt:lpstr>
      <vt:lpstr>Pré-requisitos    co-requisitos</vt:lpstr>
      <vt:lpstr>Minhas regras</vt:lpstr>
      <vt:lpstr> microcontroladores  revisão de eletrônica digital  curso de Eng. elétrica e controle e automação</vt:lpstr>
      <vt:lpstr>Sistemas de representação numérico</vt:lpstr>
      <vt:lpstr>Exercícios de conversão - 1</vt:lpstr>
      <vt:lpstr>Exercícios de conversão - 1</vt:lpstr>
      <vt:lpstr>Exercícios de conversão - 1</vt:lpstr>
      <vt:lpstr>Exercícios de conversão - 1</vt:lpstr>
      <vt:lpstr>Exercícios de conversão - 2</vt:lpstr>
      <vt:lpstr>Exercícios de conversão - 2</vt:lpstr>
      <vt:lpstr>Exercícios de conversão - 2</vt:lpstr>
      <vt:lpstr>Exercícios de conversão - 2</vt:lpstr>
      <vt:lpstr>Funções e portas lógicas</vt:lpstr>
      <vt:lpstr>Lógica AND (e)</vt:lpstr>
      <vt:lpstr>Lógica AND (e)</vt:lpstr>
      <vt:lpstr>Lógica or (ou)</vt:lpstr>
      <vt:lpstr>Lógica or (ou)</vt:lpstr>
      <vt:lpstr> microcontroladores  arquitetura básica de uC  curso de Eng. elétrica e controle e automação</vt:lpstr>
      <vt:lpstr>Arquitetura lógica de um MICROCOMPUTADOR</vt:lpstr>
      <vt:lpstr>MICROPROCESSADORES</vt:lpstr>
      <vt:lpstr>MICROCONTROLADOR</vt:lpstr>
      <vt:lpstr>MICROCONTROLADOR</vt:lpstr>
      <vt:lpstr>MICROCONTROLADOR</vt:lpstr>
      <vt:lpstr>Programador lógico controlável – PLC </vt:lpstr>
      <vt:lpstr>Conceitos gerais</vt:lpstr>
      <vt:lpstr>Como são definidas as arquiteturas dos microcontroladores?</vt:lpstr>
      <vt:lpstr>1) Conjunto de instruções</vt:lpstr>
      <vt:lpstr>Arquitetura cisc</vt:lpstr>
      <vt:lpstr>Arquitetura RISC</vt:lpstr>
      <vt:lpstr>pipeline</vt:lpstr>
      <vt:lpstr>Sem pipeline</vt:lpstr>
      <vt:lpstr>Sem pipeline</vt:lpstr>
      <vt:lpstr>Sem pipeline</vt:lpstr>
      <vt:lpstr>Sem pipeline</vt:lpstr>
      <vt:lpstr>com pipeline</vt:lpstr>
      <vt:lpstr>com pipeline</vt:lpstr>
      <vt:lpstr>com pipeline</vt:lpstr>
      <vt:lpstr>com pipeline</vt:lpstr>
      <vt:lpstr>2) Modelo de acesso aos dados</vt:lpstr>
      <vt:lpstr>Arquitetura lógica de um microcontrolador</vt:lpstr>
      <vt:lpstr>Arquitetura lógica de um microcontrolador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 microcontroladores  memória  curso de Eng. elétrica e controle e automação</vt:lpstr>
      <vt:lpstr>Memória de programa</vt:lpstr>
      <vt:lpstr>Memória de programa</vt:lpstr>
      <vt:lpstr>Memória de DADOS</vt:lpstr>
      <vt:lpstr>Registradores especiais do 18f1220</vt:lpstr>
      <vt:lpstr>Registradores especiais do 18f1220</vt:lpstr>
      <vt:lpstr>Registradores especiais do 18f1220</vt:lpstr>
      <vt:lpstr>Registradores especiais do 18f1220</vt:lpstr>
      <vt:lpstr>Registradores de uso geral</vt:lpstr>
      <vt:lpstr>Memória rom</vt:lpstr>
      <vt:lpstr>Memória rom</vt:lpstr>
      <vt:lpstr>Memória ram</vt:lpstr>
      <vt:lpstr>Memória ram</vt:lpstr>
      <vt:lpstr>Tipos de memórias</vt:lpstr>
      <vt:lpstr>Exemplos de memória</vt:lpstr>
      <vt:lpstr> microcontroladores  interrupçõEs  curso de Eng. elétrica e controle e automação</vt:lpstr>
      <vt:lpstr>O que são e quais os seus tipos?</vt:lpstr>
      <vt:lpstr>a) Interrupção por timers (4)</vt:lpstr>
      <vt:lpstr>a) Interrupção por timers (4)</vt:lpstr>
      <vt:lpstr>b) Interrupções externas (3)</vt:lpstr>
      <vt:lpstr>b) Interrupções externas (3)</vt:lpstr>
      <vt:lpstr> microcontroladores  interrupções (cont...)  curso de Eng. elétrica e controle e automação</vt:lpstr>
      <vt:lpstr>c) Interrupção por mudança de estado</vt:lpstr>
      <vt:lpstr>c) Interrupção por mudança de estado</vt:lpstr>
      <vt:lpstr>d) Interrupção de fim de escrita da EEPROM/FLASH</vt:lpstr>
      <vt:lpstr>e) Interrupção do conversor analógico-digital</vt:lpstr>
      <vt:lpstr>f) Interrupção de usart (2)</vt:lpstr>
      <vt:lpstr>h) Interrupção por lvd (low voltage detect)</vt:lpstr>
      <vt:lpstr>Como tratar?</vt:lpstr>
      <vt:lpstr>O que são e quais os seus tipos?</vt:lpstr>
      <vt:lpstr> microcontroladores  pinagem e set de instruções  curso de Eng. elétrica e controle e automação</vt:lpstr>
      <vt:lpstr>Características do 18f1220</vt:lpstr>
      <vt:lpstr>Pinagem</vt:lpstr>
      <vt:lpstr>Pinagem</vt:lpstr>
      <vt:lpstr>Pinagem</vt:lpstr>
      <vt:lpstr>Características elétricas básicas do 18F1220</vt:lpstr>
      <vt:lpstr>Set de instruções</vt:lpstr>
      <vt:lpstr>Set de instruções</vt:lpstr>
      <vt:lpstr>Set de instruções</vt:lpstr>
      <vt:lpstr>Set de instruções</vt:lpstr>
      <vt:lpstr>Set de instruções</vt:lpstr>
      <vt:lpstr>Set de instruções</vt:lpstr>
      <vt:lpstr>Set de instruções</vt:lpstr>
      <vt:lpstr>Set de instruções</vt:lpstr>
      <vt:lpstr>Revisando a aula anterior – set de instruções</vt:lpstr>
      <vt:lpstr>Revisando a aula anterior – set de instruções</vt:lpstr>
      <vt:lpstr> microcontroladores  osciladores e recursos avançados  curso de Eng. elétrica e controle e automação</vt:lpstr>
      <vt:lpstr>Revisando a aula anterior – set de instruções</vt:lpstr>
      <vt:lpstr>Revisando a aula anterior – set de instruções</vt:lpstr>
      <vt:lpstr>Revisando a aula anterior – set de instruções</vt:lpstr>
      <vt:lpstr>Revisando a aula anterior – set de instruções</vt:lpstr>
      <vt:lpstr>Revisando a aula anterior – set de instruções</vt:lpstr>
      <vt:lpstr>Osciladores</vt:lpstr>
      <vt:lpstr>1) Oscilador – tipo rc</vt:lpstr>
      <vt:lpstr>2) Oscilador – tipo ressonador/ressoador</vt:lpstr>
      <vt:lpstr>3) Oscilador – tipo cristal</vt:lpstr>
      <vt:lpstr>Recursos avançados</vt:lpstr>
      <vt:lpstr>Recursos avançados – timer 1 (cap. 12)</vt:lpstr>
      <vt:lpstr>Recursos avançados – timer 1 (cap. 12)</vt:lpstr>
      <vt:lpstr>Recursos avançados – timer 1 (cap. 12)</vt:lpstr>
      <vt:lpstr>Recursos avançados – timer 1 (cap. 12)</vt:lpstr>
      <vt:lpstr>Recursos avançados – timer 1 (cap. 12)</vt:lpstr>
      <vt:lpstr>Recursos avançados – timer 2 (cap. 13)</vt:lpstr>
      <vt:lpstr>Recursos avançados – timer 2 (cap. 13)</vt:lpstr>
      <vt:lpstr>Recursos avançados – timer 2 (cap. 13)</vt:lpstr>
      <vt:lpstr>Recursos avançados – timer 2 (cap. 13)</vt:lpstr>
      <vt:lpstr>Recursos avançados – timer 2 (cap. 13)</vt:lpstr>
      <vt:lpstr>Recursos avançados – timer 2 (cap. 13)</vt:lpstr>
      <vt:lpstr>Recursos avançados – timer 2 (cap. 13)</vt:lpstr>
      <vt:lpstr>Recursos avançados – CCP (cap. 15)</vt:lpstr>
      <vt:lpstr>Recursos avançados – CCP (cap. 15)</vt:lpstr>
      <vt:lpstr>Recursos avançados – CCP (cap. 15)</vt:lpstr>
      <vt:lpstr>Recursos avançados – Conversor ad (cap. 17)</vt:lpstr>
      <vt:lpstr>Recursos avançados – Conversor ad (cap. 17)</vt:lpstr>
      <vt:lpstr> microcontroladores  COMUNICAÇÃO I2C E SPI  curso de Eng. elétrica e controle e automação</vt:lpstr>
      <vt:lpstr>Revisão da aula passada</vt:lpstr>
      <vt:lpstr>Revisão da aula passada</vt:lpstr>
      <vt:lpstr>Tipos de comunicação</vt:lpstr>
      <vt:lpstr>Tipos de comunicação</vt:lpstr>
      <vt:lpstr>I2C – Inter-Integrated Circuit</vt:lpstr>
      <vt:lpstr>I2C – Inter-Integrated Circuit</vt:lpstr>
      <vt:lpstr>I2C – Inter-Integrated Circuit</vt:lpstr>
      <vt:lpstr>I2C – Inter-Integrated Circuit</vt:lpstr>
      <vt:lpstr>I2C – Inter-Integrated Circuit</vt:lpstr>
      <vt:lpstr>I2C – Comunicação</vt:lpstr>
      <vt:lpstr>I2C – Comunicação</vt:lpstr>
      <vt:lpstr>I2C – Inter-Integrated Circuit</vt:lpstr>
      <vt:lpstr>I2C – Start e Stop bit</vt:lpstr>
      <vt:lpstr>I2C – Transmissão de dados</vt:lpstr>
      <vt:lpstr>I2C – Transmissão de dados</vt:lpstr>
      <vt:lpstr>I2C – Reconhecimento (ack)</vt:lpstr>
      <vt:lpstr>I2C – Reconhecimento (ack)</vt:lpstr>
      <vt:lpstr>I2C – Exemplos de transmissão</vt:lpstr>
      <vt:lpstr>I2C - Endereçamento</vt:lpstr>
      <vt:lpstr>SPI (serial peripheral interface)</vt:lpstr>
      <vt:lpstr>Aplicações do spi</vt:lpstr>
      <vt:lpstr>SPI (serial peripheral interface)</vt:lpstr>
      <vt:lpstr>SPI - esquemático</vt:lpstr>
      <vt:lpstr>Comunicação half-duplex e full-duplex</vt:lpstr>
      <vt:lpstr>Comunicação half-duplex e full-duplex</vt:lpstr>
      <vt:lpstr>Comunicação half-duplex e full-duplex</vt:lpstr>
      <vt:lpstr>Apresentação do PowerPoint</vt:lpstr>
      <vt:lpstr>Apresentação do PowerPoint</vt:lpstr>
      <vt:lpstr>Apresentação do PowerPoint</vt:lpstr>
      <vt:lpstr>Apresentação do PowerPoint</vt:lpstr>
      <vt:lpstr>slave</vt:lpstr>
      <vt:lpstr>sPI – diagrama temporal</vt:lpstr>
      <vt:lpstr> microcontroladores  display lcd  curso de Eng. elétrica e controle e automação</vt:lpstr>
      <vt:lpstr>SPI - esquemático</vt:lpstr>
      <vt:lpstr>Tipos de display</vt:lpstr>
      <vt:lpstr>Características</vt:lpstr>
      <vt:lpstr>Características</vt:lpstr>
      <vt:lpstr>Display 16x2</vt:lpstr>
      <vt:lpstr>Ajuste de contraste</vt:lpstr>
      <vt:lpstr>Dados Vs  instruções</vt:lpstr>
      <vt:lpstr>leitura Vs  escrita</vt:lpstr>
      <vt:lpstr>Início do ciclo de leitura/escrita</vt:lpstr>
      <vt:lpstr>Arquitetura interna</vt:lpstr>
      <vt:lpstr>Acionando um 16x2 (esquemático)</vt:lpstr>
      <vt:lpstr>Ciclos de escrita e leitura</vt:lpstr>
      <vt:lpstr>Set de instruções do lcd</vt:lpstr>
      <vt:lpstr>Set de instruções do lcd</vt:lpstr>
      <vt:lpstr>Set de instruções do lcd</vt:lpstr>
      <vt:lpstr>Inicializar o lcd 16x2</vt:lpstr>
      <vt:lpstr>Inicializar o lcd 16x2</vt:lpstr>
      <vt:lpstr>Inicializar o lcd 16x2</vt:lpstr>
      <vt:lpstr>Inicializar o lcd 16x2</vt:lpstr>
      <vt:lpstr>Inicializar o lcd 16x2</vt:lpstr>
      <vt:lpstr>Caracteres possíveis de exibição</vt:lpstr>
      <vt:lpstr>Endereçamento da dd ram</vt:lpstr>
      <vt:lpstr>Acionar o lcd 16x2 com 4 bits de dados</vt:lpstr>
      <vt:lpstr> microcontroladores  teclado matriz  curso de Eng. elétrica e controle e automação</vt:lpstr>
      <vt:lpstr>Pino de i/o configurado Como entrada</vt:lpstr>
      <vt:lpstr>Pino de i/o configurado Como entrada</vt:lpstr>
      <vt:lpstr>Pino de i/o configurado Como entrada</vt:lpstr>
      <vt:lpstr>Pino de i/o configurado Como entrada</vt:lpstr>
      <vt:lpstr>Pino de i/o configurado Como entrada</vt:lpstr>
      <vt:lpstr>Pino de i/o configurado Como saída</vt:lpstr>
      <vt:lpstr>Teclado matriz C x l</vt:lpstr>
      <vt:lpstr>Teclado matriz C x l</vt:lpstr>
      <vt:lpstr>Teclado matriz C x l</vt:lpstr>
      <vt:lpstr>Mas como funciona?</vt:lpstr>
      <vt:lpstr>Mas como funciona?</vt:lpstr>
      <vt:lpstr>Mas como funciona?</vt:lpstr>
      <vt:lpstr>Mas como funciona?</vt:lpstr>
      <vt:lpstr>Esquemático com o teclado matriz</vt:lpstr>
      <vt:lpstr>Esquemático com o teclado matriz</vt:lpstr>
      <vt:lpstr>Rastrear teclado</vt:lpstr>
      <vt:lpstr> microcontroladores  conversor a/d  curso de Eng. elétrica e controle e automação</vt:lpstr>
      <vt:lpstr>Conversor analógico/digital</vt:lpstr>
      <vt:lpstr>Conversor analógico/digital</vt:lpstr>
      <vt:lpstr>Conversor analógico/digital</vt:lpstr>
      <vt:lpstr>Conversor analógico/digital</vt:lpstr>
      <vt:lpstr>Conversor analógico/digital</vt:lpstr>
      <vt:lpstr>Conversor analógico/digital</vt:lpstr>
      <vt:lpstr>Conversor analógico/digital</vt:lpstr>
      <vt:lpstr>Conversor analógico/digital</vt:lpstr>
      <vt:lpstr>Conversor analógico/digital</vt:lpstr>
      <vt:lpstr>Conversor analógico/digital</vt:lpstr>
      <vt:lpstr>Conversor analógico/digital</vt:lpstr>
      <vt:lpstr>Teorema de nyquist</vt:lpstr>
      <vt:lpstr>Teorema de nyquist</vt:lpstr>
      <vt:lpstr>Frequência de corte do fpb</vt:lpstr>
      <vt:lpstr>Frequência de corte do fpb</vt:lpstr>
      <vt:lpstr>Frequência de corte do fpb</vt:lpstr>
      <vt:lpstr>Exercício 1</vt:lpstr>
      <vt:lpstr>Exercício 1 - resposta</vt:lpstr>
      <vt:lpstr>Exercício 1 - resposta</vt:lpstr>
      <vt:lpstr>Exercício 1 - resposta</vt:lpstr>
      <vt:lpstr>Conversor analógico/digital</vt:lpstr>
      <vt:lpstr>Conversor analógico/digital</vt:lpstr>
      <vt:lpstr>Conversor analógico/digital</vt:lpstr>
      <vt:lpstr>Conversor analógico/digital</vt:lpstr>
      <vt:lpstr>Conversor analógico/digital</vt:lpstr>
      <vt:lpstr>Teorema de nyquist</vt:lpstr>
      <vt:lpstr>Frequência de corte do fpb</vt:lpstr>
      <vt:lpstr>Frequência de corte do fpb</vt:lpstr>
      <vt:lpstr>Exercício 1 - resposta</vt:lpstr>
      <vt:lpstr> microcontroladores  conversor a/d (continuação...)  curso de Eng. elétrica e controle e automação</vt:lpstr>
      <vt:lpstr>Considerações sobre o fpb</vt:lpstr>
      <vt:lpstr>Filtro passa alta</vt:lpstr>
      <vt:lpstr>Tensão de referência</vt:lpstr>
      <vt:lpstr>Tensão de referência</vt:lpstr>
      <vt:lpstr>Tensão de referência</vt:lpstr>
      <vt:lpstr>Conversor A/D do pic 16f877A</vt:lpstr>
      <vt:lpstr>ADcon0</vt:lpstr>
      <vt:lpstr>ADcon0</vt:lpstr>
      <vt:lpstr>ADcon0</vt:lpstr>
      <vt:lpstr>ADcon1</vt:lpstr>
      <vt:lpstr>ADcon1</vt:lpstr>
      <vt:lpstr>Resultado da conversão</vt:lpstr>
      <vt:lpstr>Resultado da conversão</vt:lpstr>
      <vt:lpstr>Resultado da conversão</vt:lpstr>
      <vt:lpstr>Resultado da conversão</vt:lpstr>
      <vt:lpstr> microcontroladores  projeto  curso de Eng. elétrica e controle e automação</vt:lpstr>
      <vt:lpstr>Filtro passa alta</vt:lpstr>
      <vt:lpstr>Tensão de referência</vt:lpstr>
      <vt:lpstr>Conversor A/D do pic 16f877A</vt:lpstr>
      <vt:lpstr>ADcon0</vt:lpstr>
      <vt:lpstr>ADcon1</vt:lpstr>
      <vt:lpstr>Resultado da conversão</vt:lpstr>
      <vt:lpstr>Apresentação do PowerPoint</vt:lpstr>
      <vt:lpstr>Apresentação do PowerPoint</vt:lpstr>
      <vt:lpstr>Apresentação do PowerPoint</vt:lpstr>
      <vt:lpstr>componentes</vt:lpstr>
      <vt:lpstr>Componentes</vt:lpstr>
      <vt:lpstr> microcontroladores  características especiais  curso de Eng. elétrica e controle e automação</vt:lpstr>
      <vt:lpstr>Características especiais</vt:lpstr>
      <vt:lpstr>reset</vt:lpstr>
      <vt:lpstr>reset</vt:lpstr>
      <vt:lpstr>reset</vt:lpstr>
      <vt:lpstr>POR - Power-On Reset</vt:lpstr>
      <vt:lpstr>PWRT - Power-up Timer</vt:lpstr>
      <vt:lpstr>OST - Oscillator Start-up Timer</vt:lpstr>
      <vt:lpstr>BOR - Brown-out Reset</vt:lpstr>
      <vt:lpstr>BOR - Brown-out Reset</vt:lpstr>
      <vt:lpstr>Causas de reset</vt:lpstr>
      <vt:lpstr>Causas de reset</vt:lpstr>
      <vt:lpstr>Causas de reset</vt:lpstr>
      <vt:lpstr>Causas de reset</vt:lpstr>
      <vt:lpstr>Sequência de inicialização</vt:lpstr>
      <vt:lpstr>Watchdog timer</vt:lpstr>
      <vt:lpstr>Watchdog timer</vt:lpstr>
      <vt:lpstr>Proteção de Código (Code Protect)</vt:lpstr>
      <vt:lpstr>Gravação e depuração</vt:lpstr>
      <vt:lpstr>Gravação e depuração</vt:lpstr>
      <vt:lpstr> microcontroladores  cis interessantes  curso de Eng. elétrica e controle e automação</vt:lpstr>
      <vt:lpstr>Famílias lógicas</vt:lpstr>
      <vt:lpstr>Famílias lógicas</vt:lpstr>
      <vt:lpstr>Curva de obsolescência das famílias lógicas</vt:lpstr>
      <vt:lpstr>Flip-flop D 74xx74</vt:lpstr>
      <vt:lpstr>Flip-flop jk 74xx73</vt:lpstr>
      <vt:lpstr>Registrador de deslocamento 74xx165</vt:lpstr>
      <vt:lpstr>Registrador de deslocamento 74xx164</vt:lpstr>
      <vt:lpstr>Latch 74xx373/374</vt:lpstr>
      <vt:lpstr>Buffer 74xx244</vt:lpstr>
      <vt:lpstr>Transceiver 74xx245</vt:lpstr>
      <vt:lpstr>Decodificador 74xx138</vt:lpstr>
      <vt:lpstr>Codificador 8 para 3 com prioridade 74xx348</vt:lpstr>
      <vt:lpstr>Multiplex/demultiplex analógico cd4052</vt:lpstr>
      <vt:lpstr> microcontroladores  watchdog timer  curso de Eng. elétrica e controle e automação</vt:lpstr>
      <vt:lpstr> microcontroladores  consumo de corrente  curso de Eng. elétrica e controle e automação</vt:lpstr>
      <vt:lpstr> microcontroladores  Iot  curso de Eng. elétrica e controle e automação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microcontroladores  apresentação inicial  curso de Eng. elétrica e controle e automação</dc:title>
  <dc:creator>Elyr</dc:creator>
  <cp:lastModifiedBy>Elyr</cp:lastModifiedBy>
  <cp:revision>23</cp:revision>
  <dcterms:created xsi:type="dcterms:W3CDTF">2016-06-25T14:13:11Z</dcterms:created>
  <dcterms:modified xsi:type="dcterms:W3CDTF">2019-04-16T03:16:01Z</dcterms:modified>
</cp:coreProperties>
</file>